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63" r:id="rId4"/>
    <p:sldId id="257" r:id="rId5"/>
    <p:sldId id="258" r:id="rId6"/>
    <p:sldId id="260" r:id="rId7"/>
    <p:sldId id="259" r:id="rId8"/>
    <p:sldId id="267" r:id="rId9"/>
    <p:sldId id="268" r:id="rId10"/>
    <p:sldId id="269" r:id="rId11"/>
    <p:sldId id="270" r:id="rId12"/>
    <p:sldId id="264" r:id="rId13"/>
    <p:sldId id="265" r:id="rId14"/>
    <p:sldId id="278" r:id="rId15"/>
    <p:sldId id="279" r:id="rId16"/>
    <p:sldId id="280" r:id="rId17"/>
    <p:sldId id="281" r:id="rId18"/>
    <p:sldId id="266" r:id="rId19"/>
    <p:sldId id="271" r:id="rId20"/>
    <p:sldId id="273" r:id="rId21"/>
    <p:sldId id="274" r:id="rId22"/>
    <p:sldId id="27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2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7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8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4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3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8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15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6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7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4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9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0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4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8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8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2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6AE1AC3-827A-4A07-8AEC-8FEFD34CC42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4A6E226-0CCE-4297-803C-D5CDE2CCE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7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hem-ege.sdamgia.ru/test?theme=140&amp;print=tru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062182"/>
            <a:ext cx="10732655" cy="2780145"/>
          </a:xfrm>
        </p:spPr>
        <p:txBody>
          <a:bodyPr/>
          <a:lstStyle/>
          <a:p>
            <a:r>
              <a:rPr lang="ru-RU" sz="4400" b="1" dirty="0"/>
              <a:t>Определение среды раствора и расстановка веществ в порядке увеличения/уменьшения кислотности среды (рН)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241883"/>
              </p:ext>
            </p:extLst>
          </p:nvPr>
        </p:nvGraphicFramePr>
        <p:xfrm>
          <a:off x="5772727" y="4590475"/>
          <a:ext cx="5883563" cy="1158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3563">
                  <a:extLst>
                    <a:ext uri="{9D8B030D-6E8A-4147-A177-3AD203B41FA5}">
                      <a16:colId xmlns:a16="http://schemas.microsoft.com/office/drawing/2014/main" val="3709652892"/>
                    </a:ext>
                  </a:extLst>
                </a:gridCol>
              </a:tblGrid>
              <a:tr h="114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Лелекова Елена Валерьевна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«СОШ №46 имени </a:t>
                      </a:r>
                      <a:r>
                        <a:rPr lang="ru-RU" sz="1800" b="0" dirty="0" err="1">
                          <a:effectLst/>
                        </a:rPr>
                        <a:t>З.А.Космодемьянской</a:t>
                      </a:r>
                      <a:r>
                        <a:rPr lang="ru-RU" sz="1800" b="0" dirty="0">
                          <a:effectLst/>
                        </a:rPr>
                        <a:t>  г. Челябинска</a:t>
                      </a:r>
                      <a:r>
                        <a:rPr lang="ru-RU" sz="1800" b="0" dirty="0" smtClean="0">
                          <a:effectLst/>
                        </a:rPr>
                        <a:t>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 </a:t>
                      </a:r>
                      <a:r>
                        <a:rPr lang="ru-RU" sz="1800" b="0" dirty="0">
                          <a:effectLst/>
                        </a:rPr>
                        <a:t>учитель химии 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33" marR="64833" marT="0" marB="0"/>
                </a:tc>
                <a:extLst>
                  <a:ext uri="{0D108BD9-81ED-4DB2-BD59-A6C34878D82A}">
                    <a16:rowId xmlns:a16="http://schemas.microsoft.com/office/drawing/2014/main" val="240832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3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Определяем рН </a:t>
            </a:r>
            <a:r>
              <a:rPr lang="ru-RU" b="1" dirty="0" smtClean="0"/>
              <a:t>третьей </a:t>
            </a:r>
            <a:r>
              <a:rPr lang="ru-RU" b="1" dirty="0"/>
              <a:t>соли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665900"/>
            <a:ext cx="8824913" cy="32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10" y="973668"/>
            <a:ext cx="10778836" cy="596514"/>
          </a:xfrm>
        </p:spPr>
        <p:txBody>
          <a:bodyPr/>
          <a:lstStyle/>
          <a:p>
            <a:r>
              <a:rPr lang="ru-RU" sz="3200" b="1" dirty="0" smtClean="0"/>
              <a:t>Кислоту определяем как сильную по разнице между числом атомов кислорода и водорода ≥ 2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392219"/>
            <a:ext cx="9355282" cy="3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10" y="973668"/>
            <a:ext cx="11092872" cy="1058332"/>
          </a:xfrm>
        </p:spPr>
        <p:txBody>
          <a:bodyPr/>
          <a:lstStyle/>
          <a:p>
            <a:pPr algn="ctr"/>
            <a:r>
              <a:rPr lang="ru-RU" sz="3200" b="1" dirty="0" smtClean="0"/>
              <a:t>Используем эту шкалу для расстановки веществ по значениям рН </a:t>
            </a:r>
            <a:r>
              <a:rPr lang="ru-RU" sz="3200" dirty="0" smtClean="0"/>
              <a:t>(шкала приведена в тексте        задания)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816552"/>
            <a:ext cx="8824913" cy="29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956732"/>
          </a:xfrm>
        </p:spPr>
        <p:txBody>
          <a:bodyPr/>
          <a:lstStyle/>
          <a:p>
            <a:r>
              <a:rPr lang="ru-RU" b="1" dirty="0" smtClean="0"/>
              <a:t>Определяем последовательность возрастания рН:   4 2 1 3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364509"/>
            <a:ext cx="8824913" cy="246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Aharoni" panose="02010803020104030203" pitchFamily="2" charset="-79"/>
              </a:rPr>
              <a:t>Пример 2</a:t>
            </a:r>
            <a:endParaRPr lang="ru-RU" b="1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189018"/>
            <a:ext cx="9743955" cy="440574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Для веществ, приведенных в перечне, определите характер среды их водных растворов, имеющих одинаковую концентрацию (моль/л):</a:t>
            </a:r>
          </a:p>
          <a:p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1) хлорид аммония</a:t>
            </a:r>
          </a:p>
          <a:p>
            <a:pPr marL="0" indent="0">
              <a:buNone/>
            </a:pPr>
            <a:r>
              <a:rPr lang="ru-RU" sz="2000" b="1" dirty="0" smtClean="0"/>
              <a:t>2) карбонат натрия</a:t>
            </a:r>
          </a:p>
          <a:p>
            <a:pPr marL="0" indent="0">
              <a:buNone/>
            </a:pPr>
            <a:r>
              <a:rPr lang="ru-RU" sz="2000" b="1" dirty="0" smtClean="0"/>
              <a:t>3) сульфат калия</a:t>
            </a:r>
          </a:p>
          <a:p>
            <a:pPr marL="0" indent="0">
              <a:buNone/>
            </a:pPr>
            <a:r>
              <a:rPr lang="ru-RU" sz="2000" b="1" dirty="0" smtClean="0"/>
              <a:t>4) гидроксид калия.</a:t>
            </a:r>
          </a:p>
          <a:p>
            <a:pPr marL="0" indent="0">
              <a:buNone/>
            </a:pPr>
            <a:r>
              <a:rPr lang="ru-RU" sz="2000" b="1" dirty="0" smtClean="0"/>
              <a:t>Запишите номера веществ в порядке убывания значения рН их водных растворов.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01091" y="6206836"/>
            <a:ext cx="323273" cy="323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46036" y="6391564"/>
            <a:ext cx="498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066472" y="6206837"/>
            <a:ext cx="360219" cy="32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713018" y="6391564"/>
            <a:ext cx="554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440742" y="6197600"/>
            <a:ext cx="360219" cy="32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043055" y="6368472"/>
            <a:ext cx="4926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713411" y="6188365"/>
            <a:ext cx="360219" cy="32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402210" cy="706964"/>
          </a:xfrm>
        </p:spPr>
        <p:txBody>
          <a:bodyPr/>
          <a:lstStyle/>
          <a:p>
            <a:r>
              <a:rPr lang="ru-RU" b="1" dirty="0"/>
              <a:t>Определяем рН </a:t>
            </a:r>
            <a:r>
              <a:rPr lang="ru-RU" b="1" dirty="0" smtClean="0"/>
              <a:t>первой и второй </a:t>
            </a:r>
            <a:r>
              <a:rPr lang="ru-RU" b="1" dirty="0"/>
              <a:t>соли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8530" y="2346036"/>
            <a:ext cx="5428779" cy="285207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3912" y="2493818"/>
            <a:ext cx="5778553" cy="27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255" y="973668"/>
            <a:ext cx="10359615" cy="706964"/>
          </a:xfrm>
        </p:spPr>
        <p:txBody>
          <a:bodyPr/>
          <a:lstStyle/>
          <a:p>
            <a:r>
              <a:rPr lang="ru-RU" b="1" dirty="0"/>
              <a:t>Определяем рН </a:t>
            </a:r>
            <a:r>
              <a:rPr lang="ru-RU" b="1" dirty="0" smtClean="0"/>
              <a:t>третьей соли и основания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8804" y="2484582"/>
            <a:ext cx="5511310" cy="281063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cs typeface="Aharoni" panose="02010803020104030203" pitchFamily="2" charset="-79"/>
              </a:rPr>
              <a:t>4) гидроксид калия </a:t>
            </a:r>
          </a:p>
          <a:p>
            <a:pPr marL="0" indent="0">
              <a:buNone/>
            </a:pPr>
            <a:r>
              <a:rPr lang="ru-RU" sz="2000" b="1" dirty="0" smtClean="0">
                <a:cs typeface="Aharoni" panose="02010803020104030203" pitchFamily="2" charset="-79"/>
              </a:rPr>
              <a:t>            4) КОН -  сильное основание</a:t>
            </a:r>
          </a:p>
          <a:p>
            <a:pPr marL="0" indent="0">
              <a:buNone/>
            </a:pPr>
            <a:endParaRPr lang="ru-RU" sz="2000" b="1" dirty="0"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ru-RU" sz="2000" b="1" dirty="0" smtClean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2000" b="1" dirty="0">
                <a:cs typeface="Aharoni" panose="02010803020104030203" pitchFamily="2" charset="-79"/>
              </a:rPr>
              <a:t> </a:t>
            </a:r>
            <a:r>
              <a:rPr lang="ru-RU" sz="2000" b="1" dirty="0" smtClean="0">
                <a:cs typeface="Aharoni" panose="02010803020104030203" pitchFamily="2" charset="-79"/>
              </a:rPr>
              <a:t>              Среда щелочная    рН &gt;&gt; 7</a:t>
            </a:r>
            <a:endParaRPr lang="ru-RU" sz="20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00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403841"/>
              </p:ext>
            </p:extLst>
          </p:nvPr>
        </p:nvGraphicFramePr>
        <p:xfrm>
          <a:off x="766618" y="277091"/>
          <a:ext cx="9393382" cy="1555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3382">
                  <a:extLst>
                    <a:ext uri="{9D8B030D-6E8A-4147-A177-3AD203B41FA5}">
                      <a16:colId xmlns:a16="http://schemas.microsoft.com/office/drawing/2014/main" val="1381829648"/>
                    </a:ext>
                  </a:extLst>
                </a:gridCol>
              </a:tblGrid>
              <a:tr h="5183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371825"/>
                  </a:ext>
                </a:extLst>
              </a:tr>
              <a:tr h="51836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Определяем последовательность убывания рН:   4 2 3 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64523"/>
                  </a:ext>
                </a:extLst>
              </a:tr>
              <a:tr h="5183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74462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63782" y="2004292"/>
            <a:ext cx="10317017" cy="213876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75943"/>
              </p:ext>
            </p:extLst>
          </p:nvPr>
        </p:nvGraphicFramePr>
        <p:xfrm>
          <a:off x="4211783" y="4487202"/>
          <a:ext cx="6410037" cy="1791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235">
                  <a:extLst>
                    <a:ext uri="{9D8B030D-6E8A-4147-A177-3AD203B41FA5}">
                      <a16:colId xmlns:a16="http://schemas.microsoft.com/office/drawing/2014/main" val="4217991140"/>
                    </a:ext>
                  </a:extLst>
                </a:gridCol>
                <a:gridCol w="1159987">
                  <a:extLst>
                    <a:ext uri="{9D8B030D-6E8A-4147-A177-3AD203B41FA5}">
                      <a16:colId xmlns:a16="http://schemas.microsoft.com/office/drawing/2014/main" val="138169666"/>
                    </a:ext>
                  </a:extLst>
                </a:gridCol>
                <a:gridCol w="1636070">
                  <a:extLst>
                    <a:ext uri="{9D8B030D-6E8A-4147-A177-3AD203B41FA5}">
                      <a16:colId xmlns:a16="http://schemas.microsoft.com/office/drawing/2014/main" val="1502304303"/>
                    </a:ext>
                  </a:extLst>
                </a:gridCol>
                <a:gridCol w="2080745">
                  <a:extLst>
                    <a:ext uri="{9D8B030D-6E8A-4147-A177-3AD203B41FA5}">
                      <a16:colId xmlns:a16="http://schemas.microsoft.com/office/drawing/2014/main" val="3252386065"/>
                    </a:ext>
                  </a:extLst>
                </a:gridCol>
              </a:tblGrid>
              <a:tr h="1070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        </a:t>
                      </a:r>
                      <a:r>
                        <a:rPr lang="en-US" sz="2800" dirty="0" smtClean="0">
                          <a:effectLst/>
                        </a:rPr>
                        <a:t>NH</a:t>
                      </a:r>
                      <a:r>
                        <a:rPr lang="en-US" sz="2800" baseline="-25000" dirty="0" smtClean="0">
                          <a:effectLst/>
                        </a:rPr>
                        <a:t>4</a:t>
                      </a:r>
                      <a:r>
                        <a:rPr lang="en-US" sz="2800" dirty="0" smtClean="0">
                          <a:effectLst/>
                        </a:rPr>
                        <a:t>Cl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</a:t>
                      </a:r>
                      <a:r>
                        <a:rPr lang="en-US" sz="2800" dirty="0">
                          <a:effectLst/>
                        </a:rPr>
                        <a:t>K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SO</a:t>
                      </a:r>
                      <a:r>
                        <a:rPr lang="en-US" sz="2800" baseline="-25000" dirty="0">
                          <a:effectLst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</a:t>
                      </a:r>
                      <a:r>
                        <a:rPr lang="en-US" sz="2800" dirty="0">
                          <a:effectLst/>
                        </a:rPr>
                        <a:t>Na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CO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aseline="0" dirty="0" smtClean="0">
                          <a:effectLst/>
                        </a:rPr>
                        <a:t>    </a:t>
                      </a:r>
                      <a:r>
                        <a:rPr lang="ru-RU" sz="2800" dirty="0" smtClean="0">
                          <a:effectLst/>
                        </a:rPr>
                        <a:t>КОН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802999"/>
                  </a:ext>
                </a:extLst>
              </a:tr>
              <a:tr h="721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          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737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8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1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327564"/>
            <a:ext cx="8825659" cy="3692236"/>
          </a:xfrm>
        </p:spPr>
        <p:txBody>
          <a:bodyPr>
            <a:normAutofit/>
          </a:bodyPr>
          <a:lstStyle/>
          <a:p>
            <a:pPr marL="0"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Для веществ, приведённых в перечне, определите характер среды их водных растворов, имеющих одинаковую концентрацию (моль/л).</a:t>
            </a:r>
          </a:p>
          <a:p>
            <a:pPr marL="0"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</a:p>
          <a:p>
            <a:pPr marL="0"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1) гидрокарбонат натрия</a:t>
            </a:r>
          </a:p>
          <a:p>
            <a:pPr marL="0"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2) сульфат магния</a:t>
            </a:r>
          </a:p>
          <a:p>
            <a:pPr marL="0"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3) сульфат натрия</a:t>
            </a:r>
          </a:p>
          <a:p>
            <a:pPr marL="0"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4) соляная кислота</a:t>
            </a:r>
          </a:p>
          <a:p>
            <a:pPr marL="0"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</a:p>
          <a:p>
            <a:pPr marL="0"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Запишите номера веществ в порядке возрастания значения </a:t>
            </a:r>
            <a:r>
              <a:rPr lang="ru-RU" altLang="ru-RU" b="1" dirty="0" err="1">
                <a:solidFill>
                  <a:schemeClr val="tx1"/>
                </a:solidFill>
                <a:latin typeface="Arial" panose="020B0604020202020204" pitchFamily="34" charset="0"/>
              </a:rPr>
              <a:t>pH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 их водных растворов.</a:t>
            </a:r>
          </a:p>
          <a:p>
            <a:pPr marL="0" lvl="0" indent="158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AutoShape 2" descr="https://chem-ege.sdamgia.ru/get_file?id=91969&amp;png=1"/>
          <p:cNvSpPr>
            <a:spLocks noChangeAspect="1" noChangeArrowheads="1"/>
          </p:cNvSpPr>
          <p:nvPr/>
        </p:nvSpPr>
        <p:spPr bwMode="auto">
          <a:xfrm>
            <a:off x="222250" y="2197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2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Упражнение 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336800"/>
            <a:ext cx="8825659" cy="368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Для веществ, приведённых в перечне, определите характер среды их водных растворов, имеющих одинаковую концентрацию (моль/л).</a:t>
            </a:r>
          </a:p>
          <a:p>
            <a:pPr marL="0" indent="0">
              <a:buNone/>
            </a:pPr>
            <a:r>
              <a:rPr lang="ru-RU" b="1" dirty="0"/>
              <a:t> </a:t>
            </a:r>
          </a:p>
          <a:p>
            <a:pPr marL="0" indent="0">
              <a:buNone/>
            </a:pPr>
            <a:r>
              <a:rPr lang="ru-RU" b="1" dirty="0"/>
              <a:t>1) нитрит натрия</a:t>
            </a:r>
          </a:p>
          <a:p>
            <a:pPr marL="0" indent="0">
              <a:buNone/>
            </a:pPr>
            <a:r>
              <a:rPr lang="ru-RU" b="1" dirty="0"/>
              <a:t>2) гидроксид рубидия</a:t>
            </a:r>
          </a:p>
          <a:p>
            <a:pPr marL="0" indent="0">
              <a:buNone/>
            </a:pPr>
            <a:r>
              <a:rPr lang="ru-RU" b="1" dirty="0"/>
              <a:t>3) дихромат калия</a:t>
            </a:r>
          </a:p>
          <a:p>
            <a:pPr marL="0" indent="0">
              <a:buNone/>
            </a:pPr>
            <a:r>
              <a:rPr lang="ru-RU" b="1" dirty="0"/>
              <a:t>4) нитрат хрома(III)</a:t>
            </a:r>
          </a:p>
          <a:p>
            <a:pPr marL="0" indent="0">
              <a:buNone/>
            </a:pPr>
            <a:r>
              <a:rPr lang="ru-RU" b="1" dirty="0"/>
              <a:t> </a:t>
            </a:r>
          </a:p>
          <a:p>
            <a:pPr marL="0" indent="0">
              <a:buNone/>
            </a:pPr>
            <a:r>
              <a:rPr lang="ru-RU" b="1" dirty="0"/>
              <a:t>Запишите номера веществ в порядке возрастания значения </a:t>
            </a:r>
            <a:r>
              <a:rPr lang="ru-RU" b="1" dirty="0" err="1"/>
              <a:t>pH</a:t>
            </a:r>
            <a:r>
              <a:rPr lang="ru-RU" b="1" dirty="0"/>
              <a:t> их водных растворов.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15636" y="683491"/>
            <a:ext cx="11471564" cy="41378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4"/>
                </a:solidFill>
              </a:rPr>
              <a:t>Химия. ЕГЭ - 2022</a:t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b="1" dirty="0" smtClean="0">
                <a:solidFill>
                  <a:schemeClr val="accent4"/>
                </a:solidFill>
              </a:rPr>
              <a:t>Вопрос 21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Гидролиз солей. </a:t>
            </a:r>
            <a:br>
              <a:rPr lang="ru-RU" b="1" dirty="0" smtClean="0"/>
            </a:br>
            <a:r>
              <a:rPr lang="ru-RU" b="1" dirty="0" smtClean="0"/>
              <a:t>Среда водных растворов:</a:t>
            </a:r>
            <a:br>
              <a:rPr lang="ru-RU" b="1" dirty="0" smtClean="0"/>
            </a:br>
            <a:r>
              <a:rPr lang="ru-RU" b="1" dirty="0" smtClean="0"/>
              <a:t> кислая, нейтральная, щелочная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5172363"/>
            <a:ext cx="9144000" cy="905163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/>
              <a:t>Вопрос на 1 балл</a:t>
            </a:r>
          </a:p>
          <a:p>
            <a:r>
              <a:rPr lang="ru-RU" sz="3600" b="1" dirty="0" smtClean="0"/>
              <a:t>Примерное время выполнения      2-3 минуты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280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Упражнение 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b="1" dirty="0"/>
              <a:t>Для веществ, приведённых в перечне, определите характер среды их водных растворов, имеющих одинаковую концентрацию (моль/л).</a:t>
            </a:r>
          </a:p>
          <a:p>
            <a:pPr marL="0" indent="0">
              <a:buNone/>
            </a:pPr>
            <a:r>
              <a:rPr lang="ru-RU" sz="1900" b="1" dirty="0"/>
              <a:t> </a:t>
            </a:r>
          </a:p>
          <a:p>
            <a:pPr marL="0" indent="0">
              <a:buNone/>
            </a:pPr>
            <a:r>
              <a:rPr lang="ru-RU" sz="1900" b="1" dirty="0"/>
              <a:t>1) муравьиная кислота</a:t>
            </a:r>
          </a:p>
          <a:p>
            <a:pPr marL="0" indent="0">
              <a:buNone/>
            </a:pPr>
            <a:r>
              <a:rPr lang="ru-RU" sz="1900" b="1" dirty="0"/>
              <a:t>2) сульфат аммония</a:t>
            </a:r>
          </a:p>
          <a:p>
            <a:pPr marL="0" indent="0">
              <a:buNone/>
            </a:pPr>
            <a:r>
              <a:rPr lang="ru-RU" sz="1900" b="1" dirty="0"/>
              <a:t>3) карбонат натрия</a:t>
            </a:r>
          </a:p>
          <a:p>
            <a:pPr marL="0" indent="0">
              <a:buNone/>
            </a:pPr>
            <a:r>
              <a:rPr lang="ru-RU" sz="1900" b="1" dirty="0"/>
              <a:t>4) сульфат натрия</a:t>
            </a:r>
          </a:p>
          <a:p>
            <a:pPr marL="0" indent="0">
              <a:buNone/>
            </a:pPr>
            <a:r>
              <a:rPr lang="ru-RU" sz="1900" b="1" dirty="0"/>
              <a:t> </a:t>
            </a:r>
          </a:p>
          <a:p>
            <a:pPr marL="0" indent="0">
              <a:buNone/>
            </a:pPr>
            <a:r>
              <a:rPr lang="ru-RU" sz="1900" b="1" dirty="0"/>
              <a:t>Запишите номера веществ в порядке возрастания значения </a:t>
            </a:r>
            <a:r>
              <a:rPr lang="ru-RU" sz="1900" b="1" dirty="0" err="1"/>
              <a:t>pH</a:t>
            </a:r>
            <a:r>
              <a:rPr lang="ru-RU" sz="1900" b="1" dirty="0"/>
              <a:t> их водных </a:t>
            </a:r>
            <a:r>
              <a:rPr lang="ru-RU" sz="1900" b="1" dirty="0" smtClean="0"/>
              <a:t>растворов</a:t>
            </a:r>
            <a:endParaRPr lang="ru-RU" sz="19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5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ОТВЕТЫ </a:t>
            </a:r>
            <a:endParaRPr lang="ru-RU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830" y="2778991"/>
            <a:ext cx="8825659" cy="34163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Упражнение 1:    4  2  3  1 </a:t>
            </a:r>
          </a:p>
          <a:p>
            <a:r>
              <a:rPr lang="ru-RU" sz="2400" b="1" dirty="0" smtClean="0"/>
              <a:t>Упражнение 2:    4  3  1  2</a:t>
            </a:r>
          </a:p>
          <a:p>
            <a:r>
              <a:rPr lang="ru-RU" sz="2400" b="1" dirty="0" smtClean="0"/>
              <a:t>Упражнение 3:    1  2  4  3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221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Ресурсы для работы по теме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sz="2400" b="1" dirty="0">
                <a:hlinkClick r:id="rId2"/>
              </a:rPr>
              <a:t>https://www.legionr.ru/webinars/khimiya</a:t>
            </a:r>
            <a:r>
              <a:rPr lang="en-US" sz="2400" b="1" dirty="0" smtClean="0">
                <a:hlinkClick r:id="rId2"/>
              </a:rPr>
              <a:t>/</a:t>
            </a:r>
            <a:endParaRPr lang="ru-RU" sz="2400" b="1" dirty="0" smtClean="0">
              <a:hlinkClick r:id="rId2"/>
            </a:endParaRPr>
          </a:p>
          <a:p>
            <a:r>
              <a:rPr lang="en-US" sz="2400" b="1" dirty="0" smtClean="0">
                <a:hlinkClick r:id="rId2"/>
              </a:rPr>
              <a:t>https</a:t>
            </a:r>
            <a:r>
              <a:rPr lang="en-US" sz="2400" b="1" dirty="0">
                <a:hlinkClick r:id="rId2"/>
              </a:rPr>
              <a:t>://</a:t>
            </a:r>
            <a:r>
              <a:rPr lang="en-US" sz="2400" b="1" dirty="0" smtClean="0">
                <a:hlinkClick r:id="rId2"/>
              </a:rPr>
              <a:t>chem-ege.sdamgia.ru/test?theme=140&amp;print=true</a:t>
            </a:r>
            <a:endParaRPr lang="ru-RU" sz="2400" b="1" dirty="0" smtClean="0"/>
          </a:p>
          <a:p>
            <a:r>
              <a:rPr lang="en-US" sz="2400" b="1" dirty="0"/>
              <a:t>https://uchitel.club/events/ege-po-khimii-gidroliz/</a:t>
            </a:r>
            <a:endParaRPr lang="ru-RU" sz="2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067568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64" y="2152073"/>
            <a:ext cx="6299199" cy="4507345"/>
          </a:xfrm>
        </p:spPr>
      </p:pic>
    </p:spTree>
    <p:extLst>
      <p:ext uri="{BB962C8B-B14F-4D97-AF65-F5344CB8AC3E}">
        <p14:creationId xmlns:p14="http://schemas.microsoft.com/office/powerpoint/2010/main" val="37964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Гидролиз солей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21046" cy="34163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Гидролизом солей называется реакция </a:t>
            </a:r>
            <a:r>
              <a:rPr lang="ru-RU" altLang="ru-RU" sz="2800" b="1" dirty="0">
                <a:solidFill>
                  <a:schemeClr val="tx1"/>
                </a:solidFill>
              </a:rPr>
              <a:t/>
            </a:r>
            <a:br>
              <a:rPr lang="ru-RU" altLang="ru-RU" sz="2800" b="1" dirty="0">
                <a:solidFill>
                  <a:schemeClr val="tx1"/>
                </a:solidFill>
              </a:rPr>
            </a:br>
            <a:r>
              <a:rPr lang="ru-RU" alt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обменного взаимодействия между солью и </a:t>
            </a:r>
            <a:r>
              <a:rPr lang="ru-RU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водой</a:t>
            </a:r>
            <a:r>
              <a:rPr lang="ru-RU" alt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alt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приводящая </a:t>
            </a:r>
            <a:r>
              <a:rPr lang="ru-RU" alt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образованию слабого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электролита</a:t>
            </a:r>
            <a:r>
              <a:rPr lang="ru-RU" altLang="ru-RU" sz="2000" dirty="0">
                <a:solidFill>
                  <a:schemeClr val="tx1"/>
                </a:solidFill>
              </a:rPr>
              <a:t/>
            </a:r>
            <a:br>
              <a:rPr lang="ru-RU" altLang="ru-RU" sz="2000" dirty="0">
                <a:solidFill>
                  <a:schemeClr val="tx1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50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178405"/>
          </a:xfrm>
        </p:spPr>
        <p:txBody>
          <a:bodyPr/>
          <a:lstStyle/>
          <a:p>
            <a:r>
              <a:rPr lang="ru-RU" b="1" dirty="0" smtClean="0"/>
              <a:t>Необходимо знать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299855"/>
            <a:ext cx="10898501" cy="440574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2400" b="1" dirty="0" smtClean="0"/>
              <a:t>Соль образована кислотой и основанием</a:t>
            </a:r>
          </a:p>
          <a:p>
            <a:r>
              <a:rPr lang="ru-RU" sz="2400" b="1" dirty="0" smtClean="0"/>
              <a:t>Сильные кислоты: </a:t>
            </a:r>
            <a:r>
              <a:rPr lang="en-US" sz="2400" b="1" dirty="0" smtClean="0"/>
              <a:t>HI, HBr, HCl,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SO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, HMnO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, HNO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,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CrO</a:t>
            </a:r>
            <a:r>
              <a:rPr lang="en-US" sz="2400" b="1" baseline="-25000" dirty="0" smtClean="0"/>
              <a:t>4</a:t>
            </a:r>
            <a:endParaRPr lang="ru-RU" sz="2400" b="1" baseline="-25000" dirty="0" smtClean="0"/>
          </a:p>
          <a:p>
            <a:r>
              <a:rPr lang="ru-RU" sz="2400" b="1" dirty="0" smtClean="0"/>
              <a:t>Сильные основания:</a:t>
            </a:r>
            <a:r>
              <a:rPr lang="en-US" sz="2400" b="1" dirty="0" smtClean="0"/>
              <a:t> KOH,  NaOH, LiOH, Ba(OH)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Sr</a:t>
            </a:r>
            <a:r>
              <a:rPr lang="en-US" sz="2400" b="1" dirty="0" smtClean="0"/>
              <a:t>(OH)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, Ca(OH)</a:t>
            </a:r>
            <a:r>
              <a:rPr lang="en-US" sz="2400" b="1" baseline="-25000" dirty="0" smtClean="0"/>
              <a:t>2</a:t>
            </a:r>
            <a:endParaRPr lang="ru-RU" sz="2400" b="1" baseline="-25000" dirty="0" smtClean="0"/>
          </a:p>
          <a:p>
            <a:pPr marL="0" indent="0">
              <a:buNone/>
            </a:pPr>
            <a:endParaRPr lang="ru-RU" sz="2400" b="1" baseline="-25000" dirty="0"/>
          </a:p>
          <a:p>
            <a:pPr marL="0" indent="0">
              <a:buNone/>
            </a:pPr>
            <a:r>
              <a:rPr lang="ru-RU" sz="2400" b="1" baseline="-25000" dirty="0" smtClean="0"/>
              <a:t>Электролиты расположены в порядке </a:t>
            </a:r>
            <a:r>
              <a:rPr lang="ru-RU" sz="2400" b="1" baseline="-25000" smtClean="0"/>
              <a:t>ослабления кислотных /основных </a:t>
            </a:r>
            <a:r>
              <a:rPr lang="ru-RU" sz="2400" b="1" baseline="-25000" dirty="0" smtClean="0"/>
              <a:t>свойств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5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178405"/>
          </a:xfrm>
        </p:spPr>
        <p:txBody>
          <a:bodyPr/>
          <a:lstStyle/>
          <a:p>
            <a:r>
              <a:rPr lang="ru-RU" b="1" dirty="0" smtClean="0"/>
              <a:t>Необходимо знать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152072"/>
            <a:ext cx="10547519" cy="4553528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400" b="1" dirty="0" smtClean="0"/>
              <a:t>Кислотность среды (рН)определяется «сильным» компонентом соли</a:t>
            </a:r>
          </a:p>
          <a:p>
            <a:r>
              <a:rPr lang="ru-RU" sz="2400" dirty="0" smtClean="0"/>
              <a:t> Если соль образованна </a:t>
            </a:r>
            <a:r>
              <a:rPr lang="ru-RU" sz="2400" b="1" dirty="0" smtClean="0">
                <a:solidFill>
                  <a:srgbClr val="C00000"/>
                </a:solidFill>
              </a:rPr>
              <a:t>сильной кислотой</a:t>
            </a:r>
            <a:r>
              <a:rPr lang="ru-RU" sz="2400" dirty="0" smtClean="0"/>
              <a:t> и слабым основанием, то среда раствора этой соли будет </a:t>
            </a:r>
            <a:r>
              <a:rPr lang="ru-RU" sz="2400" dirty="0" smtClean="0">
                <a:solidFill>
                  <a:srgbClr val="C00000"/>
                </a:solidFill>
              </a:rPr>
              <a:t>КИСЛОЙ</a:t>
            </a:r>
          </a:p>
          <a:p>
            <a:r>
              <a:rPr lang="ru-RU" sz="2400" dirty="0" smtClean="0"/>
              <a:t>Если соль образована слабой кислотой и </a:t>
            </a:r>
            <a:r>
              <a:rPr lang="ru-RU" sz="2400" b="1" dirty="0" smtClean="0">
                <a:solidFill>
                  <a:srgbClr val="0070C0"/>
                </a:solidFill>
              </a:rPr>
              <a:t>сильным основанием</a:t>
            </a:r>
            <a:r>
              <a:rPr lang="ru-RU" sz="2400" dirty="0" smtClean="0"/>
              <a:t>, то среда – </a:t>
            </a:r>
            <a:r>
              <a:rPr lang="ru-RU" sz="2400" dirty="0" smtClean="0">
                <a:solidFill>
                  <a:srgbClr val="0070C0"/>
                </a:solidFill>
              </a:rPr>
              <a:t>ЩЕЛОЧНАЯ</a:t>
            </a:r>
          </a:p>
          <a:p>
            <a:r>
              <a:rPr lang="ru-RU" sz="2400" dirty="0" smtClean="0"/>
              <a:t>Если </a:t>
            </a:r>
            <a:r>
              <a:rPr lang="ru-RU" sz="2400" dirty="0"/>
              <a:t>соль образованна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сильной кислотой 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сильным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основанием</a:t>
            </a:r>
            <a:r>
              <a:rPr lang="ru-RU" sz="2400" dirty="0"/>
              <a:t>, то </a:t>
            </a:r>
            <a:r>
              <a:rPr lang="ru-RU" sz="2400" dirty="0" smtClean="0"/>
              <a:t>гидролиза нет, среда </a:t>
            </a:r>
            <a:r>
              <a:rPr lang="ru-RU" sz="2400" dirty="0"/>
              <a:t>раствора этой соли будет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НЕЙТРАЛЬНОЙ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 smtClean="0"/>
              <a:t>Если </a:t>
            </a:r>
            <a:r>
              <a:rPr lang="ru-RU" sz="2400" dirty="0"/>
              <a:t>соль образованна </a:t>
            </a:r>
            <a:r>
              <a:rPr lang="ru-RU" sz="2400" dirty="0" smtClean="0"/>
              <a:t>слабой </a:t>
            </a:r>
            <a:r>
              <a:rPr lang="ru-RU" sz="2400" dirty="0"/>
              <a:t>кислотой и слабым основанием, то </a:t>
            </a:r>
            <a:r>
              <a:rPr lang="ru-RU" sz="2400" dirty="0" smtClean="0"/>
              <a:t>произойдет полный гидролиз.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4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54953" y="1052944"/>
            <a:ext cx="9790137" cy="673405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Шкала рН </a:t>
            </a:r>
            <a:r>
              <a:rPr lang="ru-RU" dirty="0" smtClean="0"/>
              <a:t>(приводится в тексте задания)</a:t>
            </a:r>
            <a:r>
              <a:rPr lang="ru-RU" b="1" dirty="0" smtClean="0"/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078182"/>
            <a:ext cx="8825659" cy="394161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нейтральной </a:t>
            </a:r>
            <a:r>
              <a:rPr lang="ru-RU" sz="2400" b="1" dirty="0" smtClean="0"/>
              <a:t>среде   </a:t>
            </a:r>
            <a:r>
              <a:rPr lang="ru-RU" sz="2400" b="1" dirty="0"/>
              <a:t>[H+] = [OH</a:t>
            </a:r>
            <a:r>
              <a:rPr lang="ru-RU" sz="2400" b="1" baseline="30000" dirty="0"/>
              <a:t>-</a:t>
            </a:r>
            <a:r>
              <a:rPr lang="ru-RU" sz="2400" b="1" dirty="0"/>
              <a:t>], 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рН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≈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</a:p>
          <a:p>
            <a:pPr marL="0" indent="0">
              <a:buNone/>
            </a:pP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в </a:t>
            </a:r>
            <a:r>
              <a:rPr lang="ru-RU" sz="2400" b="1" dirty="0"/>
              <a:t>растворах </a:t>
            </a:r>
            <a:r>
              <a:rPr lang="ru-RU" sz="2400" b="1" dirty="0" smtClean="0"/>
              <a:t>кислот (</a:t>
            </a:r>
            <a:r>
              <a:rPr lang="ru-RU" sz="2400" b="1" dirty="0"/>
              <a:t>кислые среды) 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рН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</a:t>
            </a:r>
          </a:p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в </a:t>
            </a:r>
            <a:r>
              <a:rPr lang="ru-RU" sz="2400" b="1" dirty="0"/>
              <a:t>растворах </a:t>
            </a:r>
            <a:r>
              <a:rPr lang="ru-RU" sz="2400" b="1" dirty="0" smtClean="0"/>
              <a:t>щелочей  (</a:t>
            </a:r>
            <a:r>
              <a:rPr lang="ru-RU" sz="2400" b="1" dirty="0"/>
              <a:t>щелочные среды</a:t>
            </a:r>
            <a:r>
              <a:rPr lang="ru-RU" sz="2400" b="1" dirty="0" smtClean="0"/>
              <a:t>)  </a:t>
            </a:r>
            <a:r>
              <a:rPr lang="ru-RU" sz="2400" b="1" dirty="0" err="1">
                <a:solidFill>
                  <a:srgbClr val="0070C0"/>
                </a:solidFill>
              </a:rPr>
              <a:t>pH</a:t>
            </a:r>
            <a:r>
              <a:rPr lang="ru-RU" sz="2400" b="1" dirty="0">
                <a:solidFill>
                  <a:srgbClr val="0070C0"/>
                </a:solidFill>
              </a:rPr>
              <a:t> &gt; </a:t>
            </a:r>
            <a:r>
              <a:rPr lang="ru-RU" sz="2400" b="1" dirty="0" smtClean="0">
                <a:solidFill>
                  <a:srgbClr val="0070C0"/>
                </a:solidFill>
              </a:rPr>
              <a:t>7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Пример 1</a:t>
            </a:r>
            <a:r>
              <a:rPr lang="ru-RU" b="1" dirty="0" smtClean="0"/>
              <a:t>. ДЕМОВЕРСИЯ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24246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Для веществ, приведённых в перечне, определите </a:t>
            </a:r>
            <a:br>
              <a:rPr lang="ru-RU" sz="2400" b="1" dirty="0"/>
            </a:br>
            <a:r>
              <a:rPr lang="ru-RU" sz="2400" b="1" dirty="0"/>
              <a:t>характер среды их водных растворов, имеющих </a:t>
            </a:r>
            <a:br>
              <a:rPr lang="ru-RU" sz="2400" b="1" dirty="0"/>
            </a:br>
            <a:r>
              <a:rPr lang="ru-RU" sz="2400" b="1" dirty="0"/>
              <a:t>одинаковую концентрацию (моль/л).</a:t>
            </a:r>
            <a:br>
              <a:rPr lang="ru-RU" sz="2400" b="1" dirty="0"/>
            </a:br>
            <a:r>
              <a:rPr lang="ru-RU" sz="2400" b="1" dirty="0"/>
              <a:t>1) Na</a:t>
            </a:r>
            <a:r>
              <a:rPr lang="ru-RU" sz="2400" b="1" baseline="-25000" dirty="0"/>
              <a:t>2</a:t>
            </a:r>
            <a:r>
              <a:rPr lang="ru-RU" sz="2400" b="1" dirty="0"/>
              <a:t>SO</a:t>
            </a:r>
            <a:r>
              <a:rPr lang="ru-RU" sz="2400" b="1" baseline="-25000" dirty="0"/>
              <a:t>4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2) </a:t>
            </a:r>
            <a:r>
              <a:rPr lang="ru-RU" sz="2400" b="1" dirty="0" err="1"/>
              <a:t>Fe</a:t>
            </a:r>
            <a:r>
              <a:rPr lang="ru-RU" sz="2400" b="1" dirty="0"/>
              <a:t>(NO</a:t>
            </a:r>
            <a:r>
              <a:rPr lang="ru-RU" sz="2400" b="1" baseline="-25000" dirty="0"/>
              <a:t>3</a:t>
            </a:r>
            <a:r>
              <a:rPr lang="ru-RU" sz="2400" b="1" dirty="0"/>
              <a:t>)</a:t>
            </a:r>
            <a:r>
              <a:rPr lang="ru-RU" sz="2400" b="1" baseline="-25000" dirty="0"/>
              <a:t>2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3) K</a:t>
            </a:r>
            <a:r>
              <a:rPr lang="ru-RU" sz="2400" b="1" baseline="-25000" dirty="0"/>
              <a:t>2</a:t>
            </a:r>
            <a:r>
              <a:rPr lang="ru-RU" sz="2400" b="1" dirty="0"/>
              <a:t>SO</a:t>
            </a:r>
            <a:r>
              <a:rPr lang="ru-RU" sz="2400" b="1" baseline="-25000" dirty="0"/>
              <a:t>3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4) НClO</a:t>
            </a:r>
            <a:r>
              <a:rPr lang="ru-RU" sz="2400" b="1" baseline="-25000" dirty="0"/>
              <a:t>3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Запишите номера веществ в порядке возрастания </a:t>
            </a:r>
            <a:br>
              <a:rPr lang="ru-RU" sz="2400" b="1" dirty="0"/>
            </a:br>
            <a:r>
              <a:rPr lang="ru-RU" sz="2400" b="1" dirty="0"/>
              <a:t>значения </a:t>
            </a:r>
            <a:r>
              <a:rPr lang="ru-RU" sz="2400" b="1" dirty="0" err="1"/>
              <a:t>pH</a:t>
            </a:r>
            <a:r>
              <a:rPr lang="ru-RU" sz="2400" b="1" dirty="0"/>
              <a:t> их водных растворов.</a:t>
            </a:r>
          </a:p>
        </p:txBody>
      </p:sp>
    </p:spTree>
    <p:extLst>
      <p:ext uri="{BB962C8B-B14F-4D97-AF65-F5344CB8AC3E}">
        <p14:creationId xmlns:p14="http://schemas.microsoft.com/office/powerpoint/2010/main" val="2340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Определяем рН первой соли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410691"/>
            <a:ext cx="8824913" cy="35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Определяем рН </a:t>
            </a:r>
            <a:r>
              <a:rPr lang="ru-RU" b="1" dirty="0" smtClean="0"/>
              <a:t>второй </a:t>
            </a:r>
            <a:r>
              <a:rPr lang="ru-RU" b="1" dirty="0"/>
              <a:t>соли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730451"/>
            <a:ext cx="8824913" cy="316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189</TotalTime>
  <Words>459</Words>
  <Application>Microsoft Office PowerPoint</Application>
  <PresentationFormat>Широкоэкранный</PresentationFormat>
  <Paragraphs>106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Aharoni</vt:lpstr>
      <vt:lpstr>Arial</vt:lpstr>
      <vt:lpstr>Arial Black</vt:lpstr>
      <vt:lpstr>Calibri</vt:lpstr>
      <vt:lpstr>Century Gothic</vt:lpstr>
      <vt:lpstr>Times New Roman</vt:lpstr>
      <vt:lpstr>Wingdings 3</vt:lpstr>
      <vt:lpstr>Совет директоров</vt:lpstr>
      <vt:lpstr>Определение среды раствора и расстановка веществ в порядке увеличения/уменьшения кислотности среды (рН) </vt:lpstr>
      <vt:lpstr> Химия. ЕГЭ - 2022 Вопрос 21  Гидролиз солей.  Среда водных растворов:  кислая, нейтральная, щелочная</vt:lpstr>
      <vt:lpstr>Гидролиз солей</vt:lpstr>
      <vt:lpstr>Необходимо знать</vt:lpstr>
      <vt:lpstr>Необходимо знать</vt:lpstr>
      <vt:lpstr> Шкала рН (приводится в тексте задания):  </vt:lpstr>
      <vt:lpstr>Пример 1. ДЕМОВЕРСИЯ</vt:lpstr>
      <vt:lpstr>Определяем рН первой соли </vt:lpstr>
      <vt:lpstr>Определяем рН второй соли </vt:lpstr>
      <vt:lpstr>Определяем рН третьей соли </vt:lpstr>
      <vt:lpstr>Кислоту определяем как сильную по разнице между числом атомов кислорода и водорода ≥ 2</vt:lpstr>
      <vt:lpstr>Используем эту шкалу для расстановки веществ по значениям рН (шкала приведена в тексте        задания)</vt:lpstr>
      <vt:lpstr>Определяем последовательность возрастания рН:   4 2 1 3</vt:lpstr>
      <vt:lpstr>Пример 2</vt:lpstr>
      <vt:lpstr>Определяем рН первой и второй соли </vt:lpstr>
      <vt:lpstr>Определяем рН третьей соли и основания</vt:lpstr>
      <vt:lpstr>Презентация PowerPoint</vt:lpstr>
      <vt:lpstr>Упражнение 1</vt:lpstr>
      <vt:lpstr>Упражнение 2</vt:lpstr>
      <vt:lpstr>Упражнение  3</vt:lpstr>
      <vt:lpstr>ОТВЕТЫ </vt:lpstr>
      <vt:lpstr>Ресурсы для работы по теме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Химия. ЕГЭ - 2021 Вопрос 21. Гидролиз солей.  Среда водных растворов:  кислая, нейтральная, щелочная.</dc:title>
  <dc:creator>Elena</dc:creator>
  <cp:lastModifiedBy>Elena</cp:lastModifiedBy>
  <cp:revision>22</cp:revision>
  <dcterms:created xsi:type="dcterms:W3CDTF">2021-11-27T10:25:33Z</dcterms:created>
  <dcterms:modified xsi:type="dcterms:W3CDTF">2021-11-28T04:13:54Z</dcterms:modified>
</cp:coreProperties>
</file>