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8" r:id="rId6"/>
    <p:sldId id="261" r:id="rId7"/>
    <p:sldId id="262" r:id="rId8"/>
    <p:sldId id="263" r:id="rId9"/>
    <p:sldId id="265" r:id="rId10"/>
    <p:sldId id="266" r:id="rId11"/>
    <p:sldId id="269" r:id="rId12"/>
    <p:sldId id="270" r:id="rId13"/>
    <p:sldId id="271" r:id="rId14"/>
    <p:sldId id="276" r:id="rId15"/>
    <p:sldId id="277" r:id="rId16"/>
    <p:sldId id="278" r:id="rId17"/>
    <p:sldId id="274" r:id="rId18"/>
    <p:sldId id="275" r:id="rId19"/>
    <p:sldId id="273" r:id="rId20"/>
    <p:sldId id="264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214554"/>
            <a:ext cx="750099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Segoe Print" pitchFamily="2" charset="0"/>
              </a:rPr>
              <a:t>Применение игровых технологий на уроках химии 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71488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химии и биологии 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Кусанова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Айслу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Юлаевна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Аргаяшская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средняя общеобразовательная школа №2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 cstate="print"/>
          <a:srcRect l="23748" t="21189" r="24641" b="11369"/>
          <a:stretch>
            <a:fillRect/>
          </a:stretch>
        </p:blipFill>
        <p:spPr bwMode="auto">
          <a:xfrm>
            <a:off x="357158" y="1071546"/>
            <a:ext cx="835824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488" y="357166"/>
            <a:ext cx="444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«Химический лабиринт»</a:t>
            </a:r>
            <a:endParaRPr lang="ru-RU" sz="2400" b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5714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5. «Химическое лото»</a:t>
            </a:r>
            <a:endParaRPr lang="ru-RU" sz="2400" b="1" dirty="0"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1214422"/>
          <a:ext cx="3071835" cy="1857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7"/>
                <a:gridCol w="614367"/>
                <a:gridCol w="614367"/>
                <a:gridCol w="614367"/>
                <a:gridCol w="614367"/>
              </a:tblGrid>
              <a:tr h="37147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47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478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43636" y="1142984"/>
          <a:ext cx="2500330" cy="3657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50165"/>
                <a:gridCol w="1250165"/>
              </a:tblGrid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r>
                        <a:rPr lang="en-US" sz="2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en-US" sz="2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="1" baseline="-25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000" b="1" baseline="-25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cs typeface="Times New Roman" pitchFamily="18" charset="0"/>
                        </a:rPr>
                        <a:t>SnO</a:t>
                      </a:r>
                      <a:r>
                        <a:rPr lang="en-US" sz="2000" b="1" baseline="-25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lang="en-US" sz="2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000" b="1" baseline="-25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lang="en-US" sz="2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b="1" baseline="-25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000" b="1" baseline="-250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SnO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lang="en-US" sz="2000" b="1" baseline="-25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28860" y="3857628"/>
          <a:ext cx="3357588" cy="914400"/>
        </p:xfrm>
        <a:graphic>
          <a:graphicData uri="http://schemas.openxmlformats.org/drawingml/2006/table">
            <a:tbl>
              <a:tblPr/>
              <a:tblGrid>
                <a:gridCol w="839397"/>
                <a:gridCol w="839397"/>
                <a:gridCol w="839397"/>
                <a:gridCol w="839397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CrO</a:t>
                      </a:r>
                      <a:r>
                        <a:rPr lang="en-US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en-US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FeO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71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N</a:t>
                      </a:r>
                      <a:r>
                        <a:rPr lang="en-US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en-US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CO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MnO</a:t>
                      </a:r>
                      <a:r>
                        <a:rPr lang="en-US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3857628"/>
          <a:ext cx="792480" cy="457200"/>
        </p:xfrm>
        <a:graphic>
          <a:graphicData uri="http://schemas.openxmlformats.org/drawingml/2006/table">
            <a:tbl>
              <a:tblPr/>
              <a:tblGrid>
                <a:gridCol w="792480"/>
              </a:tblGrid>
              <a:tr h="3619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r>
                        <a:rPr lang="en-US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  <a:cs typeface="Times New Roman" pitchFamily="18" charset="0"/>
              </a:rPr>
              <a:t>6. «Химическая азбука»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Игра служит повторением и обобщением основных понятий в химии. Затрагиваются различные темы, например: металлы, неметаллы, номенклатура химических соединений, типы химических реакций, история химической науки.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Правила игры: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Играющим выдаются заготовки или высвечиваются на экране следующие слова: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Металл _____________________________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Неметалл __________________________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Химическое соединение ______________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Химическая реакция __________________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Ученый – химик _____________________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Профессия __________________________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Вид спорта ___________________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называется буква.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 игры состоит в том, чтобы как можно быстрее заполнить все строки. Слова должны начинаться с той буквы, которая задана по условию игры.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Буква «А»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Металл Алюминий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Неметалл Азот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Химическое соединение Аммиак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Химическая реакция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Алкилирования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Ученый – химик Аррениус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Профессия Адвокат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Вид спорта Авторалли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3501008"/>
            <a:ext cx="5076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Буква «К»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Металл Кальций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Неметалл Кислород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Химическое соединение Кислота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Химическая реакция Крекинг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Ученый – химик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Кекуле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Профессия Кинолог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Вид спорта Конькобежный спорт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4348" y="642918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  <a:cs typeface="Times New Roman" pitchFamily="18" charset="0"/>
              </a:rPr>
              <a:t>7.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«Химическая эстафета»</a:t>
            </a:r>
            <a:endParaRPr lang="en-US" sz="2400" b="1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Comic Sans MS" pitchFamily="66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Составить уравнение химической реакции, указанной в задании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Расставить коэффициенты в уравнении химической реакции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тип химической реакции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Привести пример уравнения такого же типа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реакции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000108"/>
          <a:ext cx="8358245" cy="5458402"/>
        </p:xfrm>
        <a:graphic>
          <a:graphicData uri="http://schemas.openxmlformats.org/drawingml/2006/table">
            <a:tbl>
              <a:tblPr/>
              <a:tblGrid>
                <a:gridCol w="3566982"/>
                <a:gridCol w="4791263"/>
              </a:tblGrid>
              <a:tr h="193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Предыдущий ответ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Следующий вопрос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Красный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Что изучает химия?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Вещества, их свойства и превращения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Что означает термин «атом»?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Неделимый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Из чего состоят физические тела?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Вещества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Вещества, образованные атомами одного химического элемента называют….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Простые вещества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Определенный вид атомов – это…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Химический элемент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Как называется явление, в результате которого одни вещества превращаются в другие?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Химическое явление или химическая реакция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Элемент с порядковым номером 14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Кремний 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Вещества, образованные атомами разных химических элементов – это…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Сложные вещества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Приведите примеры сложных веществ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Вода, нитрат калия, хлорид натрия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Как называется явление, в результате которого изменяется форма тела, размер или агрегатное состояние, но состав остается неизменным?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8</a:t>
            </a:r>
            <a:r>
              <a:rPr lang="ru-RU" sz="2800" b="1" dirty="0" smtClean="0">
                <a:latin typeface="Comic Sans MS" pitchFamily="66" charset="0"/>
              </a:rPr>
              <a:t>. «Химическое домино».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142984"/>
          <a:ext cx="8358245" cy="4511998"/>
        </p:xfrm>
        <a:graphic>
          <a:graphicData uri="http://schemas.openxmlformats.org/drawingml/2006/table">
            <a:tbl>
              <a:tblPr/>
              <a:tblGrid>
                <a:gridCol w="3566982"/>
                <a:gridCol w="4791263"/>
              </a:tblGrid>
              <a:tr h="193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Предыдущий ответ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Следующий вопрос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Физическое явление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Приведите примеры простых веществ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Калий, натрий, кальций, кислород, водород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Элемент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группы 4 периода, активный металл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Кальций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Назовите порядковый номер германия (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Ge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Элемент с атомным весом 52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Хром (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Cr)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 какие группы делятся вещества по составу?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Простые и сложные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Как называют элементы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группы?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Благородными или инертными газами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Сколько неорганических соединений насчитывается в настоящее время?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Приблизительно 500 тысяч веществ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Что такое индикаторы?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Вещества, которые меняют окраску в зависимости от реакции среды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Какого цвета фенолфталеин в щелочной среде?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Малиновый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Какой цвет имеют лакмус в кислой среде?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 rotWithShape="1">
          <a:blip r:embed="rId3" cstate="print"/>
          <a:srcRect l="31485" t="27518" r="28696" b="21678"/>
          <a:stretch/>
        </p:blipFill>
        <p:spPr bwMode="auto">
          <a:xfrm>
            <a:off x="611560" y="1628800"/>
            <a:ext cx="7920880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9</a:t>
            </a:r>
            <a:r>
              <a:rPr lang="ru-RU" sz="2400" b="1" dirty="0" smtClean="0">
                <a:latin typeface="Comic Sans MS" pitchFamily="66" charset="0"/>
              </a:rPr>
              <a:t>. </a:t>
            </a:r>
            <a:r>
              <a:rPr lang="ru-RU" sz="2400" b="1" dirty="0" smtClean="0">
                <a:latin typeface="Comic Sans MS" pitchFamily="66" charset="0"/>
              </a:rPr>
              <a:t>Пример задания по теме «Химический состав клетки» с сайта «</a:t>
            </a:r>
            <a:r>
              <a:rPr lang="ru-RU" sz="2400" b="1" dirty="0" err="1" smtClean="0">
                <a:latin typeface="Comic Sans MS" pitchFamily="66" charset="0"/>
              </a:rPr>
              <a:t>LearningApps</a:t>
            </a:r>
            <a:r>
              <a:rPr lang="ru-RU" sz="2400" b="1" dirty="0" smtClean="0">
                <a:latin typeface="Comic Sans MS" pitchFamily="66" charset="0"/>
              </a:rPr>
              <a:t>».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pic>
        <p:nvPicPr>
          <p:cNvPr id="2" name="Рисунок 28"/>
          <p:cNvPicPr>
            <a:picLocks noChangeAspect="1" noChangeArrowheads="1"/>
          </p:cNvPicPr>
          <p:nvPr/>
        </p:nvPicPr>
        <p:blipFill>
          <a:blip r:embed="rId3" cstate="print"/>
          <a:srcRect l="31618" t="25133" r="29224" b="45668"/>
          <a:stretch>
            <a:fillRect/>
          </a:stretch>
        </p:blipFill>
        <p:spPr bwMode="auto">
          <a:xfrm>
            <a:off x="251520" y="1628800"/>
            <a:ext cx="8695872" cy="45289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Пример задания по теме «Чистые вещества и смеси» с сайта «</a:t>
            </a:r>
            <a:r>
              <a:rPr lang="ru-RU" sz="2400" b="1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LearningApps</a:t>
            </a:r>
            <a:r>
              <a:rPr lang="ru-RU" sz="24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429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Стадия «Вызов», прием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системно-деятельностного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подхода, обучающимся демонстрируются две картины: на одной из них изображен ребенок, которые наблюдает за бабочкой, на второй – лаборант, который проводит анализ пробы.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00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10. Картины </a:t>
            </a:r>
            <a:r>
              <a:rPr lang="ru-RU" sz="24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для сопоставления процессов наблюдения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5" name="Рисунок 10"/>
          <p:cNvPicPr>
            <a:picLocks noChangeAspect="1" noChangeArrowheads="1"/>
          </p:cNvPicPr>
          <p:nvPr/>
        </p:nvPicPr>
        <p:blipFill>
          <a:blip r:embed="rId3" cstate="print"/>
          <a:srcRect l="21501" t="36015" r="22678" b="35754"/>
          <a:stretch>
            <a:fillRect/>
          </a:stretch>
        </p:blipFill>
        <p:spPr bwMode="auto">
          <a:xfrm>
            <a:off x="214282" y="3429000"/>
            <a:ext cx="8352519" cy="2375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835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Segoe Print" pitchFamily="2" charset="0"/>
              </a:rPr>
              <a:t>Игра — это искра, зажигающая огонек пытливости и любознательности...</a:t>
            </a:r>
          </a:p>
          <a:p>
            <a:pPr algn="r"/>
            <a:r>
              <a:rPr lang="ru-RU" sz="2400" dirty="0" smtClean="0">
                <a:latin typeface="Segoe Print" pitchFamily="2" charset="0"/>
              </a:rPr>
              <a:t>(Сухомлинский В.А.)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785926"/>
            <a:ext cx="878684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Цель:   </a:t>
            </a:r>
          </a:p>
          <a:p>
            <a:pPr algn="just"/>
            <a:r>
              <a:rPr lang="ru-RU" sz="2800" dirty="0" smtClean="0">
                <a:latin typeface="Comic Sans MS" pitchFamily="66" charset="0"/>
              </a:rPr>
              <a:t>использование игровых технологий на уроках химии способствует взаимодействию учителя и ученика и формирует потребность в самостоятельности получения знаний, развитию творческих способностей учащихся, логическому мышлению.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428604"/>
            <a:ext cx="88582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11. Работа с Кубиком </a:t>
            </a:r>
            <a:r>
              <a:rPr lang="ru-RU" sz="2800" b="1" dirty="0" err="1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Блума</a:t>
            </a:r>
            <a:r>
              <a:rPr lang="ru-RU" sz="2800" b="1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«Информация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получаемая из химической формулы вещества. Классификация химических веществ по составу»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темы. Каждому составить 6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вопрос-ответов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«Кубику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Блума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Примерные вопросы ребят: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простые вещества, которые встречаются в повседневной жизни.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такое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аллотропные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модификации.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слово «вещество».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Вещество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Простое, сложное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Изменяется, превращается, содержится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из чего состоят физические тела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Молекула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Поделись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своими знаниями о свойствах простых веществ.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вода относится к сложным веществам?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(найди ошибку):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простые вещества: H</a:t>
            </a:r>
            <a:r>
              <a:rPr lang="ru-RU" sz="2000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O</a:t>
            </a:r>
            <a:r>
              <a:rPr lang="ru-RU" sz="2000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NaCl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сложные вещества: H</a:t>
            </a:r>
            <a:r>
              <a:rPr lang="ru-RU" sz="2000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O, CaCl</a:t>
            </a:r>
            <a:r>
              <a:rPr lang="ru-RU" sz="2000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Br</a:t>
            </a:r>
            <a:r>
              <a:rPr lang="ru-RU" sz="2000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HI.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302359"/>
            <a:ext cx="88582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Отношение детей к организации игр на уроках</a:t>
            </a:r>
            <a:r>
              <a:rPr lang="ru-RU" sz="2400" b="1" dirty="0" smtClean="0">
                <a:latin typeface="Comic Sans MS" pitchFamily="66" charset="0"/>
              </a:rPr>
              <a:t>:</a:t>
            </a:r>
          </a:p>
          <a:p>
            <a:pPr algn="ctr"/>
            <a:endParaRPr lang="ru-RU" sz="2400" b="1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на уроках нравятся всем без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исключения.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 хотели бы играть на каждом уроке, но, если только эта игра 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больше всего любят групповую форму игр. По-видимому, это объясняется стремлением к общению со сверстниками, стремлением поделиться с ними своими мыслями, фантазиями, а также утвердить свой авторитет среди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товарищей.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Учащимся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не нравиться игра, в случае, если при организации игры не учитываются интересы учащихся, содержание игры не соответствует теме урока или увлечениям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учеников.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Большинству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нравится в игре побеждать. Это стремление к победе обеспечивает обучение и развитие учащихся в игровой деятельности.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714356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ледует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отметить и негативные стороны в использовании игр в процессе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обучения:</a:t>
            </a: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Во-первых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нередко объяснение правил и демонстрация игры занимает много времени. Часто это приводит к тому, что дети не успевают за оставшееся время изучить или закрепить материал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Во-вторых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нередко нарушается механизм игры, т.е. нарушается строгий порядок выполнения игровых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действий.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В-третьих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после проведения игр (особенно это касается средних классов) бывает трудно восстановить дисциплину в классе.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А.А.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Тыльдсеп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«Мы изучаем химию», изд. «Просвещение». 2010г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Библиотечка «Первого сентября», изд. дом «Первое сентября» .2010-15г. «Первоначальные химические понятия». «Я иду на урок химии».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Инновационные педагогические технологии. Активное обучение. Москва. «Академия». 2011.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Перспективные школьные технологии. Г. Ю.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Ксензова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Москва. «Педагогическое общество России». 2010.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Нетрадиционные педагогические технологии в обучении. С.А. Мухина, А.А. Соловьёва. Ростов-на-Дону. «Феникс». 2010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Казанцев Ю.Н. «Формула успеха, или как увлечь учащихся новым предметом» // Химия в школе. –2010.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Енякова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Т.М. Внеклассная работа по химии. – М.: Дрофа, 2010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214554"/>
            <a:ext cx="750099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Segoe Print" pitchFamily="2" charset="0"/>
              </a:rPr>
              <a:t>Применение игровых технологий на уроках химии 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71488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химии и биологии 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Кусанова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Айслу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Юлаевна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Аргаяшская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средняя общеобразовательная школа №2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500042"/>
            <a:ext cx="8572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omic Sans MS" pitchFamily="66" charset="0"/>
              </a:rPr>
              <a:t>	</a:t>
            </a:r>
            <a:r>
              <a:rPr lang="ru-RU" sz="2400" dirty="0" smtClean="0">
                <a:latin typeface="Comic Sans MS" pitchFamily="66" charset="0"/>
              </a:rPr>
              <a:t>Применение игровой деятельности на уроках химии позволяет решить следующие </a:t>
            </a:r>
            <a:r>
              <a:rPr lang="ru-RU" sz="2400" b="1" i="1" dirty="0" smtClean="0">
                <a:latin typeface="Comic Sans MS" pitchFamily="66" charset="0"/>
              </a:rPr>
              <a:t>задачи</a:t>
            </a:r>
            <a:r>
              <a:rPr lang="ru-RU" sz="2400" b="1" dirty="0" smtClean="0">
                <a:latin typeface="Comic Sans MS" pitchFamily="66" charset="0"/>
              </a:rPr>
              <a:t>:</a:t>
            </a:r>
          </a:p>
          <a:p>
            <a:pPr algn="just"/>
            <a:endParaRPr lang="ru-RU" sz="2000" b="1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Comic Sans MS" pitchFamily="66" charset="0"/>
              </a:rPr>
              <a:t>основательно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анализировать</a:t>
            </a:r>
            <a:r>
              <a:rPr lang="ru-RU" sz="2400" dirty="0" smtClean="0">
                <a:latin typeface="Comic Sans MS" pitchFamily="66" charset="0"/>
              </a:rPr>
              <a:t> учебную информацию, творчески подходить к освоению изучаемого материала;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Comic Sans MS" pitchFamily="66" charset="0"/>
              </a:rPr>
              <a:t>научиться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слушать</a:t>
            </a:r>
            <a:r>
              <a:rPr lang="ru-RU" sz="2400" dirty="0" smtClean="0">
                <a:latin typeface="Comic Sans MS" pitchFamily="66" charset="0"/>
              </a:rPr>
              <a:t> другого человека,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уважать</a:t>
            </a:r>
            <a:r>
              <a:rPr lang="ru-RU" sz="2400" dirty="0" smtClean="0">
                <a:latin typeface="Comic Sans MS" pitchFamily="66" charset="0"/>
              </a:rPr>
              <a:t> альтернативную мысль;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моделировать</a:t>
            </a:r>
            <a:r>
              <a:rPr lang="ru-RU" sz="2400" dirty="0" smtClean="0">
                <a:latin typeface="Comic Sans MS" pitchFamily="66" charset="0"/>
              </a:rPr>
              <a:t> и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решать</a:t>
            </a:r>
            <a:r>
              <a:rPr lang="ru-RU" sz="2400" dirty="0" smtClean="0">
                <a:latin typeface="Comic Sans MS" pitchFamily="66" charset="0"/>
              </a:rPr>
              <a:t> познавательные, жизненные и социальные ситуации, т. о. обеспечивая собственный познавательный и социальный опыт;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учится</a:t>
            </a:r>
            <a:r>
              <a:rPr lang="ru-RU" sz="2400" dirty="0" smtClean="0">
                <a:latin typeface="Comic Sans MS" pitchFamily="66" charset="0"/>
              </a:rPr>
              <a:t> искать компромиссы,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стремиться</a:t>
            </a:r>
            <a:r>
              <a:rPr lang="ru-RU" sz="2400" dirty="0" smtClean="0">
                <a:latin typeface="Comic Sans MS" pitchFamily="66" charset="0"/>
              </a:rPr>
              <a:t> к диалогу,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находить</a:t>
            </a:r>
            <a:r>
              <a:rPr lang="ru-RU" sz="2400" dirty="0" smtClean="0">
                <a:latin typeface="Comic Sans MS" pitchFamily="66" charset="0"/>
              </a:rPr>
              <a:t> общее решение проблемы;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развивать</a:t>
            </a:r>
            <a:r>
              <a:rPr lang="ru-RU" sz="2400" dirty="0" smtClean="0">
                <a:latin typeface="Comic Sans MS" pitchFamily="66" charset="0"/>
              </a:rPr>
              <a:t> навыки самостоятельной работы,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выполнять </a:t>
            </a:r>
            <a:r>
              <a:rPr lang="ru-RU" sz="2400" dirty="0" smtClean="0">
                <a:latin typeface="Comic Sans MS" pitchFamily="66" charset="0"/>
              </a:rPr>
              <a:t>творческую работу.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pic>
        <p:nvPicPr>
          <p:cNvPr id="25604" name="Picture 4" descr="Идеи на тему «Школьники» (900+) | школьники, школьные темы, школьные иде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786058"/>
            <a:ext cx="2247900" cy="3629025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14282" y="1785926"/>
            <a:ext cx="3357586" cy="9286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положительная мотивация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72132" y="3929066"/>
            <a:ext cx="2857520" cy="92869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Script" pitchFamily="34" charset="0"/>
              </a:rPr>
              <a:t>развитие внимания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8596" y="4000504"/>
            <a:ext cx="2857520" cy="92869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развитие мышления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5786" y="785794"/>
            <a:ext cx="3786214" cy="9286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развитие любознательности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2000" y="785794"/>
            <a:ext cx="3857652" cy="9286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Segoe Script" pitchFamily="34" charset="0"/>
              </a:rPr>
              <a:t>развитие наблюдательности</a:t>
            </a:r>
            <a:endParaRPr lang="ru-RU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44" y="2857496"/>
            <a:ext cx="2857520" cy="9286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Script" pitchFamily="34" charset="0"/>
              </a:rPr>
              <a:t>развитие памяти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2857496"/>
            <a:ext cx="2857520" cy="92869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развитие кругозора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00628" y="1785926"/>
            <a:ext cx="3929090" cy="928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развитие сообразительности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>
            <a:off x="3357554" y="5643578"/>
            <a:ext cx="2000264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9961824" flipV="1">
            <a:off x="1977869" y="4398845"/>
            <a:ext cx="2402179" cy="174445"/>
          </a:xfrm>
          <a:prstGeom prst="leftArrow">
            <a:avLst>
              <a:gd name="adj1" fmla="val 50000"/>
              <a:gd name="adj2" fmla="val 1491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961824" flipV="1">
            <a:off x="4263886" y="2470018"/>
            <a:ext cx="2402179" cy="174445"/>
          </a:xfrm>
          <a:prstGeom prst="leftArrow">
            <a:avLst>
              <a:gd name="adj1" fmla="val 50000"/>
              <a:gd name="adj2" fmla="val 14912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5714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СТРУКТУРА ДИДАКТИЧЕСКОЙ ИГРЫ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1214422"/>
            <a:ext cx="2266876" cy="1260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Дидактическая задача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7818" y="1214422"/>
            <a:ext cx="2268000" cy="12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Игровая задача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3143248"/>
            <a:ext cx="2268000" cy="126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Comic Sans MS" pitchFamily="66" charset="0"/>
              </a:rPr>
              <a:t>Игровые действия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5072074"/>
            <a:ext cx="2268000" cy="126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Правила игры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7818" y="5072074"/>
            <a:ext cx="2268000" cy="12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Результат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357554" y="1714488"/>
            <a:ext cx="2000264" cy="21431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pic>
        <p:nvPicPr>
          <p:cNvPr id="2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8081123" cy="4293096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01298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>
              <a:buAutoNum type="arabicPeriod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Решение кроссворда</a:t>
            </a:r>
            <a:endParaRPr lang="ru-RU" sz="2400" b="1" dirty="0" smtClean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Этап закрепления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Задание: Впишите в кроссворд название лабораторного оборудования, представленного на рисунке. Ключевым словом, полученным после разгадывания кроссворда, является название оперы известного русского химика и композитора А. П. Бородина.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571876"/>
          <a:ext cx="8352925" cy="2952327"/>
        </p:xfrm>
        <a:graphic>
          <a:graphicData uri="http://schemas.openxmlformats.org/drawingml/2006/table">
            <a:tbl>
              <a:tblPr/>
              <a:tblGrid>
                <a:gridCol w="641215"/>
                <a:gridCol w="642167"/>
                <a:gridCol w="643118"/>
                <a:gridCol w="642167"/>
                <a:gridCol w="642167"/>
                <a:gridCol w="642167"/>
                <a:gridCol w="642167"/>
                <a:gridCol w="642167"/>
                <a:gridCol w="643118"/>
                <a:gridCol w="643118"/>
                <a:gridCol w="643118"/>
                <a:gridCol w="643118"/>
                <a:gridCol w="643118"/>
              </a:tblGrid>
              <a:tr h="9841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SimSun"/>
                          <a:cs typeface="Times New Roman"/>
                        </a:rPr>
                        <a:t>Х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И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SimSun"/>
                          <a:cs typeface="Times New Roman"/>
                        </a:rPr>
                        <a:t>Р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Е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А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К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П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Р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О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Б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О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У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С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И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М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Е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И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И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Т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Я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З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Ь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А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В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К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В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1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Ч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Е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С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К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В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Ы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Н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Е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Л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Т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Ь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SimSun"/>
                          <a:cs typeface="Times New Roman"/>
                        </a:rPr>
                        <a:t>Н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SimSun"/>
                          <a:cs typeface="Times New Roman"/>
                        </a:rPr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2852"/>
            <a:ext cx="8964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Составление предложений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Этап</a:t>
            </a:r>
            <a:r>
              <a:rPr lang="ru-RU" sz="24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повторения полученных знаний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Задания: Начинайте движение с левой верхней клетки и передвигайтесь в любом направлении, пока не пройдете все клетки таким образом, чтобы из букв, приведенных в клетках, получилось: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правило безопасности при обращении с химическими реактивами;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340768"/>
          <a:ext cx="7704856" cy="5120640"/>
        </p:xfrm>
        <a:graphic>
          <a:graphicData uri="http://schemas.openxmlformats.org/drawingml/2006/table">
            <a:tbl>
              <a:tblPr/>
              <a:tblGrid>
                <a:gridCol w="855551"/>
                <a:gridCol w="854575"/>
                <a:gridCol w="856530"/>
                <a:gridCol w="855551"/>
                <a:gridCol w="856530"/>
                <a:gridCol w="856530"/>
                <a:gridCol w="857508"/>
                <a:gridCol w="855551"/>
                <a:gridCol w="856530"/>
              </a:tblGrid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П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К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Г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Д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Ж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М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Б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Д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Ю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К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Ж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У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Т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В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Щ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Б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SimSun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SimSun"/>
                          <a:cs typeface="Times New Roman"/>
                        </a:rPr>
                        <a:t>Т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260648"/>
            <a:ext cx="88204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правило по безопасности при нагревании пробирки с жидкостью;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Шаблоны для презентаций по химии | СТУДЕНТО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496"/>
          <a:ext cx="8286809" cy="1121664"/>
        </p:xfrm>
        <a:graphic>
          <a:graphicData uri="http://schemas.openxmlformats.org/drawingml/2006/table">
            <a:tbl>
              <a:tblPr/>
              <a:tblGrid>
                <a:gridCol w="1280689"/>
                <a:gridCol w="933889"/>
                <a:gridCol w="1071570"/>
                <a:gridCol w="857256"/>
                <a:gridCol w="1071570"/>
                <a:gridCol w="1143008"/>
                <a:gridCol w="857256"/>
                <a:gridCol w="1071571"/>
              </a:tblGrid>
              <a:tr h="209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Символ элемента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Cu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Ag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Sn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Pb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Zn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элемента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Олово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Свинец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Медь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Натрий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Кальций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Цинк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Серебро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5000636"/>
          <a:ext cx="8286809" cy="1121664"/>
        </p:xfrm>
        <a:graphic>
          <a:graphicData uri="http://schemas.openxmlformats.org/drawingml/2006/table">
            <a:tbl>
              <a:tblPr/>
              <a:tblGrid>
                <a:gridCol w="1143008"/>
                <a:gridCol w="928694"/>
                <a:gridCol w="1000132"/>
                <a:gridCol w="1000132"/>
                <a:gridCol w="1000132"/>
                <a:gridCol w="1214446"/>
                <a:gridCol w="1071570"/>
                <a:gridCol w="928695"/>
              </a:tblGrid>
              <a:tr h="419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Русское название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Серебро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Олово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Золото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Марганец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Железо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Медь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Свинец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Латинское название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Cuprum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Plumbum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Argentum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Ferrum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Manganum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Stannum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Aurum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81" marR="6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571480"/>
            <a:ext cx="83582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лучшего запоминания символов и названий химических элементов можно воспользоваться заданиями по составлению пар: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из знаков химических элементов и их русских названий, так, чтобы каждому знаку соответствовало его название: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357562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из русских и латинских названий элементов, так, чтобы русскому названию элемента соответствовало его латинское название: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716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3. Составление пар</a:t>
            </a:r>
          </a:p>
          <a:p>
            <a:pPr algn="ctr"/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Этап закрепления полученных знаний</a:t>
            </a:r>
            <a:endParaRPr lang="ru-RU" sz="2400" b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1246</Words>
  <Application>Microsoft Office PowerPoint</Application>
  <PresentationFormat>Экран (4:3)</PresentationFormat>
  <Paragraphs>348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Применение игровых технологий на уроках химии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Применение игровых технологий на уроках химии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игровых технологий на уроках химии. </dc:title>
  <dc:creator>Учитель</dc:creator>
  <cp:lastModifiedBy>Учитель</cp:lastModifiedBy>
  <cp:revision>60</cp:revision>
  <dcterms:created xsi:type="dcterms:W3CDTF">2022-04-06T10:16:18Z</dcterms:created>
  <dcterms:modified xsi:type="dcterms:W3CDTF">2022-04-19T04:55:24Z</dcterms:modified>
</cp:coreProperties>
</file>