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6" r:id="rId6"/>
    <p:sldId id="262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75" r:id="rId15"/>
    <p:sldId id="264" r:id="rId16"/>
    <p:sldId id="279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57" r:id="rId25"/>
    <p:sldId id="284" r:id="rId26"/>
    <p:sldId id="258" r:id="rId27"/>
    <p:sldId id="288" r:id="rId28"/>
    <p:sldId id="286" r:id="rId29"/>
    <p:sldId id="287" r:id="rId30"/>
    <p:sldId id="290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5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4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1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6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3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9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4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3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9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2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7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8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7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6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A3EB85-EED3-4D98-A088-E39844E723D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8522-58F7-4F70-BD03-73DE182B2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11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onr.ru/webinars/khimiya/215376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46" y="720437"/>
            <a:ext cx="11499272" cy="2807854"/>
          </a:xfrm>
        </p:spPr>
        <p:txBody>
          <a:bodyPr/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Решение расчетных задач с использованием понятия </a:t>
            </a:r>
            <a:r>
              <a:rPr lang="ru-RU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«растворимость»</a:t>
            </a: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r>
              <a:rPr lang="ru-RU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«</a:t>
            </a:r>
            <a:r>
              <a:rPr lang="ru-RU" sz="3600" b="1" dirty="0">
                <a:latin typeface="Arial Black" panose="020B0A04020102020204" pitchFamily="34" charset="0"/>
              </a:rPr>
              <a:t>массовая доля вещества в растворе»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064000"/>
            <a:ext cx="10584463" cy="1574800"/>
          </a:xfrm>
        </p:spPr>
        <p:txBody>
          <a:bodyPr/>
          <a:lstStyle/>
          <a:p>
            <a:pPr algn="r"/>
            <a:r>
              <a:rPr lang="ru-RU" b="1" dirty="0">
                <a:latin typeface="Arial Black" panose="020B0A04020102020204" pitchFamily="34" charset="0"/>
              </a:rPr>
              <a:t>Габбазова </a:t>
            </a:r>
            <a:r>
              <a:rPr lang="ru-RU" b="1" dirty="0" err="1">
                <a:latin typeface="Arial Black" panose="020B0A04020102020204" pitchFamily="34" charset="0"/>
              </a:rPr>
              <a:t>Илюза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Мунировна</a:t>
            </a:r>
            <a:endParaRPr lang="ru-RU" b="1" dirty="0">
              <a:latin typeface="Arial Black" panose="020B0A04020102020204" pitchFamily="34" charset="0"/>
            </a:endParaRPr>
          </a:p>
          <a:p>
            <a:pPr algn="r"/>
            <a:r>
              <a:rPr lang="ru-RU" b="1" dirty="0">
                <a:latin typeface="Arial Black" panose="020B0A04020102020204" pitchFamily="34" charset="0"/>
              </a:rPr>
              <a:t>МАОУ «СОШ №46 имени </a:t>
            </a:r>
            <a:r>
              <a:rPr lang="ru-RU" b="1" dirty="0" err="1">
                <a:latin typeface="Arial Black" panose="020B0A04020102020204" pitchFamily="34" charset="0"/>
              </a:rPr>
              <a:t>З.А.Космодемьянской</a:t>
            </a:r>
            <a:r>
              <a:rPr lang="ru-RU" b="1" dirty="0">
                <a:latin typeface="Arial Black" panose="020B0A04020102020204" pitchFamily="34" charset="0"/>
              </a:rPr>
              <a:t>  г. Челябинска» учитель химии и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16879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0"/>
            <a:ext cx="11824611" cy="58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Примеры заданий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70182"/>
            <a:ext cx="10257415" cy="3417453"/>
          </a:xfrm>
        </p:spPr>
        <p:txBody>
          <a:bodyPr>
            <a:normAutofit fontScale="92500" lnSpcReduction="10000"/>
          </a:bodyPr>
          <a:lstStyle/>
          <a:p>
            <a:r>
              <a:rPr lang="ru-RU" sz="3800" b="1" dirty="0">
                <a:cs typeface="Aharoni" panose="02010803020104030203" pitchFamily="2" charset="-79"/>
              </a:rPr>
              <a:t>К 10%-ному раствору соли добавили некоторое количество этой же соли и получили </a:t>
            </a:r>
            <a:r>
              <a:rPr lang="ru-RU" sz="3800" b="1" dirty="0" smtClean="0">
                <a:cs typeface="Aharoni" panose="02010803020104030203" pitchFamily="2" charset="-79"/>
              </a:rPr>
              <a:t>300 </a:t>
            </a:r>
            <a:r>
              <a:rPr lang="ru-RU" sz="3800" b="1" dirty="0">
                <a:cs typeface="Aharoni" panose="02010803020104030203" pitchFamily="2" charset="-79"/>
              </a:rPr>
              <a:t>г 19%-</a:t>
            </a:r>
            <a:r>
              <a:rPr lang="ru-RU" sz="3800" b="1" dirty="0" err="1">
                <a:cs typeface="Aharoni" panose="02010803020104030203" pitchFamily="2" charset="-79"/>
              </a:rPr>
              <a:t>го</a:t>
            </a:r>
            <a:r>
              <a:rPr lang="ru-RU" sz="3800" b="1" dirty="0">
                <a:cs typeface="Aharoni" panose="02010803020104030203" pitchFamily="2" charset="-79"/>
              </a:rPr>
              <a:t> раствора. Вычислите массу соли (в граммах), добавленной к исходному </a:t>
            </a:r>
            <a:r>
              <a:rPr lang="ru-RU" sz="3800" b="1" dirty="0" smtClean="0">
                <a:cs typeface="Aharoni" panose="02010803020104030203" pitchFamily="2" charset="-79"/>
              </a:rPr>
              <a:t>раствору.</a:t>
            </a:r>
          </a:p>
          <a:p>
            <a:pPr marL="0" indent="0">
              <a:buNone/>
            </a:pPr>
            <a:r>
              <a:rPr lang="ru-RU" sz="3800" b="1" dirty="0" smtClean="0">
                <a:cs typeface="Aharoni" panose="02010803020104030203" pitchFamily="2" charset="-79"/>
              </a:rPr>
              <a:t>        В </a:t>
            </a:r>
            <a:r>
              <a:rPr lang="ru-RU" sz="3800" b="1" dirty="0">
                <a:cs typeface="Aharoni" panose="02010803020104030203" pitchFamily="2" charset="-79"/>
              </a:rPr>
              <a:t>ответ запишите целое число</a:t>
            </a:r>
            <a:r>
              <a:rPr lang="ru-RU" b="1" dirty="0" smtClean="0"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04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211015"/>
            <a:ext cx="11853677" cy="55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2D050"/>
                </a:solidFill>
                <a:cs typeface="Aharoni" panose="02010803020104030203" pitchFamily="2" charset="-79"/>
              </a:rPr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80688" cy="4195481"/>
          </a:xfrm>
        </p:spPr>
        <p:txBody>
          <a:bodyPr/>
          <a:lstStyle/>
          <a:p>
            <a:r>
              <a:rPr lang="ru-RU" sz="2800" b="1" dirty="0">
                <a:cs typeface="Aharoni" panose="02010803020104030203" pitchFamily="2" charset="-79"/>
              </a:rPr>
              <a:t>К 200 г раствора кислоты прилили 300 г раствора этой же кислоты. Массовые доли кислоты в этих растворах относятся как 3 : 8 в порядке перечисления. Конечный раствор оказался 12%-</a:t>
            </a:r>
            <a:r>
              <a:rPr lang="ru-RU" sz="2800" b="1" dirty="0" err="1">
                <a:cs typeface="Aharoni" panose="02010803020104030203" pitchFamily="2" charset="-79"/>
              </a:rPr>
              <a:t>ным</a:t>
            </a:r>
            <a:r>
              <a:rPr lang="ru-RU" sz="2800" b="1" dirty="0"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cs typeface="Aharoni" panose="02010803020104030203" pitchFamily="2" charset="-79"/>
              </a:rPr>
              <a:t>         </a:t>
            </a:r>
            <a:r>
              <a:rPr lang="ru-RU" sz="2800" b="1" dirty="0" smtClean="0">
                <a:cs typeface="Aharoni" panose="02010803020104030203" pitchFamily="2" charset="-79"/>
              </a:rPr>
              <a:t> </a:t>
            </a:r>
            <a:r>
              <a:rPr lang="ru-RU" sz="2800" b="1" dirty="0">
                <a:cs typeface="Aharoni" panose="02010803020104030203" pitchFamily="2" charset="-79"/>
              </a:rPr>
              <a:t>Вычислите, сколько процентов воды содержится в </a:t>
            </a:r>
            <a:br>
              <a:rPr lang="ru-RU" sz="2800" b="1" dirty="0">
                <a:cs typeface="Aharoni" panose="02010803020104030203" pitchFamily="2" charset="-79"/>
              </a:rPr>
            </a:br>
            <a:r>
              <a:rPr lang="ru-RU" sz="2800" b="1" dirty="0">
                <a:cs typeface="Aharoni" panose="02010803020104030203" pitchFamily="2" charset="-79"/>
              </a:rPr>
              <a:t>          исходном растворе с большей массой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518161"/>
            <a:ext cx="10914022" cy="6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6980" cy="140053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Задачи с понятием «растворимость»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218" y="1551709"/>
            <a:ext cx="9079346" cy="51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337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План решения задачи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3" y="1607128"/>
            <a:ext cx="8947150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3" y="2106708"/>
            <a:ext cx="8414329" cy="4210533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273" y="0"/>
            <a:ext cx="11351491" cy="1853248"/>
          </a:xfrm>
        </p:spPr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1)  Определяем по приведенной таблице значения растворимости при 100˚ С и составляем выражение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9" y="748146"/>
            <a:ext cx="11469559" cy="51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6980" cy="140053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Задачи с понятием «растворимость»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3895"/>
            <a:ext cx="8506691" cy="502739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6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15636" y="1237673"/>
            <a:ext cx="11471564" cy="254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4"/>
                </a:solidFill>
              </a:rPr>
              <a:t>Химия. ЕГЭ - 2022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Вопрос 26</a:t>
            </a:r>
            <a:r>
              <a:rPr lang="ru-RU" sz="3100" b="1" dirty="0" smtClean="0">
                <a:latin typeface="Arial Black" panose="020B0A04020102020204" pitchFamily="34" charset="0"/>
              </a:rPr>
              <a:t/>
            </a:r>
            <a:br>
              <a:rPr lang="ru-RU" sz="3100" b="1" dirty="0" smtClean="0">
                <a:latin typeface="Arial Black" panose="020B0A04020102020204" pitchFamily="34" charset="0"/>
              </a:rPr>
            </a:br>
            <a:r>
              <a:rPr lang="ru-RU" sz="3100" b="1" dirty="0" smtClean="0">
                <a:latin typeface="Arial Black" panose="020B0A04020102020204" pitchFamily="34" charset="0"/>
              </a:rPr>
              <a:t>Расчеты с </a:t>
            </a:r>
            <a:r>
              <a:rPr lang="ru-RU" sz="3100" b="1" dirty="0">
                <a:latin typeface="Arial Black" panose="020B0A04020102020204" pitchFamily="34" charset="0"/>
              </a:rPr>
              <a:t>использованием понятия </a:t>
            </a:r>
            <a:r>
              <a:rPr lang="ru-RU" sz="3100" b="1" dirty="0">
                <a:solidFill>
                  <a:schemeClr val="tx1"/>
                </a:solidFill>
                <a:latin typeface="Arial Black" panose="020B0A04020102020204" pitchFamily="34" charset="0"/>
              </a:rPr>
              <a:t>«растворимость», </a:t>
            </a:r>
            <a:r>
              <a:rPr lang="ru-RU" sz="3100" b="1" dirty="0">
                <a:latin typeface="Arial Black" panose="020B0A04020102020204" pitchFamily="34" charset="0"/>
              </a:rPr>
              <a:t/>
            </a:r>
            <a:br>
              <a:rPr lang="ru-RU" sz="3100" b="1" dirty="0">
                <a:latin typeface="Arial Black" panose="020B0A04020102020204" pitchFamily="34" charset="0"/>
              </a:rPr>
            </a:br>
            <a:r>
              <a:rPr lang="ru-RU" sz="3100" b="1" dirty="0">
                <a:latin typeface="Arial Black" panose="020B0A04020102020204" pitchFamily="34" charset="0"/>
              </a:rPr>
              <a:t>«массовая доля вещества в растворе</a:t>
            </a:r>
            <a:r>
              <a:rPr lang="ru-RU" sz="3100" b="1" dirty="0" smtClean="0">
                <a:latin typeface="Arial Black" panose="020B0A04020102020204" pitchFamily="34" charset="0"/>
              </a:rPr>
              <a:t>»</a:t>
            </a:r>
            <a:br>
              <a:rPr lang="ru-RU" sz="3100" b="1" dirty="0" smtClean="0">
                <a:latin typeface="Arial Black" panose="020B0A04020102020204" pitchFamily="34" charset="0"/>
              </a:rPr>
            </a:br>
            <a:r>
              <a:rPr lang="ru-RU" sz="3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Вопрос на 1 балл</a:t>
            </a:r>
            <a:br>
              <a:rPr lang="ru-RU" sz="3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Примерное время выполнения      3-4 минуты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7855" y="3879272"/>
            <a:ext cx="10400145" cy="25769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Вопрос 33</a:t>
            </a:r>
            <a:r>
              <a:rPr lang="ru-RU" sz="2400" b="1" dirty="0">
                <a:latin typeface="Arial Black" panose="020B0A04020102020204" pitchFamily="34" charset="0"/>
              </a:rPr>
              <a:t/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Расчеты с использованием понятия «</a:t>
            </a:r>
            <a:r>
              <a:rPr lang="ru-RU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растворимость</a:t>
            </a: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», </a:t>
            </a:r>
            <a:b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«массовая доля вещества в растворе»</a:t>
            </a:r>
            <a:b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latin typeface="Arial Black" panose="020B0A04020102020204" pitchFamily="34" charset="0"/>
              </a:rPr>
              <a:t>Вопрос </a:t>
            </a:r>
            <a:r>
              <a:rPr lang="ru-RU" sz="2400" b="1" dirty="0">
                <a:latin typeface="Arial Black" panose="020B0A04020102020204" pitchFamily="34" charset="0"/>
              </a:rPr>
              <a:t>на </a:t>
            </a:r>
            <a:r>
              <a:rPr lang="ru-RU" sz="2400" b="1" dirty="0" smtClean="0">
                <a:latin typeface="Arial Black" panose="020B0A04020102020204" pitchFamily="34" charset="0"/>
              </a:rPr>
              <a:t>4 балла</a:t>
            </a:r>
            <a:r>
              <a:rPr lang="ru-RU" sz="2400" b="1" dirty="0">
                <a:latin typeface="Arial Black" panose="020B0A04020102020204" pitchFamily="34" charset="0"/>
              </a:rPr>
              <a:t/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Примерное время выполнения      </a:t>
            </a:r>
            <a:r>
              <a:rPr lang="ru-RU" sz="2400" b="1" dirty="0" smtClean="0">
                <a:latin typeface="Arial Black" panose="020B0A04020102020204" pitchFamily="34" charset="0"/>
              </a:rPr>
              <a:t>20 - 25 </a:t>
            </a:r>
            <a:r>
              <a:rPr lang="ru-RU" sz="2400" b="1" dirty="0">
                <a:latin typeface="Arial Black" panose="020B0A04020102020204" pitchFamily="34" charset="0"/>
              </a:rPr>
              <a:t>минуты</a:t>
            </a:r>
            <a:r>
              <a:rPr lang="ru-RU" sz="2800" b="1" dirty="0">
                <a:latin typeface="Arial Black" panose="020B0A04020102020204" pitchFamily="34" charset="0"/>
              </a:rPr>
              <a:t/>
            </a:r>
            <a:br>
              <a:rPr lang="ru-RU" sz="2800" b="1" dirty="0">
                <a:latin typeface="Arial Black" panose="020B0A04020102020204" pitchFamily="34" charset="0"/>
              </a:rPr>
            </a:br>
            <a:endParaRPr lang="ru-RU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337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План решения задачи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27" y="1487055"/>
            <a:ext cx="10261600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План решения задачи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05" y="2913936"/>
            <a:ext cx="8947150" cy="2824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7" y="5804621"/>
            <a:ext cx="8058150" cy="790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70" y="1304346"/>
            <a:ext cx="10058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337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План решения задачи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3" y="1607128"/>
            <a:ext cx="8947150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500062"/>
            <a:ext cx="107156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027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Упражнения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92D050"/>
                </a:solidFill>
                <a:cs typeface="Aharoni" panose="02010803020104030203" pitchFamily="2" charset="-79"/>
              </a:rPr>
              <a:t>(ответ </a:t>
            </a:r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47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b="1" dirty="0">
                <a:solidFill>
                  <a:srgbClr val="92D050"/>
                </a:solidFill>
              </a:rPr>
              <a:t>)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87055"/>
            <a:ext cx="9074556" cy="47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027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Упражнения  (ответ 13,5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rgbClr val="92D050"/>
                </a:solidFill>
              </a:rPr>
              <a:t>)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5" y="1633878"/>
            <a:ext cx="9362074" cy="46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5564" y="221674"/>
            <a:ext cx="11176000" cy="2041236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Вопрос 33</a:t>
            </a:r>
            <a:r>
              <a:rPr lang="ru-RU" sz="3600" b="1" dirty="0">
                <a:latin typeface="Arial Black" panose="020B0A04020102020204" pitchFamily="34" charset="0"/>
              </a:rPr>
              <a:t/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Расчеты с использованием понятия «растворимость», </a:t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«массовая доля вещества в растворе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»</a:t>
            </a:r>
            <a:b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Пример 1</a:t>
            </a: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3047999"/>
            <a:ext cx="9400904" cy="338974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5492" y="3158836"/>
            <a:ext cx="6567054" cy="42210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120074"/>
            <a:ext cx="9404723" cy="757382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Решение примера 1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5636" y="877456"/>
            <a:ext cx="11240655" cy="5865089"/>
          </a:xfrm>
        </p:spPr>
        <p:txBody>
          <a:bodyPr>
            <a:normAutofit/>
          </a:bodyPr>
          <a:lstStyle/>
          <a:p>
            <a:r>
              <a:rPr lang="ru-RU" dirty="0" smtClean="0"/>
              <a:t>1) Определим количество вещества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в насыщенном растворе</a:t>
            </a:r>
          </a:p>
          <a:p>
            <a:pPr marL="0" indent="0">
              <a:buNone/>
            </a:pPr>
            <a:r>
              <a:rPr lang="ru-RU" dirty="0" smtClean="0"/>
              <a:t>31,8 г – 100г воды, а х г соли – 400 г (400мл) воды. Решаем пропорцию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n(Na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) = 31</a:t>
            </a:r>
            <a:r>
              <a:rPr lang="ru-RU" dirty="0" smtClean="0"/>
              <a:t>, 8 * 4 / 106 = 1,2 моль</a:t>
            </a:r>
          </a:p>
          <a:p>
            <a:pPr marL="0" indent="0">
              <a:buNone/>
            </a:pPr>
            <a:r>
              <a:rPr lang="ru-RU" dirty="0" smtClean="0"/>
              <a:t>2) Составляем </a:t>
            </a:r>
            <a:r>
              <a:rPr lang="ru-RU" dirty="0" err="1" smtClean="0"/>
              <a:t>ухр</a:t>
            </a:r>
            <a:r>
              <a:rPr lang="ru-RU" dirty="0" smtClean="0"/>
              <a:t> и определяем соотношение количества вещества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ru-RU" dirty="0" smtClean="0"/>
              <a:t> в первой и второй колбах по соотношению выделившегося газа 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3Na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  </a:t>
            </a:r>
            <a:r>
              <a:rPr lang="ru-RU" dirty="0" smtClean="0"/>
              <a:t>+ </a:t>
            </a: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+ 3H</a:t>
            </a:r>
            <a:r>
              <a:rPr lang="en-US" baseline="-25000" dirty="0" smtClean="0"/>
              <a:t>2</a:t>
            </a:r>
            <a:r>
              <a:rPr lang="en-US" dirty="0" smtClean="0"/>
              <a:t>O = 3Na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+ 2Fe(OH)</a:t>
            </a:r>
            <a:r>
              <a:rPr lang="en-US" baseline="-25000" dirty="0" smtClean="0"/>
              <a:t>3</a:t>
            </a:r>
            <a:r>
              <a:rPr lang="en-US" dirty="0" smtClean="0"/>
              <a:t> + 3CO</a:t>
            </a:r>
            <a:r>
              <a:rPr lang="en-US" baseline="-25000" dirty="0" smtClean="0"/>
              <a:t>2        (1)</a:t>
            </a:r>
            <a:endParaRPr lang="ru-RU" baseline="-25000" dirty="0" smtClean="0"/>
          </a:p>
          <a:p>
            <a:pPr marL="0" indent="0">
              <a:buNone/>
            </a:pP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 + 2HNO</a:t>
            </a:r>
            <a:r>
              <a:rPr lang="en-US" baseline="-25000" dirty="0" smtClean="0"/>
              <a:t>3</a:t>
            </a:r>
            <a:r>
              <a:rPr lang="en-US" dirty="0" smtClean="0"/>
              <a:t> = 2NaNO</a:t>
            </a:r>
            <a:r>
              <a:rPr lang="en-US" baseline="-25000" dirty="0" smtClean="0"/>
              <a:t>3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    (2)</a:t>
            </a:r>
          </a:p>
          <a:p>
            <a:pPr marL="0" indent="0">
              <a:buNone/>
            </a:pPr>
            <a:r>
              <a:rPr lang="en-US" dirty="0" smtClean="0"/>
              <a:t>n(Na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 : </a:t>
            </a:r>
            <a:r>
              <a:rPr lang="en-US" dirty="0" smtClean="0"/>
              <a:t> n(CO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= 1:1  в обеих реакциях, значит  </a:t>
            </a:r>
            <a:r>
              <a:rPr lang="en-US" dirty="0" smtClean="0"/>
              <a:t>n</a:t>
            </a:r>
            <a:r>
              <a:rPr lang="ru-RU" baseline="-25000" dirty="0" smtClean="0"/>
              <a:t>1</a:t>
            </a:r>
            <a:r>
              <a:rPr lang="en-US" dirty="0" smtClean="0"/>
              <a:t>(Na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: </a:t>
            </a:r>
            <a:r>
              <a:rPr lang="en-US" dirty="0" smtClean="0"/>
              <a:t>n</a:t>
            </a:r>
            <a:r>
              <a:rPr lang="ru-RU" baseline="-25000" dirty="0" smtClean="0"/>
              <a:t>2</a:t>
            </a:r>
            <a:r>
              <a:rPr lang="en-US" dirty="0" smtClean="0"/>
              <a:t>(Na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= 1:2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ru-RU" baseline="-25000" dirty="0"/>
              <a:t>2</a:t>
            </a:r>
            <a:r>
              <a:rPr lang="en-US" dirty="0"/>
              <a:t>(Na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smtClean="0"/>
              <a:t>= 0, 8 моль</a:t>
            </a:r>
          </a:p>
          <a:p>
            <a:pPr marL="0" indent="0">
              <a:buNone/>
            </a:pPr>
            <a:r>
              <a:rPr lang="ru-RU" dirty="0" smtClean="0"/>
              <a:t>3) Находим массы раствора и растворенного вещества во второй колбе</a:t>
            </a:r>
          </a:p>
          <a:p>
            <a:pPr marL="0" indent="0">
              <a:buNone/>
            </a:pPr>
            <a:r>
              <a:rPr lang="en-US" dirty="0" smtClean="0"/>
              <a:t>m(</a:t>
            </a:r>
            <a:r>
              <a:rPr lang="en-US" dirty="0"/>
              <a:t>NaNO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= 0, 8 </a:t>
            </a:r>
            <a:r>
              <a:rPr lang="ru-RU" dirty="0" smtClean="0"/>
              <a:t>моль</a:t>
            </a:r>
            <a:r>
              <a:rPr lang="en-US" dirty="0" smtClean="0"/>
              <a:t> *2  * 85 </a:t>
            </a:r>
            <a:r>
              <a:rPr lang="ru-RU" dirty="0" smtClean="0"/>
              <a:t>г/моль = 136г</a:t>
            </a:r>
          </a:p>
          <a:p>
            <a:pPr marL="0" indent="0">
              <a:buNone/>
            </a:pPr>
            <a:r>
              <a:rPr lang="en-US" dirty="0" smtClean="0"/>
              <a:t>m </a:t>
            </a:r>
            <a:r>
              <a:rPr lang="ru-RU" dirty="0" smtClean="0"/>
              <a:t>(раствора) = 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ru-RU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раствора 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 </a:t>
            </a:r>
            <a:r>
              <a:rPr lang="ru-RU" dirty="0" smtClean="0"/>
              <a:t>+</a:t>
            </a:r>
            <a:r>
              <a:rPr lang="ru-RU" baseline="-25000" dirty="0" smtClean="0"/>
              <a:t> </a:t>
            </a:r>
            <a:r>
              <a:rPr lang="en-US" dirty="0" smtClean="0"/>
              <a:t>m</a:t>
            </a:r>
            <a:r>
              <a:rPr lang="ru-RU" baseline="-25000" dirty="0" smtClean="0"/>
              <a:t> раствора </a:t>
            </a:r>
            <a:r>
              <a:rPr lang="en-US" dirty="0"/>
              <a:t>HNO</a:t>
            </a:r>
            <a:r>
              <a:rPr lang="en-US" baseline="-25000" dirty="0"/>
              <a:t>3 </a:t>
            </a:r>
            <a:r>
              <a:rPr lang="ru-RU" dirty="0" smtClean="0"/>
              <a:t>– </a:t>
            </a:r>
            <a:r>
              <a:rPr lang="en-US" dirty="0" smtClean="0"/>
              <a:t>m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r>
              <a:rPr lang="ru-RU" dirty="0" smtClean="0"/>
              <a:t> = (400 +127,2) * 2/3 + 300 – 44 * 0,8 = </a:t>
            </a:r>
            <a:r>
              <a:rPr lang="ru-RU" dirty="0" smtClean="0"/>
              <a:t>616, 3 </a:t>
            </a:r>
            <a:r>
              <a:rPr lang="ru-RU" dirty="0" smtClean="0"/>
              <a:t>г</a:t>
            </a:r>
          </a:p>
          <a:p>
            <a:pPr marL="0" indent="0">
              <a:buNone/>
            </a:pPr>
            <a:r>
              <a:rPr lang="el-GR" dirty="0" smtClean="0"/>
              <a:t>ω</a:t>
            </a:r>
            <a:r>
              <a:rPr lang="ru-RU" dirty="0" smtClean="0"/>
              <a:t> (</a:t>
            </a:r>
            <a:r>
              <a:rPr lang="en-US" dirty="0" smtClean="0"/>
              <a:t>NaNO</a:t>
            </a:r>
            <a:r>
              <a:rPr lang="en-US" baseline="-25000" dirty="0" smtClean="0"/>
              <a:t>3</a:t>
            </a:r>
            <a:r>
              <a:rPr lang="ru-RU" dirty="0" smtClean="0"/>
              <a:t>) = 136 / </a:t>
            </a:r>
            <a:r>
              <a:rPr lang="ru-RU" dirty="0" smtClean="0"/>
              <a:t>616,3= </a:t>
            </a:r>
            <a:r>
              <a:rPr lang="ru-RU" dirty="0" smtClean="0"/>
              <a:t>0, </a:t>
            </a:r>
            <a:r>
              <a:rPr lang="ru-RU" dirty="0" smtClean="0"/>
              <a:t>2207  </a:t>
            </a:r>
            <a:r>
              <a:rPr lang="ru-RU" dirty="0" smtClean="0"/>
              <a:t>или </a:t>
            </a:r>
            <a:r>
              <a:rPr lang="ru-RU" dirty="0" smtClean="0"/>
              <a:t>22, 07%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4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582" y="221674"/>
            <a:ext cx="11406909" cy="2041236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Вопрос 33</a:t>
            </a:r>
            <a:r>
              <a:rPr lang="ru-RU" sz="3600" b="1" dirty="0">
                <a:latin typeface="Arial Black" panose="020B0A04020102020204" pitchFamily="34" charset="0"/>
              </a:rPr>
              <a:t/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Расчеты с использованием понятия «растворимость», </a:t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«массовая доля вещества в растворе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»</a:t>
            </a:r>
            <a:b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Пример </a:t>
            </a:r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 (ответ 13,3%)</a:t>
            </a: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8" y="3288144"/>
            <a:ext cx="8806380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0"/>
            <a:ext cx="10677236" cy="3048000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Вопрос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33</a:t>
            </a:r>
            <a:r>
              <a:rPr lang="ru-RU" sz="3600" b="1" dirty="0">
                <a:latin typeface="Arial Black" panose="020B0A04020102020204" pitchFamily="34" charset="0"/>
              </a:rPr>
              <a:t/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Расчеты с использованием понятия «растворимость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» </a:t>
            </a:r>
            <a:b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Пример 3</a:t>
            </a: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09" y="2881745"/>
            <a:ext cx="9463467" cy="295967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2983345"/>
            <a:ext cx="8825659" cy="323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0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55" y="452718"/>
            <a:ext cx="11628581" cy="1400530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Концентрация–количественная мера содержания </a:t>
            </a:r>
            <a:r>
              <a:rPr lang="ru-RU" b="1" dirty="0" smtClean="0">
                <a:latin typeface="Arial Black" panose="020B0A04020102020204" pitchFamily="34" charset="0"/>
              </a:rPr>
              <a:t> вещества </a:t>
            </a:r>
            <a:r>
              <a:rPr lang="ru-RU" b="1" dirty="0">
                <a:latin typeface="Arial Black" panose="020B0A04020102020204" pitchFamily="34" charset="0"/>
              </a:rPr>
              <a:t>в растворе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03312" y="2052918"/>
            <a:ext cx="10155815" cy="4195481"/>
          </a:xfrm>
        </p:spPr>
        <p:txBody>
          <a:bodyPr>
            <a:normAutofit/>
          </a:bodyPr>
          <a:lstStyle/>
          <a:p>
            <a:r>
              <a:rPr lang="ru-RU" sz="2400" b="1" dirty="0">
                <a:cs typeface="Aharoni" panose="02010803020104030203" pitchFamily="2" charset="-79"/>
              </a:rPr>
              <a:t>Массовая доля </a:t>
            </a:r>
            <a:r>
              <a:rPr lang="ru-RU" sz="2400" dirty="0">
                <a:cs typeface="Aharoni" panose="02010803020104030203" pitchFamily="2" charset="-79"/>
              </a:rPr>
              <a:t>вещества в смеси (растворе) </a:t>
            </a:r>
            <a:r>
              <a:rPr lang="ru-RU" sz="2400" dirty="0" smtClean="0">
                <a:cs typeface="Aharoni" panose="02010803020104030203" pitchFamily="2" charset="-79"/>
              </a:rPr>
              <a:t>части – это </a:t>
            </a:r>
            <a:r>
              <a:rPr lang="ru-RU" sz="2400" dirty="0">
                <a:cs typeface="Aharoni" panose="02010803020104030203" pitchFamily="2" charset="-79"/>
              </a:rPr>
              <a:t/>
            </a:r>
            <a:br>
              <a:rPr lang="ru-RU" sz="2400" dirty="0">
                <a:cs typeface="Aharoni" panose="02010803020104030203" pitchFamily="2" charset="-79"/>
              </a:rPr>
            </a:br>
            <a:r>
              <a:rPr lang="ru-RU" sz="2400" dirty="0">
                <a:cs typeface="Aharoni" panose="02010803020104030203" pitchFamily="2" charset="-79"/>
              </a:rPr>
              <a:t>отношение массы данного вещества (</a:t>
            </a:r>
            <a:r>
              <a:rPr lang="ru-RU" sz="2400" dirty="0" err="1">
                <a:cs typeface="Aharoni" panose="02010803020104030203" pitchFamily="2" charset="-79"/>
              </a:rPr>
              <a:t>m</a:t>
            </a:r>
            <a:r>
              <a:rPr lang="ru-RU" sz="2400" baseline="-25000" dirty="0" err="1">
                <a:cs typeface="Aharoni" panose="02010803020104030203" pitchFamily="2" charset="-79"/>
              </a:rPr>
              <a:t>части</a:t>
            </a:r>
            <a:r>
              <a:rPr lang="ru-RU" sz="2400" dirty="0">
                <a:cs typeface="Aharoni" panose="02010803020104030203" pitchFamily="2" charset="-79"/>
              </a:rPr>
              <a:t>) к массе всей </a:t>
            </a:r>
            <a:br>
              <a:rPr lang="ru-RU" sz="2400" dirty="0">
                <a:cs typeface="Aharoni" panose="02010803020104030203" pitchFamily="2" charset="-79"/>
              </a:rPr>
            </a:br>
            <a:r>
              <a:rPr lang="ru-RU" sz="2400" dirty="0">
                <a:cs typeface="Aharoni" panose="02010803020104030203" pitchFamily="2" charset="-79"/>
              </a:rPr>
              <a:t>смеси (</a:t>
            </a:r>
            <a:r>
              <a:rPr lang="ru-RU" sz="2400" dirty="0" err="1" smtClean="0">
                <a:cs typeface="Aharoni" panose="02010803020104030203" pitchFamily="2" charset="-79"/>
              </a:rPr>
              <a:t>m</a:t>
            </a:r>
            <a:r>
              <a:rPr lang="ru-RU" sz="2400" baseline="-25000" dirty="0" err="1" smtClean="0">
                <a:cs typeface="Aharoni" panose="02010803020104030203" pitchFamily="2" charset="-79"/>
              </a:rPr>
              <a:t>смеси</a:t>
            </a:r>
            <a:r>
              <a:rPr lang="ru-RU" sz="2400" dirty="0" smtClean="0">
                <a:cs typeface="Aharoni" panose="02010803020104030203" pitchFamily="2" charset="-79"/>
              </a:rPr>
              <a:t>)</a:t>
            </a:r>
            <a:endParaRPr lang="ru-RU" sz="2400" dirty="0">
              <a:cs typeface="Aharoni" panose="02010803020104030203" pitchFamily="2" charset="-79"/>
            </a:endParaRPr>
          </a:p>
          <a:p>
            <a:r>
              <a:rPr lang="ru-RU" sz="2400" dirty="0" smtClean="0">
                <a:cs typeface="Aharoni" panose="02010803020104030203" pitchFamily="2" charset="-79"/>
              </a:rPr>
              <a:t>Концентрация </a:t>
            </a:r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насыщенного</a:t>
            </a:r>
            <a:r>
              <a:rPr lang="ru-RU" sz="2400" i="1" dirty="0" smtClean="0">
                <a:cs typeface="Aharoni" panose="02010803020104030203" pitchFamily="2" charset="-79"/>
              </a:rPr>
              <a:t> раствора </a:t>
            </a:r>
            <a:r>
              <a:rPr lang="ru-RU" sz="2400" dirty="0" smtClean="0">
                <a:cs typeface="Aharoni" panose="02010803020104030203" pitchFamily="2" charset="-79"/>
              </a:rPr>
              <a:t>численно определяет </a:t>
            </a:r>
            <a:br>
              <a:rPr lang="ru-RU" sz="2400" dirty="0" smtClean="0">
                <a:cs typeface="Aharoni" panose="02010803020104030203" pitchFamily="2" charset="-79"/>
              </a:rPr>
            </a:br>
            <a:r>
              <a:rPr lang="ru-RU" sz="2400" dirty="0" smtClean="0">
                <a:cs typeface="Aharoni" panose="02010803020104030203" pitchFamily="2" charset="-79"/>
              </a:rPr>
              <a:t>растворимость вещества при данных условиях.</a:t>
            </a:r>
            <a:br>
              <a:rPr lang="ru-RU" sz="2400" dirty="0" smtClean="0">
                <a:cs typeface="Aharoni" panose="02010803020104030203" pitchFamily="2" charset="-79"/>
              </a:rPr>
            </a:br>
            <a:r>
              <a:rPr lang="ru-RU" sz="2400" b="1" dirty="0" smtClean="0">
                <a:cs typeface="Aharoni" panose="02010803020104030203" pitchFamily="2" charset="-79"/>
              </a:rPr>
              <a:t>Растворимость</a:t>
            </a:r>
            <a:r>
              <a:rPr lang="ru-RU" sz="2400" dirty="0" smtClean="0">
                <a:cs typeface="Aharoni" panose="02010803020104030203" pitchFamily="2" charset="-79"/>
              </a:rPr>
              <a:t> выражена, как правило, в граммах </a:t>
            </a:r>
            <a:br>
              <a:rPr lang="ru-RU" sz="2400" dirty="0" smtClean="0">
                <a:cs typeface="Aharoni" panose="02010803020104030203" pitchFamily="2" charset="-79"/>
              </a:rPr>
            </a:br>
            <a:r>
              <a:rPr lang="ru-RU" sz="2400" dirty="0" smtClean="0">
                <a:cs typeface="Aharoni" panose="02010803020104030203" pitchFamily="2" charset="-79"/>
              </a:rPr>
              <a:t>безводного вещества на 100 г чистого растворителя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6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120074"/>
            <a:ext cx="9404723" cy="757382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Решение примера 3</a:t>
            </a:r>
            <a:endParaRPr lang="ru-RU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56" y="877456"/>
            <a:ext cx="12127344" cy="586508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 Определим количество вещества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/>
              <a:t> </a:t>
            </a:r>
            <a:r>
              <a:rPr lang="ru-RU" dirty="0" smtClean="0"/>
              <a:t>в насыщенном растворе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en-US" dirty="0" smtClean="0"/>
              <a:t>5</a:t>
            </a:r>
            <a:r>
              <a:rPr lang="ru-RU" dirty="0" smtClean="0"/>
              <a:t>,</a:t>
            </a:r>
            <a:r>
              <a:rPr lang="en-US" dirty="0" smtClean="0"/>
              <a:t>6</a:t>
            </a:r>
            <a:r>
              <a:rPr lang="ru-RU" dirty="0" smtClean="0"/>
              <a:t> г – 100г воды, а х г соли – </a:t>
            </a:r>
            <a:r>
              <a:rPr lang="en-US" dirty="0" smtClean="0"/>
              <a:t>25</a:t>
            </a:r>
            <a:r>
              <a:rPr lang="ru-RU" dirty="0" smtClean="0"/>
              <a:t>0 г (</a:t>
            </a:r>
            <a:r>
              <a:rPr lang="en-US" dirty="0" smtClean="0"/>
              <a:t>25</a:t>
            </a:r>
            <a:r>
              <a:rPr lang="ru-RU" dirty="0" smtClean="0"/>
              <a:t>0мл) воды. Решаем пропорцию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n(Na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) = 15</a:t>
            </a:r>
            <a:r>
              <a:rPr lang="ru-RU" dirty="0" smtClean="0"/>
              <a:t>, </a:t>
            </a:r>
            <a:r>
              <a:rPr lang="en-US" dirty="0" smtClean="0"/>
              <a:t>6</a:t>
            </a:r>
            <a:r>
              <a:rPr lang="ru-RU" dirty="0" smtClean="0"/>
              <a:t> * </a:t>
            </a:r>
            <a:r>
              <a:rPr lang="en-US" dirty="0" smtClean="0"/>
              <a:t>2,5</a:t>
            </a:r>
            <a:r>
              <a:rPr lang="ru-RU" dirty="0" smtClean="0"/>
              <a:t> / </a:t>
            </a:r>
            <a:r>
              <a:rPr lang="en-US" dirty="0" smtClean="0"/>
              <a:t>78</a:t>
            </a:r>
            <a:r>
              <a:rPr lang="ru-RU" dirty="0" smtClean="0"/>
              <a:t> = 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5</a:t>
            </a:r>
            <a:r>
              <a:rPr lang="ru-RU" dirty="0" smtClean="0"/>
              <a:t> моль</a:t>
            </a:r>
          </a:p>
          <a:p>
            <a:pPr marL="0" indent="0">
              <a:buNone/>
            </a:pPr>
            <a:r>
              <a:rPr lang="ru-RU" dirty="0" smtClean="0"/>
              <a:t>2) Составляем </a:t>
            </a:r>
            <a:r>
              <a:rPr lang="ru-RU" dirty="0" err="1" smtClean="0"/>
              <a:t>ухр</a:t>
            </a:r>
            <a:r>
              <a:rPr lang="ru-RU" dirty="0" smtClean="0"/>
              <a:t> и определяем количества вещества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 </a:t>
            </a:r>
            <a:r>
              <a:rPr lang="ru-RU" dirty="0" smtClean="0"/>
              <a:t> во второй колбе по количеству выделившегося газа 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S </a:t>
            </a:r>
            <a:r>
              <a:rPr lang="ru-RU" dirty="0" smtClean="0"/>
              <a:t>в первой колбе</a:t>
            </a:r>
          </a:p>
          <a:p>
            <a:pPr marL="0" indent="0">
              <a:buNone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ru-RU" baseline="-25000" dirty="0" smtClean="0"/>
              <a:t>   </a:t>
            </a:r>
            <a:r>
              <a:rPr lang="ru-RU" dirty="0" smtClean="0"/>
              <a:t>+ 2</a:t>
            </a:r>
            <a:r>
              <a:rPr lang="en-US" dirty="0" smtClean="0"/>
              <a:t>HCl = </a:t>
            </a:r>
            <a:r>
              <a:rPr lang="en-US" dirty="0" err="1" smtClean="0"/>
              <a:t>NaCl</a:t>
            </a:r>
            <a:r>
              <a:rPr lang="en-US" dirty="0" smtClean="0"/>
              <a:t> + 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S</a:t>
            </a:r>
            <a:r>
              <a:rPr lang="en-US" baseline="-25000" dirty="0" smtClean="0"/>
              <a:t>(1)</a:t>
            </a:r>
            <a:endParaRPr lang="ru-RU" baseline="-25000" dirty="0" smtClean="0"/>
          </a:p>
          <a:p>
            <a:pPr marL="0" indent="0">
              <a:buNone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dirty="0" smtClean="0"/>
              <a:t>  + CuCl</a:t>
            </a:r>
            <a:r>
              <a:rPr lang="en-US" baseline="-25000" dirty="0" smtClean="0"/>
              <a:t>2</a:t>
            </a:r>
            <a:r>
              <a:rPr lang="en-US" dirty="0" smtClean="0"/>
              <a:t> = 2NaCl + </a:t>
            </a:r>
            <a:r>
              <a:rPr lang="en-US" dirty="0" err="1" smtClean="0"/>
              <a:t>CuS</a:t>
            </a:r>
            <a:r>
              <a:rPr lang="en-US" baseline="-25000" dirty="0" smtClean="0"/>
              <a:t>(2)</a:t>
            </a:r>
          </a:p>
          <a:p>
            <a:pPr marL="0" indent="0">
              <a:buNone/>
            </a:pPr>
            <a:r>
              <a:rPr lang="en-US" dirty="0" smtClean="0"/>
              <a:t>n(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S</a:t>
            </a:r>
            <a:r>
              <a:rPr lang="en-US" dirty="0" smtClean="0"/>
              <a:t>)</a:t>
            </a:r>
            <a:r>
              <a:rPr lang="ru-RU" dirty="0" smtClean="0"/>
              <a:t> = </a:t>
            </a:r>
            <a:r>
              <a:rPr lang="en-US" dirty="0" smtClean="0"/>
              <a:t>4</a:t>
            </a:r>
            <a:r>
              <a:rPr lang="ru-RU" dirty="0" smtClean="0"/>
              <a:t>,</a:t>
            </a:r>
            <a:r>
              <a:rPr lang="en-US" dirty="0" smtClean="0"/>
              <a:t>48</a:t>
            </a:r>
            <a:r>
              <a:rPr lang="ru-RU" dirty="0" smtClean="0"/>
              <a:t> /22,4 = 0, 2 моль, значит  </a:t>
            </a:r>
            <a:r>
              <a:rPr lang="en-US" dirty="0" smtClean="0"/>
              <a:t>n</a:t>
            </a:r>
            <a:r>
              <a:rPr lang="ru-RU" baseline="-25000" dirty="0" smtClean="0"/>
              <a:t>1</a:t>
            </a:r>
            <a:r>
              <a:rPr lang="en-US" dirty="0" smtClean="0"/>
              <a:t>(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dirty="0" smtClean="0"/>
              <a:t>)</a:t>
            </a:r>
            <a:r>
              <a:rPr lang="ru-RU" dirty="0" smtClean="0"/>
              <a:t> = 0, 2 моль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ru-RU" baseline="-25000" dirty="0"/>
              <a:t>2</a:t>
            </a:r>
            <a:r>
              <a:rPr lang="en-US" dirty="0" smtClean="0"/>
              <a:t>(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dirty="0" smtClean="0"/>
              <a:t>)</a:t>
            </a:r>
            <a:r>
              <a:rPr lang="ru-RU" dirty="0" smtClean="0"/>
              <a:t> = 0, 5 – 0,2 = 0,3 моль</a:t>
            </a:r>
          </a:p>
          <a:p>
            <a:pPr marL="0" indent="0">
              <a:buNone/>
            </a:pPr>
            <a:r>
              <a:rPr lang="ru-RU" dirty="0" smtClean="0"/>
              <a:t>3)</a:t>
            </a:r>
            <a:r>
              <a:rPr lang="ru-RU" dirty="0"/>
              <a:t> Определим количество вещества </a:t>
            </a: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aseline="-25000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растворе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n(CuCl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en-US" dirty="0" smtClean="0"/>
              <a:t>450 </a:t>
            </a:r>
            <a:r>
              <a:rPr lang="ru-RU" dirty="0" smtClean="0"/>
              <a:t>г * 0, 15/135 г/моль = 0, 5 моль, </a:t>
            </a:r>
            <a:r>
              <a:rPr lang="en-US" dirty="0" smtClean="0"/>
              <a:t>n</a:t>
            </a:r>
            <a:r>
              <a:rPr lang="ru-RU" dirty="0" smtClean="0"/>
              <a:t> избыточное</a:t>
            </a:r>
            <a:r>
              <a:rPr lang="en-US" dirty="0" smtClean="0"/>
              <a:t>(CuCl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smtClean="0"/>
              <a:t>= 0,5 – 0,3 (по УХР 2) = 0,2 моль</a:t>
            </a:r>
          </a:p>
          <a:p>
            <a:pPr marL="0" indent="0">
              <a:buNone/>
            </a:pPr>
            <a:r>
              <a:rPr lang="ru-RU" dirty="0" smtClean="0"/>
              <a:t>4)  Находим массы раствора и растворенного вещества во второй колбе</a:t>
            </a:r>
          </a:p>
          <a:p>
            <a:pPr marL="0" indent="0">
              <a:buNone/>
            </a:pPr>
            <a:r>
              <a:rPr lang="en-US" dirty="0" smtClean="0"/>
              <a:t>m(CuCl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smtClean="0"/>
              <a:t>= </a:t>
            </a:r>
            <a:r>
              <a:rPr lang="ru-RU" dirty="0"/>
              <a:t>0, </a:t>
            </a:r>
            <a:r>
              <a:rPr lang="ru-RU" dirty="0" smtClean="0"/>
              <a:t>2 моль</a:t>
            </a:r>
            <a:r>
              <a:rPr lang="en-US" dirty="0" smtClean="0"/>
              <a:t> * </a:t>
            </a:r>
            <a:r>
              <a:rPr lang="ru-RU" dirty="0" smtClean="0"/>
              <a:t>13</a:t>
            </a:r>
            <a:r>
              <a:rPr lang="en-US" dirty="0" smtClean="0"/>
              <a:t>5 </a:t>
            </a:r>
            <a:r>
              <a:rPr lang="ru-RU" dirty="0" smtClean="0"/>
              <a:t>г/моль = 27г</a:t>
            </a:r>
          </a:p>
          <a:p>
            <a:pPr marL="0" indent="0">
              <a:buNone/>
            </a:pPr>
            <a:r>
              <a:rPr lang="en-US" dirty="0" smtClean="0"/>
              <a:t>m </a:t>
            </a:r>
            <a:r>
              <a:rPr lang="ru-RU" dirty="0" smtClean="0"/>
              <a:t>(раствора) = 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ru-RU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раствора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 smtClean="0"/>
              <a:t> </a:t>
            </a:r>
            <a:r>
              <a:rPr lang="ru-RU" dirty="0" smtClean="0"/>
              <a:t>+</a:t>
            </a:r>
            <a:r>
              <a:rPr lang="ru-RU" baseline="-25000" dirty="0" smtClean="0"/>
              <a:t> </a:t>
            </a:r>
            <a:r>
              <a:rPr lang="en-US" dirty="0" smtClean="0"/>
              <a:t>m</a:t>
            </a:r>
            <a:r>
              <a:rPr lang="ru-RU" baseline="-25000" dirty="0" smtClean="0"/>
              <a:t> раствора </a:t>
            </a:r>
            <a:r>
              <a:rPr lang="en-US" dirty="0"/>
              <a:t>CuCl</a:t>
            </a:r>
            <a:r>
              <a:rPr lang="en-US" baseline="-25000" dirty="0"/>
              <a:t>2</a:t>
            </a:r>
            <a:r>
              <a:rPr lang="ru-RU" dirty="0" smtClean="0"/>
              <a:t>– 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en-US" dirty="0" err="1" smtClean="0"/>
              <a:t>CuS</a:t>
            </a:r>
            <a:r>
              <a:rPr lang="ru-RU" dirty="0" smtClean="0"/>
              <a:t> = (</a:t>
            </a:r>
            <a:r>
              <a:rPr lang="en-US" dirty="0" smtClean="0"/>
              <a:t>25</a:t>
            </a:r>
            <a:r>
              <a:rPr lang="ru-RU" dirty="0" smtClean="0"/>
              <a:t>0 +</a:t>
            </a:r>
            <a:r>
              <a:rPr lang="en-US" dirty="0" smtClean="0"/>
              <a:t>39</a:t>
            </a:r>
            <a:r>
              <a:rPr lang="ru-RU" dirty="0" smtClean="0"/>
              <a:t>) * </a:t>
            </a:r>
            <a:r>
              <a:rPr lang="en-US" dirty="0" smtClean="0"/>
              <a:t>3</a:t>
            </a:r>
            <a:r>
              <a:rPr lang="ru-RU" dirty="0" smtClean="0"/>
              <a:t>/</a:t>
            </a:r>
            <a:r>
              <a:rPr lang="en-US" dirty="0" smtClean="0"/>
              <a:t>5</a:t>
            </a:r>
            <a:r>
              <a:rPr lang="ru-RU" dirty="0" smtClean="0"/>
              <a:t> + </a:t>
            </a:r>
            <a:r>
              <a:rPr lang="en-US" dirty="0" smtClean="0"/>
              <a:t>450</a:t>
            </a:r>
            <a:r>
              <a:rPr lang="ru-RU" dirty="0" smtClean="0"/>
              <a:t> – </a:t>
            </a:r>
            <a:r>
              <a:rPr lang="en-US" dirty="0" smtClean="0"/>
              <a:t>96</a:t>
            </a:r>
            <a:r>
              <a:rPr lang="ru-RU" dirty="0" smtClean="0"/>
              <a:t> * 0,</a:t>
            </a:r>
            <a:r>
              <a:rPr lang="en-US" dirty="0" smtClean="0"/>
              <a:t>3</a:t>
            </a:r>
            <a:r>
              <a:rPr lang="ru-RU" dirty="0" smtClean="0"/>
              <a:t> = </a:t>
            </a:r>
            <a:r>
              <a:rPr lang="en-US" dirty="0" smtClean="0"/>
              <a:t>594</a:t>
            </a:r>
            <a:r>
              <a:rPr lang="ru-RU" dirty="0" smtClean="0"/>
              <a:t>, 6</a:t>
            </a:r>
            <a:r>
              <a:rPr lang="en-US" dirty="0" smtClean="0"/>
              <a:t> </a:t>
            </a:r>
            <a:r>
              <a:rPr lang="ru-RU" dirty="0" smtClean="0"/>
              <a:t>г</a:t>
            </a:r>
          </a:p>
          <a:p>
            <a:pPr marL="0" indent="0">
              <a:buNone/>
            </a:pPr>
            <a:r>
              <a:rPr lang="el-GR" dirty="0" smtClean="0"/>
              <a:t>ω</a:t>
            </a:r>
            <a:r>
              <a:rPr lang="ru-RU" dirty="0" smtClean="0"/>
              <a:t> (</a:t>
            </a:r>
            <a:r>
              <a:rPr lang="en-US" dirty="0"/>
              <a:t>CuCl</a:t>
            </a:r>
            <a:r>
              <a:rPr lang="en-US" baseline="-25000" dirty="0"/>
              <a:t>2</a:t>
            </a:r>
            <a:r>
              <a:rPr lang="ru-RU" dirty="0" smtClean="0"/>
              <a:t>) = 27 / 594,6 = 0, 0454  или 4, 54%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10" y="323274"/>
            <a:ext cx="11305308" cy="1533236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Электронные ресурсы с заданиями, ответами и объяснениями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30910" y="1856510"/>
            <a:ext cx="11526982" cy="416329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https://www.legionr.ru/webinars/khimiya/215376</a:t>
            </a:r>
            <a:r>
              <a:rPr lang="en-US" sz="3200" dirty="0" smtClean="0">
                <a:hlinkClick r:id="rId2"/>
              </a:rPr>
              <a:t>/</a:t>
            </a:r>
            <a:endParaRPr lang="ru-RU" sz="3200" dirty="0" smtClean="0"/>
          </a:p>
          <a:p>
            <a:r>
              <a:rPr lang="en-US" sz="3200" dirty="0"/>
              <a:t>https://chem-ege.sdamgia.ru/test?theme=143</a:t>
            </a:r>
            <a:endParaRPr lang="ru-RU" sz="3200" dirty="0" smtClean="0"/>
          </a:p>
          <a:p>
            <a:r>
              <a:rPr lang="en-US" sz="3200" dirty="0"/>
              <a:t>https://www.yoursystemeducation.com/zadachi-po-ximii-rastvorimost</a:t>
            </a:r>
            <a:r>
              <a:rPr lang="en-US" sz="2000" dirty="0"/>
              <a:t>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30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2616" cy="1163646"/>
          </a:xfrm>
        </p:spPr>
        <p:txBody>
          <a:bodyPr/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Формулы для расчета массовой доли растворенного вещества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727" y="1616365"/>
            <a:ext cx="8903855" cy="50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108" y="410308"/>
            <a:ext cx="13286384" cy="62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74471" cy="1400530"/>
          </a:xfrm>
        </p:spPr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Вопрос 26. Пример 1. Демоверсия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cs typeface="Aharoni" panose="02010803020104030203" pitchFamily="2" charset="-79"/>
              </a:rPr>
              <a:t>Вычислите массу нитрата калия ( в граммах), которую следует растворить </a:t>
            </a:r>
            <a:br>
              <a:rPr lang="ru-RU" sz="2800" b="1" dirty="0">
                <a:cs typeface="Aharoni" panose="02010803020104030203" pitchFamily="2" charset="-79"/>
              </a:rPr>
            </a:br>
            <a:r>
              <a:rPr lang="ru-RU" sz="2800" b="1" dirty="0">
                <a:cs typeface="Aharoni" panose="02010803020104030203" pitchFamily="2" charset="-79"/>
              </a:rPr>
              <a:t>в 150 г раствора с массовой долей этой соли 10% для получения раствора </a:t>
            </a:r>
            <a:br>
              <a:rPr lang="ru-RU" sz="2800" b="1" dirty="0">
                <a:cs typeface="Aharoni" panose="02010803020104030203" pitchFamily="2" charset="-79"/>
              </a:rPr>
            </a:br>
            <a:r>
              <a:rPr lang="ru-RU" sz="2800" b="1" dirty="0">
                <a:cs typeface="Aharoni" panose="02010803020104030203" pitchFamily="2" charset="-79"/>
              </a:rPr>
              <a:t>с массовой долей 12%. (Запишите число с точностью до десятых.) </a:t>
            </a:r>
          </a:p>
        </p:txBody>
      </p:sp>
    </p:spTree>
    <p:extLst>
      <p:ext uri="{BB962C8B-B14F-4D97-AF65-F5344CB8AC3E}">
        <p14:creationId xmlns:p14="http://schemas.microsoft.com/office/powerpoint/2010/main" val="36664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59" y="558202"/>
            <a:ext cx="12239259" cy="57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2325" cy="1400530"/>
          </a:xfrm>
        </p:spPr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При использовании схемы «Правило стаканчиков» следует помнить: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456" y="2281382"/>
            <a:ext cx="9680398" cy="396701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Массовая доля чистого (сухого) вещества   -  100%</a:t>
            </a:r>
          </a:p>
          <a:p>
            <a:pPr marL="0" indent="0">
              <a:buNone/>
            </a:pPr>
            <a:endParaRPr lang="ru-RU" sz="2800" b="1" dirty="0">
              <a:solidFill>
                <a:srgbClr val="92D050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92D050"/>
                </a:solidFill>
                <a:cs typeface="Aharoni" panose="02010803020104030203" pitchFamily="2" charset="-79"/>
              </a:rPr>
              <a:t>Массовая доля </a:t>
            </a:r>
            <a:r>
              <a:rPr lang="ru-RU" sz="2800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 воды  -  0%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92D050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Если раствор упариваем, то вместо   +    ставим   -</a:t>
            </a:r>
            <a:endParaRPr lang="ru-RU" sz="2800" b="1" dirty="0">
              <a:solidFill>
                <a:srgbClr val="92D050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cs typeface="Aharoni" panose="02010803020104030203" pitchFamily="2" charset="-79"/>
              </a:rPr>
              <a:t>Вопрос 26. Пример </a:t>
            </a:r>
            <a:r>
              <a:rPr lang="ru-RU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2.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6" y="2052918"/>
            <a:ext cx="10760364" cy="4195481"/>
          </a:xfrm>
        </p:spPr>
        <p:txBody>
          <a:bodyPr/>
          <a:lstStyle/>
          <a:p>
            <a:r>
              <a:rPr lang="ru-RU" sz="3600" b="1" dirty="0">
                <a:cs typeface="Aharoni" panose="02010803020104030203" pitchFamily="2" charset="-79"/>
              </a:rPr>
              <a:t>Из 8%-</a:t>
            </a:r>
            <a:r>
              <a:rPr lang="ru-RU" sz="3600" b="1" dirty="0" err="1">
                <a:cs typeface="Aharoni" panose="02010803020104030203" pitchFamily="2" charset="-79"/>
              </a:rPr>
              <a:t>го</a:t>
            </a:r>
            <a:r>
              <a:rPr lang="ru-RU" sz="3600" b="1" dirty="0">
                <a:cs typeface="Aharoni" panose="02010803020104030203" pitchFamily="2" charset="-79"/>
              </a:rPr>
              <a:t> раствора гидроксида натрия выпарили 24 мл воды и получили 10%-</a:t>
            </a:r>
            <a:r>
              <a:rPr lang="ru-RU" sz="3600" b="1" dirty="0" err="1">
                <a:cs typeface="Aharoni" panose="02010803020104030203" pitchFamily="2" charset="-79"/>
              </a:rPr>
              <a:t>ный</a:t>
            </a:r>
            <a:r>
              <a:rPr lang="ru-RU" sz="3600" b="1" dirty="0">
                <a:cs typeface="Aharoni" panose="02010803020104030203" pitchFamily="2" charset="-79"/>
              </a:rPr>
              <a:t> </a:t>
            </a:r>
            <a:br>
              <a:rPr lang="ru-RU" sz="3600" b="1" dirty="0">
                <a:cs typeface="Aharoni" panose="02010803020104030203" pitchFamily="2" charset="-79"/>
              </a:rPr>
            </a:br>
            <a:r>
              <a:rPr lang="ru-RU" sz="3600" b="1" dirty="0">
                <a:cs typeface="Aharoni" panose="02010803020104030203" pitchFamily="2" charset="-79"/>
              </a:rPr>
              <a:t>раствор. Вычислите массу (в граммах) исходного раствора гидроксида натрия. Ответ </a:t>
            </a:r>
            <a:br>
              <a:rPr lang="ru-RU" sz="3600" b="1" dirty="0">
                <a:cs typeface="Aharoni" panose="02010803020104030203" pitchFamily="2" charset="-79"/>
              </a:rPr>
            </a:br>
            <a:r>
              <a:rPr lang="ru-RU" sz="3600" b="1" dirty="0">
                <a:cs typeface="Aharoni" panose="02010803020104030203" pitchFamily="2" charset="-79"/>
              </a:rPr>
              <a:t>представьте в виде целого числа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8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742</Words>
  <Application>Microsoft Office PowerPoint</Application>
  <PresentationFormat>Широкоэкранный</PresentationFormat>
  <Paragraphs>71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Aharoni</vt:lpstr>
      <vt:lpstr>Arial</vt:lpstr>
      <vt:lpstr>Arial Black</vt:lpstr>
      <vt:lpstr>Century Gothic</vt:lpstr>
      <vt:lpstr>Wingdings 3</vt:lpstr>
      <vt:lpstr>Ион</vt:lpstr>
      <vt:lpstr>Решение расчетных задач с использованием понятия «растворимость»,  «массовая доля вещества в растворе»</vt:lpstr>
      <vt:lpstr> Химия. ЕГЭ - 2022 Вопрос 26 Расчеты с использованием понятия «растворимость»,  «массовая доля вещества в растворе» Вопрос на 1 балл Примерное время выполнения      3-4 минуты </vt:lpstr>
      <vt:lpstr>Концентрация–количественная мера содержания  вещества в растворе</vt:lpstr>
      <vt:lpstr>Формулы для расчета массовой доли растворенного вещества</vt:lpstr>
      <vt:lpstr>Презентация PowerPoint</vt:lpstr>
      <vt:lpstr>Вопрос 26. Пример 1. Демоверсия</vt:lpstr>
      <vt:lpstr>Презентация PowerPoint</vt:lpstr>
      <vt:lpstr>При использовании схемы «Правило стаканчиков» следует помнить:</vt:lpstr>
      <vt:lpstr>Вопрос 26. Пример 2.</vt:lpstr>
      <vt:lpstr>Презентация PowerPoint</vt:lpstr>
      <vt:lpstr>Примеры заданий</vt:lpstr>
      <vt:lpstr>Презентация PowerPoint</vt:lpstr>
      <vt:lpstr>Примеры заданий</vt:lpstr>
      <vt:lpstr>Презентация PowerPoint</vt:lpstr>
      <vt:lpstr>Задачи с понятием «растворимость»</vt:lpstr>
      <vt:lpstr>План решения задачи</vt:lpstr>
      <vt:lpstr>1)  Определяем по приведенной таблице значения растворимости при 100˚ С и составляем выражение</vt:lpstr>
      <vt:lpstr>Презентация PowerPoint</vt:lpstr>
      <vt:lpstr>Задачи с понятием «растворимость»</vt:lpstr>
      <vt:lpstr>План решения задачи</vt:lpstr>
      <vt:lpstr>План решения задачи</vt:lpstr>
      <vt:lpstr>План решения задачи</vt:lpstr>
      <vt:lpstr>Презентация PowerPoint</vt:lpstr>
      <vt:lpstr>Упражнения (ответ 47 )</vt:lpstr>
      <vt:lpstr>Упражнения  (ответ 13,5 )</vt:lpstr>
      <vt:lpstr>Вопрос 33 Расчеты с использованием понятия «растворимость»,  «массовая доля вещества в растворе» Пример 1 </vt:lpstr>
      <vt:lpstr>Решение примера 1</vt:lpstr>
      <vt:lpstr>Вопрос 33 Расчеты с использованием понятия «растворимость»,  «массовая доля вещества в растворе» Пример 2 (ответ 13,3%) </vt:lpstr>
      <vt:lpstr>Вопрос 33 Расчеты с использованием понятия «растворимость»  Пример 3 </vt:lpstr>
      <vt:lpstr>Решение примера 3</vt:lpstr>
      <vt:lpstr>Электронные ресурсы с заданиями, ответами и объяснениями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расчетных задач с использованием понятия «растворимость»,  «массовая доля вещества в растворе»</dc:title>
  <dc:creator>Elena</dc:creator>
  <cp:lastModifiedBy>Elena</cp:lastModifiedBy>
  <cp:revision>33</cp:revision>
  <dcterms:created xsi:type="dcterms:W3CDTF">2021-11-28T03:37:28Z</dcterms:created>
  <dcterms:modified xsi:type="dcterms:W3CDTF">2021-11-29T16:31:40Z</dcterms:modified>
</cp:coreProperties>
</file>