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>
        <p:scale>
          <a:sx n="69" d="100"/>
          <a:sy n="69" d="100"/>
        </p:scale>
        <p:origin x="-714" y="-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9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71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53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32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1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98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07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33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52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65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79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D8CE7E0-4435-434D-85EE-EF5C30909724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6A4EA4-FE71-4FCB-BFA6-E594E94FA95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2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в вопросах ЕГЭ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739120" cy="4023360"/>
          </a:xfrm>
        </p:spPr>
        <p:txBody>
          <a:bodyPr>
            <a:normAutofit/>
          </a:bodyPr>
          <a:lstStyle/>
          <a:p>
            <a:pPr algn="r"/>
            <a:r>
              <a:rPr lang="ru-RU" sz="3600" dirty="0" err="1" smtClean="0"/>
              <a:t>Шагида</a:t>
            </a:r>
            <a:r>
              <a:rPr lang="ru-RU" sz="3600" dirty="0" smtClean="0"/>
              <a:t> В.П.,</a:t>
            </a:r>
          </a:p>
          <a:p>
            <a:pPr algn="r"/>
            <a:r>
              <a:rPr lang="ru-RU" sz="3600" dirty="0" smtClean="0"/>
              <a:t> МАОУ </a:t>
            </a:r>
          </a:p>
          <a:p>
            <a:pPr algn="r"/>
            <a:r>
              <a:rPr lang="ru-RU" sz="3600" dirty="0" smtClean="0"/>
              <a:t>«Гимназия № 76 г. </a:t>
            </a:r>
          </a:p>
          <a:p>
            <a:pPr algn="r"/>
            <a:r>
              <a:rPr lang="ru-RU" sz="3600" dirty="0" smtClean="0"/>
              <a:t>Челябинска»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6021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0200" y="114300"/>
            <a:ext cx="11722100" cy="5696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80"/>
              </a:lnSpc>
            </a:pPr>
            <a:endParaRPr lang="ru-RU" dirty="0" smtClean="0">
              <a:solidFill>
                <a:srgbClr val="000000"/>
              </a:solidFill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ts val="1680"/>
              </a:lnSpc>
              <a:buAutoNum type="arabicPeriod" startAt="4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Прочитайте приведённый ниже текст, в котором пропущен ряд слов. Выберите из предлагаемого списка слова, которые необходимо вставить на места пропусков.</a:t>
            </a:r>
          </a:p>
          <a:p>
            <a:pPr marL="457200" indent="-457200">
              <a:lnSpc>
                <a:spcPts val="1680"/>
              </a:lnSpc>
              <a:buAutoNum type="arabicPeriod" startAt="4"/>
            </a:pPr>
            <a:endParaRPr lang="ru-RU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</a:pPr>
            <a:r>
              <a:rPr lang="ru-RU" sz="2000" b="1" i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В рельефе этой части материка почти нет резких колебаний высот, редки землетрясения, отсутствуют действующие вулканы. Здесь много миллионов лет назад вертикальные (А)________ земной коры привели к образованию Бразильского и </a:t>
            </a:r>
            <a:r>
              <a:rPr lang="ru-RU" sz="2000" b="1" i="1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Гвианского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плоскогорий. При этом в земной коре образовались (Б) ________, в которые внедрялась (В)________.</a:t>
            </a:r>
            <a:br>
              <a:rPr lang="ru-RU" sz="2000" b="1" i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Рельеф плоскогорий разнообразен: столовые горы чередуются с холмистыми пространствами, их сменяют невысокие массивы, изрезанные ущельями.</a:t>
            </a:r>
            <a:endParaRPr lang="ru-RU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Каждое слово может быть использовано только один раз.</a:t>
            </a:r>
            <a:endParaRPr lang="ru-RU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магма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движение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лава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горная порода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разлом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320"/>
              </a:lnSpc>
              <a:spcAft>
                <a:spcPts val="132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мантия</a:t>
            </a:r>
            <a:endParaRPr lang="ru-RU" sz="2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</a:pPr>
            <a:r>
              <a:rPr lang="ru-RU" b="1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Запишите в поле для ответа последовательность цифр, соответствующих пропускам АБВ.</a:t>
            </a:r>
          </a:p>
          <a:p>
            <a:pPr>
              <a:lnSpc>
                <a:spcPts val="1680"/>
              </a:lnSpc>
            </a:pPr>
            <a:endParaRPr lang="ru-RU" sz="2400" b="1" dirty="0">
              <a:solidFill>
                <a:srgbClr val="000000"/>
              </a:solidFill>
              <a:latin typeface="Helvetica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ts val="1680"/>
              </a:lnSpc>
            </a:pPr>
            <a:r>
              <a:rPr lang="ru-RU" sz="2400" b="1" dirty="0" smtClean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Ответ:  253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01601"/>
            <a:ext cx="10774680" cy="96519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Определите страну по её краткому описанию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" y="1371600"/>
            <a:ext cx="11658600" cy="4497494"/>
          </a:xfrm>
        </p:spPr>
        <p:txBody>
          <a:bodyPr>
            <a:normAutofit/>
          </a:bodyPr>
          <a:lstStyle/>
          <a:p>
            <a:r>
              <a:rPr lang="ru-RU" sz="2800" dirty="0"/>
              <a:t>Э</a:t>
            </a:r>
            <a:r>
              <a:rPr lang="ru-RU" sz="2800" dirty="0" smtClean="0"/>
              <a:t>та </a:t>
            </a:r>
            <a:r>
              <a:rPr lang="ru-RU" sz="2800" dirty="0"/>
              <a:t>азиатская страна находится полностью в Северном полушарии. Территория страны находится на низменности: средние высоты не превышают 200 м над уровнем моря. Средняя плотность населения превышает </a:t>
            </a:r>
            <a:r>
              <a:rPr lang="ru-RU" sz="2800" dirty="0" smtClean="0"/>
              <a:t>1000 </a:t>
            </a:r>
            <a:r>
              <a:rPr lang="ru-RU" sz="2800" dirty="0"/>
              <a:t>человек на 1 км2, по численности населения она входит в первую десятку стран мира. В общей численности населения примерно 70% составляет сельское население, в сельском хозяйстве занято примерно 45% экономически активного населения страны. Большинство верующих исповедуют ислам. В стране имеются месторождения природного газа. Сельское хозяйство специализируется на выращивании чая, хлопка, джута.</a:t>
            </a:r>
          </a:p>
          <a:p>
            <a:endParaRPr lang="ru-RU" dirty="0" smtClean="0"/>
          </a:p>
          <a:p>
            <a:r>
              <a:rPr lang="ru-RU" dirty="0" smtClean="0"/>
              <a:t>Ответ: </a:t>
            </a:r>
            <a:r>
              <a:rPr lang="ru-RU" dirty="0" err="1" smtClean="0"/>
              <a:t>Банглодеш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90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6603"/>
            <a:ext cx="12001500" cy="1450757"/>
          </a:xfrm>
        </p:spPr>
        <p:txBody>
          <a:bodyPr>
            <a:normAutofit fontScale="90000"/>
          </a:bodyPr>
          <a:lstStyle/>
          <a:p>
            <a:r>
              <a:rPr lang="ru-RU" dirty="0"/>
              <a:t>Определите регион России по его краткому описанию.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45734"/>
            <a:ext cx="11417300" cy="4023360"/>
          </a:xfrm>
        </p:spPr>
        <p:txBody>
          <a:bodyPr>
            <a:normAutofit fontScale="55000" lnSpcReduction="20000"/>
          </a:bodyPr>
          <a:lstStyle/>
          <a:p>
            <a:r>
              <a:rPr lang="ru-RU" sz="3800" i="1" dirty="0" smtClean="0"/>
              <a:t>Эта </a:t>
            </a:r>
            <a:r>
              <a:rPr lang="ru-RU" sz="3800" i="1" dirty="0"/>
              <a:t>область расположена в Европейской части России. Она имеет выход к Государственной границе РФ. </a:t>
            </a:r>
            <a:endParaRPr lang="ru-RU" sz="3800" i="1" dirty="0" smtClean="0"/>
          </a:p>
          <a:p>
            <a:r>
              <a:rPr lang="ru-RU" sz="3800" i="1" dirty="0" smtClean="0"/>
              <a:t>Одна </a:t>
            </a:r>
            <a:r>
              <a:rPr lang="ru-RU" sz="3800" i="1" dirty="0"/>
              <a:t>из основных отраслей промышленности – добыча железных руд и производство железорудных окатышей. Машиностроение специализируется на производстве кузнечно-прессового оборудования, электротехнических изделий, оборудования для животноводства и кормопроизводства. Электроэнергией область обеспечивает расположенная на её территории крупная АЭС. В пищевой промышленности используется местное сельскохозяйственное сырьё: на чернозёмных почвах выращивают зерновые культуры, картофель, сахарную свёклу, подсолнечник.</a:t>
            </a:r>
            <a:endParaRPr lang="ru-RU" sz="3800" dirty="0"/>
          </a:p>
          <a:p>
            <a:r>
              <a:rPr lang="ru-RU" sz="3800" b="1" dirty="0"/>
              <a:t> </a:t>
            </a:r>
            <a:endParaRPr lang="ru-RU" sz="3800" b="1" dirty="0" smtClean="0"/>
          </a:p>
          <a:p>
            <a:endParaRPr lang="ru-RU" sz="4400" dirty="0"/>
          </a:p>
          <a:p>
            <a:r>
              <a:rPr lang="ru-RU" b="1" dirty="0"/>
              <a:t>Ответ: Курская область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64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108803"/>
            <a:ext cx="11518900" cy="1450757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zh-CN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altLang="zh-CN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altLang="zh-CN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Используя </a:t>
            </a:r>
            <a:r>
              <a:rPr lang="ru-RU" altLang="zh-CN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данные из приведённой ниже таблицы, сравните ресурсообеспеченность стран нефтью. Расположите страны в порядке увеличения показателя ресурообеспеченности.</a:t>
            </a:r>
            <a:r>
              <a:rPr lang="ru-RU" altLang="zh-CN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altLang="zh-CN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altLang="zh-C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1) Ангола   2) Китай    3) Габон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805184"/>
              </p:ext>
            </p:extLst>
          </p:nvPr>
        </p:nvGraphicFramePr>
        <p:xfrm>
          <a:off x="1346200" y="1790701"/>
          <a:ext cx="7825105" cy="4702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6986"/>
                <a:gridCol w="2808329"/>
                <a:gridCol w="2619790"/>
              </a:tblGrid>
              <a:tr h="2223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страна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Разведанные запасы нефти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</a:rPr>
                        <a:t>Млрд.т</a:t>
                      </a:r>
                      <a:r>
                        <a:rPr lang="ru-RU" sz="2400" b="1" dirty="0">
                          <a:effectLst/>
                        </a:rPr>
                        <a:t> (2017г)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Добыча нефти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Млн.т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>
                          <a:effectLst/>
                        </a:rPr>
                        <a:t>в год(2017г)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0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Ангола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1.8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85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0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Китай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2.0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203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98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Габон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0.5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2400" b="1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Ответ: 312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7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00" y="88901"/>
            <a:ext cx="11671300" cy="40767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31. С </a:t>
            </a:r>
            <a:r>
              <a:rPr lang="ru-RU" sz="3600" dirty="0"/>
              <a:t>корабля, находящегося в точке с координатами 13° </a:t>
            </a:r>
            <a:r>
              <a:rPr lang="ru-RU" sz="3600" dirty="0" err="1"/>
              <a:t>с.ш</a:t>
            </a:r>
            <a:r>
              <a:rPr lang="ru-RU" sz="3600" dirty="0"/>
              <a:t>. 73° </a:t>
            </a:r>
            <a:r>
              <a:rPr lang="ru-RU" sz="3600" dirty="0" err="1"/>
              <a:t>з.д</a:t>
            </a:r>
            <a:r>
              <a:rPr lang="ru-RU" sz="3600" dirty="0"/>
              <a:t>., поступило радиосообщение о неисправности двигателя. Какое расстояние (в км) до неисправного судна пройдёт ремонтный корабль из порта </a:t>
            </a:r>
            <a:r>
              <a:rPr lang="ru-RU" sz="3600" dirty="0" err="1"/>
              <a:t>Риоача</a:t>
            </a:r>
            <a:r>
              <a:rPr lang="ru-RU" sz="3600" dirty="0"/>
              <a:t> (11° </a:t>
            </a:r>
            <a:r>
              <a:rPr lang="ru-RU" sz="3600" dirty="0" err="1"/>
              <a:t>с.ш</a:t>
            </a:r>
            <a:r>
              <a:rPr lang="ru-RU" sz="3600" dirty="0"/>
              <a:t>. 73° </a:t>
            </a:r>
            <a:r>
              <a:rPr lang="ru-RU" sz="3600" dirty="0" err="1"/>
              <a:t>з.д</a:t>
            </a:r>
            <a:r>
              <a:rPr lang="ru-RU" sz="3600" dirty="0"/>
              <a:t>.), если известно, что корабль будет идти строго по меридиану, а неисправное судно останется в той же точке, откуда было передано сообщение? Ответ округлите до целого числа. Запишите решение задачи. </a:t>
            </a:r>
            <a:br>
              <a:rPr lang="ru-RU" sz="3600" dirty="0"/>
            </a:br>
            <a:r>
              <a:rPr lang="ru-RU" sz="3600" dirty="0"/>
              <a:t> 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4394200"/>
            <a:ext cx="10058400" cy="1474894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/>
              <a:t>Решение: (13 – 11) × 111 км = 222 км Ответ: 222 км</a:t>
            </a:r>
          </a:p>
          <a:p>
            <a:r>
              <a:rPr lang="ru-RU" sz="3200" b="1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2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40352"/>
            <a:ext cx="9321799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Численность и естественный прирост населения Республики Башкортостан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Используя данные таблицы, определите показатель естественного прироста населения (в ‰) в 2018 г. для Республики Башкортостан. 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расчётах используйте показатель среднегодовой численности населения. Запишите решение задачи. 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Полученный результат округлите до десятых долей промилле.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490023"/>
              </p:ext>
            </p:extLst>
          </p:nvPr>
        </p:nvGraphicFramePr>
        <p:xfrm>
          <a:off x="939799" y="2400299"/>
          <a:ext cx="8724902" cy="38131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964"/>
                <a:gridCol w="1720706"/>
                <a:gridCol w="1720706"/>
                <a:gridCol w="1582526"/>
              </a:tblGrid>
              <a:tr h="3968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Показатель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2017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2018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2019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37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Численность постоянного населения на 1 января, человек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4 071 987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4 071 064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4 066 972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37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Среднегодовая численность населения, человек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4 071 525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4 069 018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4 065 132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0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Естественный прирост населения, человек, значение показателя за год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5004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3298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–1943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-41414" y="-361555"/>
            <a:ext cx="243936" cy="100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40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286278"/>
              </p:ext>
            </p:extLst>
          </p:nvPr>
        </p:nvGraphicFramePr>
        <p:xfrm>
          <a:off x="927100" y="5854700"/>
          <a:ext cx="8712200" cy="1188720"/>
        </p:xfrm>
        <a:graphic>
          <a:graphicData uri="http://schemas.openxmlformats.org/drawingml/2006/table">
            <a:tbl>
              <a:tblPr/>
              <a:tblGrid>
                <a:gridCol w="8712200"/>
              </a:tblGrid>
              <a:tr h="355600">
                <a:tc>
                  <a:txBody>
                    <a:bodyPr/>
                    <a:lstStyle/>
                    <a:p>
                      <a:pPr lvl="0"/>
                      <a:r>
                        <a:rPr lang="ru-RU" dirty="0" smtClean="0"/>
                        <a:t>Ответ:       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Решение: 3298 : 4 069 018 × 1000 ≈ 0,8 Ответ: 0,8‰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39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286603"/>
            <a:ext cx="11950700" cy="2710597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34. На численность населения субъектов Российской Федерации заметное влияние оказывают как естественное движение населения, так и миграции. Проанализировав данные таблицы, определите величину миграционного прироста (убыли) населения Республики Башкортостан в 2018 г. Запишите решение задачи.</a:t>
            </a:r>
            <a:br>
              <a:rPr lang="ru-RU" sz="3100" dirty="0"/>
            </a:br>
            <a:r>
              <a:rPr lang="ru-RU" sz="3100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955234"/>
              </p:ext>
            </p:extLst>
          </p:nvPr>
        </p:nvGraphicFramePr>
        <p:xfrm>
          <a:off x="1790699" y="2167468"/>
          <a:ext cx="9563100" cy="3267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6515"/>
                <a:gridCol w="1886013"/>
                <a:gridCol w="1886013"/>
                <a:gridCol w="1734559"/>
              </a:tblGrid>
              <a:tr h="2423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2017 г.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2018 г.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2019 г.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7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Численность постоянного населения на 1 января, человек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4 071 987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4 071 064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4 066 972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78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Среднегодовая численность населения, человек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4 071 525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4 069 018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4 065 132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7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Естественный прирост населения, человек, значение показателя за год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5004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3298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–1943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8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Ответ: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Решение</a:t>
            </a:r>
            <a:r>
              <a:rPr lang="ru-RU" b="1" dirty="0"/>
              <a:t>: </a:t>
            </a:r>
            <a:endParaRPr lang="ru-RU" b="1" dirty="0" smtClean="0"/>
          </a:p>
          <a:p>
            <a:r>
              <a:rPr lang="ru-RU" b="1" dirty="0" smtClean="0"/>
              <a:t>1</a:t>
            </a:r>
            <a:r>
              <a:rPr lang="ru-RU" b="1" dirty="0"/>
              <a:t>) 4 066 972 – 4 071 064 = –4092 </a:t>
            </a:r>
            <a:endParaRPr lang="ru-RU" b="1" dirty="0" smtClean="0"/>
          </a:p>
          <a:p>
            <a:r>
              <a:rPr lang="ru-RU" b="1" dirty="0" smtClean="0"/>
              <a:t>2</a:t>
            </a:r>
            <a:r>
              <a:rPr lang="ru-RU" b="1" dirty="0"/>
              <a:t>) –4092 – 3298 = –7390 В 2018 г. численность населения Республики Башкортостан уменьшилась на 4092 человека. </a:t>
            </a:r>
            <a:endParaRPr lang="ru-RU" b="1" dirty="0" smtClean="0"/>
          </a:p>
          <a:p>
            <a:r>
              <a:rPr lang="ru-RU" b="1" dirty="0" smtClean="0"/>
              <a:t>За </a:t>
            </a:r>
            <a:r>
              <a:rPr lang="ru-RU" b="1" dirty="0"/>
              <a:t>счёт естественного прироста произошло увеличение на 3298 человек. 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Миграционный прирост населения составил: – 4092 – 3298 = –7390 </a:t>
            </a:r>
            <a:endParaRPr lang="ru-RU" dirty="0"/>
          </a:p>
          <a:p>
            <a:r>
              <a:rPr lang="ru-RU" b="1" dirty="0"/>
              <a:t>1) Величина, на которую изменилась численность населения Республики Башкортостан в 2018 г., определена как разность между численностью населения на 1 января 2019 г. и на 1 января 2018 г. </a:t>
            </a:r>
            <a:endParaRPr lang="ru-RU" dirty="0"/>
          </a:p>
          <a:p>
            <a:r>
              <a:rPr lang="ru-RU" b="1" dirty="0"/>
              <a:t>2) Величина миграционного прироста населения определена как разность между величиной изменения численности населения и величиной естественного прироста (убыли) населения в 2018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85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645</Words>
  <Application>Microsoft Office PowerPoint</Application>
  <PresentationFormat>Произвольный</PresentationFormat>
  <Paragraphs>103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Ретро</vt:lpstr>
      <vt:lpstr>Функциональная грамотность в вопросах ЕГЭ</vt:lpstr>
      <vt:lpstr>Презентация PowerPoint</vt:lpstr>
      <vt:lpstr>Определите страну по её краткому описанию</vt:lpstr>
      <vt:lpstr>Определите регион России по его краткому описанию. </vt:lpstr>
      <vt:lpstr> 3. Используя данные из приведённой ниже таблицы, сравните ресурсообеспеченность стран нефтью. Расположите страны в порядке увеличения показателя ресурообеспеченности.                                1) Ангола   2) Китай    3) Габон</vt:lpstr>
      <vt:lpstr>31. С корабля, находящегося в точке с координатами 13° с.ш. 73° з.д., поступило радиосообщение о неисправности двигателя. Какое расстояние (в км) до неисправного судна пройдёт ремонтный корабль из порта Риоача (11° с.ш. 73° з.д.), если известно, что корабль будет идти строго по меридиану, а неисправное судно останется в той же точке, откуда было передано сообщение? Ответ округлите до целого числа. Запишите решение задачи.    </vt:lpstr>
      <vt:lpstr>Численность и естественный прирост населения Республики Башкортостан  Используя данные таблицы, определите показатель естественного прироста населения (в ‰) в 2018 г. для Республики Башкортостан.  При расчётах используйте показатель среднегодовой численности населения. Запишите решение задачи.  Полученный результат округлите до десятых долей промилле.  </vt:lpstr>
      <vt:lpstr>34. На численность населения субъектов Российской Федерации заметное влияние оказывают как естественное движение населения, так и миграции. Проанализировав данные таблицы, определите величину миграционного прироста (убыли) населения Республики Башкортостан в 2018 г. Запишите решение задачи.   </vt:lpstr>
      <vt:lpstr>Ответ: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Функциональная грамотность в вопросах ЕГЭ</dc:title>
  <dc:creator>Пользователь Windows</dc:creator>
  <cp:lastModifiedBy>user</cp:lastModifiedBy>
  <cp:revision>8</cp:revision>
  <dcterms:created xsi:type="dcterms:W3CDTF">2020-11-24T15:37:40Z</dcterms:created>
  <dcterms:modified xsi:type="dcterms:W3CDTF">2020-11-27T05:15:09Z</dcterms:modified>
</cp:coreProperties>
</file>