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ppt/theme/themeOverride3.xml" ContentType="application/vnd.openxmlformats-officedocument.themeOverride+xml"/>
  <Override PartName="/ppt/charts/chart15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handoutMasterIdLst>
    <p:handoutMasterId r:id="rId43"/>
  </p:handoutMasterIdLst>
  <p:sldIdLst>
    <p:sldId id="257" r:id="rId2"/>
    <p:sldId id="296" r:id="rId3"/>
    <p:sldId id="256" r:id="rId4"/>
    <p:sldId id="295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9" r:id="rId25"/>
    <p:sldId id="278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2" r:id="rId38"/>
    <p:sldId id="291" r:id="rId39"/>
    <p:sldId id="293" r:id="rId40"/>
    <p:sldId id="294" r:id="rId4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2124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1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3.xlsx"/><Relationship Id="rId1" Type="http://schemas.openxmlformats.org/officeDocument/2006/relationships/themeOverride" Target="../theme/themeOverride2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4.xlsx"/><Relationship Id="rId1" Type="http://schemas.openxmlformats.org/officeDocument/2006/relationships/themeOverride" Target="../theme/themeOverride3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5.xlsx"/><Relationship Id="rId1" Type="http://schemas.openxmlformats.org/officeDocument/2006/relationships/themeOverride" Target="../theme/themeOverride4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год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4.6296296296296511E-3"/>
                  <c:y val="-7.93650793650793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0EC-40EF-8995-E161E706B010}"/>
                </c:ext>
              </c:extLst>
            </c:dLbl>
            <c:dLbl>
              <c:idx val="1"/>
              <c:layout>
                <c:manualLayout>
                  <c:x val="-3.3281626087061696E-3"/>
                  <c:y val="-1.0281135986108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0EC-40EF-8995-E161E706B010}"/>
                </c:ext>
              </c:extLst>
            </c:dLbl>
            <c:dLbl>
              <c:idx val="2"/>
              <c:layout>
                <c:manualLayout>
                  <c:x val="7.1306106897928078E-3"/>
                  <c:y val="-8.89778835007000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0EC-40EF-8995-E161E706B010}"/>
                </c:ext>
              </c:extLst>
            </c:dLbl>
            <c:dLbl>
              <c:idx val="3"/>
              <c:layout>
                <c:manualLayout>
                  <c:x val="-1.8158012506501204E-3"/>
                  <c:y val="-5.47065937981461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0EC-40EF-8995-E161E706B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 оценка "2"</c:v>
                </c:pt>
                <c:pt idx="1">
                  <c:v>оценка "3"</c:v>
                </c:pt>
                <c:pt idx="2">
                  <c:v>оценка "4"</c:v>
                </c:pt>
                <c:pt idx="3">
                  <c:v>оценка "5"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3.5</c:v>
                </c:pt>
                <c:pt idx="1">
                  <c:v>43.9</c:v>
                </c:pt>
                <c:pt idx="2">
                  <c:v>44.3</c:v>
                </c:pt>
                <c:pt idx="3">
                  <c:v>8.3000000000000007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CDE-49CD-8427-C1F9D2CD97A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год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1.1974309662905041E-4"/>
                  <c:y val="-9.25661061009821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0EC-40EF-8995-E161E706B010}"/>
                </c:ext>
              </c:extLst>
            </c:dLbl>
            <c:dLbl>
              <c:idx val="2"/>
              <c:layout>
                <c:manualLayout>
                  <c:x val="1.150516467699602E-2"/>
                  <c:y val="-1.31035365321208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0EC-40EF-8995-E161E706B010}"/>
                </c:ext>
              </c:extLst>
            </c:dLbl>
            <c:dLbl>
              <c:idx val="3"/>
              <c:layout>
                <c:manualLayout>
                  <c:x val="1.275808265902246E-2"/>
                  <c:y val="-3.45079116544466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0EC-40EF-8995-E161E706B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 оценка "2"</c:v>
                </c:pt>
                <c:pt idx="1">
                  <c:v>оценка "3"</c:v>
                </c:pt>
                <c:pt idx="2">
                  <c:v>оценка "4"</c:v>
                </c:pt>
                <c:pt idx="3">
                  <c:v>оценка "5"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4.5999999999999996</c:v>
                </c:pt>
                <c:pt idx="1">
                  <c:v>47.02</c:v>
                </c:pt>
                <c:pt idx="2">
                  <c:v>40.42</c:v>
                </c:pt>
                <c:pt idx="3">
                  <c:v>7.96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CDE-49CD-8427-C1F9D2CD97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3680128"/>
        <c:axId val="49014464"/>
        <c:axId val="0"/>
      </c:bar3DChart>
      <c:catAx>
        <c:axId val="1336801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9014464"/>
        <c:crosses val="autoZero"/>
        <c:auto val="1"/>
        <c:lblAlgn val="ctr"/>
        <c:lblOffset val="100"/>
        <c:noMultiLvlLbl val="0"/>
      </c:catAx>
      <c:valAx>
        <c:axId val="49014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3680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4029187553795928E-2"/>
          <c:y val="0.90043213355697604"/>
          <c:w val="0.95760368663594475"/>
          <c:h val="9.70569651015845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36071011956839E-2"/>
          <c:y val="4.4057617797775277E-2"/>
          <c:w val="0.90977522000373834"/>
          <c:h val="0.600569154399178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Челябинск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Понизили</c:v>
                </c:pt>
                <c:pt idx="1">
                  <c:v>Подтвердили</c:v>
                </c:pt>
                <c:pt idx="2">
                  <c:v>Повысили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66.86</c:v>
                </c:pt>
                <c:pt idx="1">
                  <c:v>32.11</c:v>
                </c:pt>
                <c:pt idx="2">
                  <c:v>1.03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83A-4935-9174-EB5DBBE9ADD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Челябинская область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Понизили</c:v>
                </c:pt>
                <c:pt idx="1">
                  <c:v>Подтвердили</c:v>
                </c:pt>
                <c:pt idx="2">
                  <c:v>Повысили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65.489999999999995</c:v>
                </c:pt>
                <c:pt idx="1">
                  <c:v>33.46</c:v>
                </c:pt>
                <c:pt idx="2">
                  <c:v>1.05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2FC-40BC-BF11-4F97694A88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944128"/>
        <c:axId val="133468672"/>
      </c:barChart>
      <c:catAx>
        <c:axId val="1449441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3468672"/>
        <c:crosses val="autoZero"/>
        <c:auto val="1"/>
        <c:lblAlgn val="ctr"/>
        <c:lblOffset val="100"/>
        <c:noMultiLvlLbl val="0"/>
      </c:catAx>
      <c:valAx>
        <c:axId val="133468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4944128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60106822311547"/>
          <c:y val="0.842644261858572"/>
          <c:w val="0.47865444267019069"/>
          <c:h val="0.1090465593974666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36071011956839E-2"/>
          <c:y val="4.4057617797775277E-2"/>
          <c:w val="0.90977522000373834"/>
          <c:h val="0.7394580372575378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Задания базового уровня сложности</c:v>
                </c:pt>
                <c:pt idx="1">
                  <c:v>Задания повышенного уровня сложности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49.83</c:v>
                </c:pt>
                <c:pt idx="1">
                  <c:v>34.99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57-444F-8FE1-ED3A43016F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4943616"/>
        <c:axId val="133470400"/>
      </c:barChart>
      <c:catAx>
        <c:axId val="1449436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3470400"/>
        <c:crosses val="autoZero"/>
        <c:auto val="1"/>
        <c:lblAlgn val="ctr"/>
        <c:lblOffset val="100"/>
        <c:noMultiLvlLbl val="0"/>
      </c:catAx>
      <c:valAx>
        <c:axId val="133470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4943616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7 класс</c:v>
                </c:pt>
              </c:strCache>
            </c:strRef>
          </c:tx>
          <c:spPr>
            <a:solidFill>
              <a:srgbClr val="8064A2">
                <a:lumMod val="60000"/>
                <a:lumOff val="40000"/>
              </a:srgb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2458025110074279E-2"/>
                  <c:y val="-5.46340208914807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564-463C-80B5-8561882B318B}"/>
                </c:ext>
              </c:extLst>
            </c:dLbl>
            <c:dLbl>
              <c:idx val="1"/>
              <c:layout>
                <c:manualLayout>
                  <c:x val="3.8131074709956947E-3"/>
                  <c:y val="-2.3847073150438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564-463C-80B5-8561882B318B}"/>
                </c:ext>
              </c:extLst>
            </c:dLbl>
            <c:dLbl>
              <c:idx val="2"/>
              <c:layout>
                <c:manualLayout>
                  <c:x val="-3.5732509571343614E-3"/>
                  <c:y val="-1.50695500238262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564-463C-80B5-8561882B31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отметка "2"</c:v>
                </c:pt>
                <c:pt idx="1">
                  <c:v>отметка "3"</c:v>
                </c:pt>
                <c:pt idx="2">
                  <c:v>отметка "4"</c:v>
                </c:pt>
                <c:pt idx="3">
                  <c:v>отметка "5"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4.5999999999999996</c:v>
                </c:pt>
                <c:pt idx="1">
                  <c:v>47.02</c:v>
                </c:pt>
                <c:pt idx="2">
                  <c:v>40.42</c:v>
                </c:pt>
                <c:pt idx="3">
                  <c:v>7.96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564-463C-80B5-8561882B318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8 класс</c:v>
                </c:pt>
              </c:strCache>
            </c:strRef>
          </c:tx>
          <c:spPr>
            <a:solidFill>
              <a:srgbClr val="4BACC6">
                <a:lumMod val="75000"/>
              </a:srgb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1877114021981248E-3"/>
                  <c:y val="-1.82153743750330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564-463C-80B5-8561882B318B}"/>
                </c:ext>
              </c:extLst>
            </c:dLbl>
            <c:dLbl>
              <c:idx val="1"/>
              <c:layout>
                <c:manualLayout>
                  <c:x val="1.0383037102899973E-2"/>
                  <c:y val="-1.1094722669752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564-463C-80B5-8561882B318B}"/>
                </c:ext>
              </c:extLst>
            </c:dLbl>
            <c:dLbl>
              <c:idx val="2"/>
              <c:layout>
                <c:manualLayout>
                  <c:x val="1.3888888888888888E-2"/>
                  <c:y val="-1.98724657129552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C564-463C-80B5-8561882B318B}"/>
                </c:ext>
              </c:extLst>
            </c:dLbl>
            <c:dLbl>
              <c:idx val="3"/>
              <c:layout>
                <c:manualLayout>
                  <c:x val="1.3581684128831832E-2"/>
                  <c:y val="-2.88184438040346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885-433D-9A2E-B6EE944298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отметка "2"</c:v>
                </c:pt>
                <c:pt idx="1">
                  <c:v>отметка "3"</c:v>
                </c:pt>
                <c:pt idx="2">
                  <c:v>отметка "4"</c:v>
                </c:pt>
                <c:pt idx="3">
                  <c:v>отметка "5"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13.48</c:v>
                </c:pt>
                <c:pt idx="1">
                  <c:v>66.010000000000005</c:v>
                </c:pt>
                <c:pt idx="2">
                  <c:v>17.14</c:v>
                </c:pt>
                <c:pt idx="3">
                  <c:v>3.37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564-463C-80B5-8561882B318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9 класс</c:v>
                </c:pt>
              </c:strCache>
            </c:strRef>
          </c:tx>
          <c:spPr>
            <a:solidFill>
              <a:srgbClr val="F79646">
                <a:lumMod val="75000"/>
              </a:srgb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7462165308498253E-2"/>
                  <c:y val="-1.44092219020172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D9C-4CA4-8D38-2E520BE2B1F6}"/>
                </c:ext>
              </c:extLst>
            </c:dLbl>
            <c:dLbl>
              <c:idx val="1"/>
              <c:layout>
                <c:manualLayout>
                  <c:x val="3.1043849437330229E-2"/>
                  <c:y val="-2.8818443804034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D9C-4CA4-8D38-2E520BE2B1F6}"/>
                </c:ext>
              </c:extLst>
            </c:dLbl>
            <c:dLbl>
              <c:idx val="2"/>
              <c:layout>
                <c:manualLayout>
                  <c:x val="4.0745052386495922E-2"/>
                  <c:y val="-4.803073967339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D9C-4CA4-8D38-2E520BE2B1F6}"/>
                </c:ext>
              </c:extLst>
            </c:dLbl>
            <c:dLbl>
              <c:idx val="3"/>
              <c:layout>
                <c:manualLayout>
                  <c:x val="3.298409002716336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885-433D-9A2E-B6EE944298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отметка "2"</c:v>
                </c:pt>
                <c:pt idx="1">
                  <c:v>отметка "3"</c:v>
                </c:pt>
                <c:pt idx="2">
                  <c:v>отметка "4"</c:v>
                </c:pt>
                <c:pt idx="3">
                  <c:v>отметка "5"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13.77</c:v>
                </c:pt>
                <c:pt idx="1">
                  <c:v>69.069999999999993</c:v>
                </c:pt>
                <c:pt idx="2">
                  <c:v>15.68</c:v>
                </c:pt>
                <c:pt idx="3">
                  <c:v>1.47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D9C-4CA4-8D38-2E520BE2B1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81016064"/>
        <c:axId val="175124416"/>
        <c:axId val="0"/>
      </c:bar3DChart>
      <c:catAx>
        <c:axId val="181016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75124416"/>
        <c:crosses val="autoZero"/>
        <c:auto val="1"/>
        <c:lblAlgn val="ctr"/>
        <c:lblOffset val="100"/>
        <c:noMultiLvlLbl val="0"/>
      </c:catAx>
      <c:valAx>
        <c:axId val="175124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1016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7 класс</c:v>
                </c:pt>
              </c:strCache>
            </c:strRef>
          </c:tx>
          <c:spPr>
            <a:solidFill>
              <a:srgbClr val="8064A2">
                <a:lumMod val="60000"/>
                <a:lumOff val="40000"/>
              </a:srgbClr>
            </a:solidFill>
          </c:spPr>
          <c:invertIfNegative val="0"/>
          <c:dLbls>
            <c:dLbl>
              <c:idx val="0"/>
              <c:layout>
                <c:manualLayout>
                  <c:x val="-4.4099915870929725E-4"/>
                  <c:y val="-1.418397785601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964-436C-84DA-67FAABC2B849}"/>
                </c:ext>
              </c:extLst>
            </c:dLbl>
            <c:dLbl>
              <c:idx val="1"/>
              <c:layout>
                <c:manualLayout>
                  <c:x val="-3.1969046705202756E-3"/>
                  <c:y val="-6.78204473587559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964-436C-84DA-67FAABC2B849}"/>
                </c:ext>
              </c:extLst>
            </c:dLbl>
            <c:dLbl>
              <c:idx val="2"/>
              <c:layout>
                <c:manualLayout>
                  <c:x val="-8.8219216320264255E-4"/>
                  <c:y val="-1.98722599948044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964-436C-84DA-67FAABC2B8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понизили</c:v>
                </c:pt>
                <c:pt idx="1">
                  <c:v>подтвердили</c:v>
                </c:pt>
                <c:pt idx="2">
                  <c:v>повысили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46.78</c:v>
                </c:pt>
                <c:pt idx="1">
                  <c:v>48.75</c:v>
                </c:pt>
                <c:pt idx="2">
                  <c:v>4.47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964-436C-84DA-67FAABC2B84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8 класс</c:v>
                </c:pt>
              </c:strCache>
            </c:strRef>
          </c:tx>
          <c:spPr>
            <a:solidFill>
              <a:srgbClr val="4BACC6">
                <a:lumMod val="75000"/>
              </a:srgbClr>
            </a:solidFill>
          </c:spPr>
          <c:invertIfNegative val="0"/>
          <c:dLbls>
            <c:dLbl>
              <c:idx val="0"/>
              <c:layout>
                <c:manualLayout>
                  <c:x val="1.3888888888888888E-2"/>
                  <c:y val="-2.7821451998137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964-436C-84DA-67FAABC2B849}"/>
                </c:ext>
              </c:extLst>
            </c:dLbl>
            <c:dLbl>
              <c:idx val="1"/>
              <c:layout>
                <c:manualLayout>
                  <c:x val="1.8665604391770084E-2"/>
                  <c:y val="-4.43394874275527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964-436C-84DA-67FAABC2B849}"/>
                </c:ext>
              </c:extLst>
            </c:dLbl>
            <c:dLbl>
              <c:idx val="2"/>
              <c:layout>
                <c:manualLayout>
                  <c:x val="6.5033322090278763E-3"/>
                  <c:y val="-1.418397785601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B964-436C-84DA-67FAABC2B8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понизили</c:v>
                </c:pt>
                <c:pt idx="1">
                  <c:v>подтвердили</c:v>
                </c:pt>
                <c:pt idx="2">
                  <c:v>повысили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63.45</c:v>
                </c:pt>
                <c:pt idx="1">
                  <c:v>35.29</c:v>
                </c:pt>
                <c:pt idx="2">
                  <c:v>1.26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964-436C-84DA-67FAABC2B84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9 класс</c:v>
                </c:pt>
              </c:strCache>
            </c:strRef>
          </c:tx>
          <c:spPr>
            <a:solidFill>
              <a:srgbClr val="F79646">
                <a:lumMod val="75000"/>
              </a:srgbClr>
            </a:solidFill>
          </c:spPr>
          <c:invertIfNegative val="0"/>
          <c:dLbls>
            <c:dLbl>
              <c:idx val="0"/>
              <c:layout>
                <c:manualLayout>
                  <c:x val="2.8659905325719024E-2"/>
                  <c:y val="-3.80980534429783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B964-436C-84DA-67FAABC2B849}"/>
                </c:ext>
              </c:extLst>
            </c:dLbl>
            <c:dLbl>
              <c:idx val="1"/>
              <c:layout>
                <c:manualLayout>
                  <c:x val="3.8948464159852897E-2"/>
                  <c:y val="-1.3625003359221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B964-436C-84DA-67FAABC2B849}"/>
                </c:ext>
              </c:extLst>
            </c:dLbl>
            <c:dLbl>
              <c:idx val="2"/>
              <c:layout>
                <c:manualLayout>
                  <c:x val="1.388888888888872E-2"/>
                  <c:y val="-1.1904761904761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B964-436C-84DA-67FAABC2B8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понизили</c:v>
                </c:pt>
                <c:pt idx="1">
                  <c:v>подтвердили</c:v>
                </c:pt>
                <c:pt idx="2">
                  <c:v>повысили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66.86</c:v>
                </c:pt>
                <c:pt idx="1">
                  <c:v>32.11</c:v>
                </c:pt>
                <c:pt idx="2">
                  <c:v>1.03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B964-436C-84DA-67FAABC2B8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81017600"/>
        <c:axId val="175127296"/>
        <c:axId val="0"/>
      </c:bar3DChart>
      <c:catAx>
        <c:axId val="1810176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75127296"/>
        <c:crosses val="autoZero"/>
        <c:auto val="1"/>
        <c:lblAlgn val="ctr"/>
        <c:lblOffset val="100"/>
        <c:noMultiLvlLbl val="0"/>
      </c:catAx>
      <c:valAx>
        <c:axId val="175127296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81017600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6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год</c:v>
                </c:pt>
              </c:strCache>
            </c:strRef>
          </c:tx>
          <c:spPr>
            <a:solidFill>
              <a:srgbClr val="8064A2">
                <a:lumMod val="60000"/>
                <a:lumOff val="40000"/>
              </a:srgbClr>
            </a:solidFill>
          </c:spPr>
          <c:invertIfNegative val="0"/>
          <c:dLbls>
            <c:dLbl>
              <c:idx val="0"/>
              <c:layout>
                <c:manualLayout>
                  <c:x val="-4.4099915870929725E-4"/>
                  <c:y val="-1.418397785601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964-436C-84DA-67FAABC2B849}"/>
                </c:ext>
              </c:extLst>
            </c:dLbl>
            <c:dLbl>
              <c:idx val="1"/>
              <c:layout>
                <c:manualLayout>
                  <c:x val="-3.1969046705202756E-3"/>
                  <c:y val="-6.78204473587559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964-436C-84DA-67FAABC2B849}"/>
                </c:ext>
              </c:extLst>
            </c:dLbl>
            <c:dLbl>
              <c:idx val="2"/>
              <c:layout>
                <c:manualLayout>
                  <c:x val="-8.8219216320264255E-4"/>
                  <c:y val="-1.98722599948044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964-436C-84DA-67FAABC2B8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7 класс</c:v>
                </c:pt>
                <c:pt idx="1">
                  <c:v>8 класс</c:v>
                </c:pt>
                <c:pt idx="2">
                  <c:v>9 класс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3.5</c:v>
                </c:pt>
                <c:pt idx="1">
                  <c:v>6.6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964-436C-84DA-67FAABC2B84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год</c:v>
                </c:pt>
              </c:strCache>
            </c:strRef>
          </c:tx>
          <c:spPr>
            <a:solidFill>
              <a:srgbClr val="4BACC6">
                <a:lumMod val="75000"/>
              </a:srgbClr>
            </a:solidFill>
          </c:spPr>
          <c:invertIfNegative val="0"/>
          <c:dLbls>
            <c:dLbl>
              <c:idx val="0"/>
              <c:layout>
                <c:manualLayout>
                  <c:x val="1.3888888888888888E-2"/>
                  <c:y val="-2.7821451998137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964-436C-84DA-67FAABC2B849}"/>
                </c:ext>
              </c:extLst>
            </c:dLbl>
            <c:dLbl>
              <c:idx val="1"/>
              <c:layout>
                <c:manualLayout>
                  <c:x val="6.3563971047193692E-3"/>
                  <c:y val="-2.15863588723764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964-436C-84DA-67FAABC2B849}"/>
                </c:ext>
              </c:extLst>
            </c:dLbl>
            <c:dLbl>
              <c:idx val="2"/>
              <c:layout>
                <c:manualLayout>
                  <c:x val="6.5033322090278763E-3"/>
                  <c:y val="-1.418397785601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B964-436C-84DA-67FAABC2B8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7 класс</c:v>
                </c:pt>
                <c:pt idx="1">
                  <c:v>8 класс</c:v>
                </c:pt>
                <c:pt idx="2">
                  <c:v>9 класс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13.48</c:v>
                </c:pt>
                <c:pt idx="2">
                  <c:v>13.77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964-436C-84DA-67FAABC2B8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81280768"/>
        <c:axId val="181241536"/>
        <c:axId val="0"/>
      </c:bar3DChart>
      <c:catAx>
        <c:axId val="181280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81241536"/>
        <c:crosses val="autoZero"/>
        <c:auto val="1"/>
        <c:lblAlgn val="ctr"/>
        <c:lblOffset val="100"/>
        <c:noMultiLvlLbl val="0"/>
      </c:catAx>
      <c:valAx>
        <c:axId val="181241536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81280768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4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год</c:v>
                </c:pt>
              </c:strCache>
            </c:strRef>
          </c:tx>
          <c:spPr>
            <a:solidFill>
              <a:srgbClr val="8064A2">
                <a:lumMod val="60000"/>
                <a:lumOff val="40000"/>
              </a:srgbClr>
            </a:solidFill>
          </c:spPr>
          <c:invertIfNegative val="0"/>
          <c:dLbls>
            <c:dLbl>
              <c:idx val="0"/>
              <c:layout>
                <c:manualLayout>
                  <c:x val="-4.4099915870929725E-4"/>
                  <c:y val="-1.418397785601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964-436C-84DA-67FAABC2B849}"/>
                </c:ext>
              </c:extLst>
            </c:dLbl>
            <c:dLbl>
              <c:idx val="1"/>
              <c:layout>
                <c:manualLayout>
                  <c:x val="-3.1969046705202756E-3"/>
                  <c:y val="-6.78204473587559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964-436C-84DA-67FAABC2B849}"/>
                </c:ext>
              </c:extLst>
            </c:dLbl>
            <c:dLbl>
              <c:idx val="2"/>
              <c:layout>
                <c:manualLayout>
                  <c:x val="-8.8219216320264255E-4"/>
                  <c:y val="-1.98722599948044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964-436C-84DA-67FAABC2B8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7 класс</c:v>
                </c:pt>
                <c:pt idx="1">
                  <c:v>8 класс</c:v>
                </c:pt>
                <c:pt idx="2">
                  <c:v>9 класс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52.6</c:v>
                </c:pt>
                <c:pt idx="1">
                  <c:v>28.9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964-436C-84DA-67FAABC2B84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год</c:v>
                </c:pt>
              </c:strCache>
            </c:strRef>
          </c:tx>
          <c:spPr>
            <a:solidFill>
              <a:srgbClr val="4BACC6">
                <a:lumMod val="75000"/>
              </a:srgbClr>
            </a:solidFill>
          </c:spPr>
          <c:invertIfNegative val="0"/>
          <c:dLbls>
            <c:dLbl>
              <c:idx val="0"/>
              <c:layout>
                <c:manualLayout>
                  <c:x val="4.3202231630593911E-2"/>
                  <c:y val="-5.06839375453494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964-436C-84DA-67FAABC2B849}"/>
                </c:ext>
              </c:extLst>
            </c:dLbl>
            <c:dLbl>
              <c:idx val="1"/>
              <c:layout>
                <c:manualLayout>
                  <c:x val="5.6607512628760522E-2"/>
                  <c:y val="-1.58980767335823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964-436C-84DA-67FAABC2B849}"/>
                </c:ext>
              </c:extLst>
            </c:dLbl>
            <c:dLbl>
              <c:idx val="2"/>
              <c:layout>
                <c:manualLayout>
                  <c:x val="3.5816549941307591E-2"/>
                  <c:y val="-8.49569571721618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B964-436C-84DA-67FAABC2B8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7 класс</c:v>
                </c:pt>
                <c:pt idx="1">
                  <c:v>8 класс</c:v>
                </c:pt>
                <c:pt idx="2">
                  <c:v>9 класс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48.38</c:v>
                </c:pt>
                <c:pt idx="1">
                  <c:v>20.51</c:v>
                </c:pt>
                <c:pt idx="2">
                  <c:v>17.14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964-436C-84DA-67FAABC2B8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81125120"/>
        <c:axId val="175126144"/>
        <c:axId val="0"/>
      </c:bar3DChart>
      <c:catAx>
        <c:axId val="181125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75126144"/>
        <c:crosses val="autoZero"/>
        <c:auto val="1"/>
        <c:lblAlgn val="ctr"/>
        <c:lblOffset val="100"/>
        <c:noMultiLvlLbl val="0"/>
      </c:catAx>
      <c:valAx>
        <c:axId val="175126144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81125120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4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Челябинск 2019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4.6296296296296511E-3"/>
                  <c:y val="-7.93650793650793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D30-4B39-B890-E23734DE2C0E}"/>
                </c:ext>
              </c:extLst>
            </c:dLbl>
            <c:dLbl>
              <c:idx val="1"/>
              <c:layout>
                <c:manualLayout>
                  <c:x val="-3.3281626087061696E-3"/>
                  <c:y val="-1.0281135986108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D30-4B39-B890-E23734DE2C0E}"/>
                </c:ext>
              </c:extLst>
            </c:dLbl>
            <c:dLbl>
              <c:idx val="2"/>
              <c:layout>
                <c:manualLayout>
                  <c:x val="7.1306106897928078E-3"/>
                  <c:y val="-8.89778835007000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D30-4B39-B890-E23734DE2C0E}"/>
                </c:ext>
              </c:extLst>
            </c:dLbl>
            <c:dLbl>
              <c:idx val="3"/>
              <c:layout>
                <c:manualLayout>
                  <c:x val="-1.8158012506501204E-3"/>
                  <c:y val="-5.47065937981461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D30-4B39-B890-E23734DE2C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оценка "2"</c:v>
                </c:pt>
                <c:pt idx="1">
                  <c:v>оценка "3"</c:v>
                </c:pt>
                <c:pt idx="2">
                  <c:v>оценки "4" и "5"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3.5</c:v>
                </c:pt>
                <c:pt idx="1">
                  <c:v>43.9</c:v>
                </c:pt>
                <c:pt idx="2">
                  <c:v>52.6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CDE-49CD-8427-C1F9D2CD97A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Челябинск 2020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1.1974309662905041E-4"/>
                  <c:y val="-9.25661061009821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D30-4B39-B890-E23734DE2C0E}"/>
                </c:ext>
              </c:extLst>
            </c:dLbl>
            <c:dLbl>
              <c:idx val="2"/>
              <c:layout>
                <c:manualLayout>
                  <c:x val="1.3564869183527948E-2"/>
                  <c:y val="-7.198055745749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D30-4B39-B890-E23734DE2C0E}"/>
                </c:ext>
              </c:extLst>
            </c:dLbl>
            <c:dLbl>
              <c:idx val="3"/>
              <c:layout>
                <c:manualLayout>
                  <c:x val="1.275808265902246E-2"/>
                  <c:y val="-3.45079116544466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D30-4B39-B890-E23734DE2C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оценка "2"</c:v>
                </c:pt>
                <c:pt idx="1">
                  <c:v>оценка "3"</c:v>
                </c:pt>
                <c:pt idx="2">
                  <c:v>оценки "4" и "5"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47.02</c:v>
                </c:pt>
                <c:pt idx="2">
                  <c:v>48.4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CDE-49CD-8427-C1F9D2CD97A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Чел. обл. 2019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2927417485702115E-3"/>
                  <c:y val="-3.3908560831093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BD30-4B39-B890-E23734DE2C0E}"/>
                </c:ext>
              </c:extLst>
            </c:dLbl>
            <c:dLbl>
              <c:idx val="1"/>
              <c:layout>
                <c:manualLayout>
                  <c:x val="6.9196041815066519E-3"/>
                  <c:y val="-1.6353560424512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BD30-4B39-B890-E23734DE2C0E}"/>
                </c:ext>
              </c:extLst>
            </c:dLbl>
            <c:dLbl>
              <c:idx val="2"/>
              <c:layout>
                <c:manualLayout>
                  <c:x val="3.9445248341570668E-3"/>
                  <c:y val="1.02157888946514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BD30-4B39-B890-E23734DE2C0E}"/>
                </c:ext>
              </c:extLst>
            </c:dLbl>
            <c:dLbl>
              <c:idx val="3"/>
              <c:layout>
                <c:manualLayout>
                  <c:x val="7.9222495756048131E-3"/>
                  <c:y val="-2.78965690665912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D30-4B39-B890-E23734DE2C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оценка "2"</c:v>
                </c:pt>
                <c:pt idx="1">
                  <c:v>оценка "3"</c:v>
                </c:pt>
                <c:pt idx="2">
                  <c:v>оценки "4" и "5"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4</c:v>
                </c:pt>
                <c:pt idx="1">
                  <c:v>45.7</c:v>
                </c:pt>
                <c:pt idx="2">
                  <c:v>50.3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CDE-49CD-8427-C1F9D2CD97A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Чел. обл. 2020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5.9665928855667238E-3"/>
                  <c:y val="-8.47247105584077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BD30-4B39-B890-E23734DE2C0E}"/>
                </c:ext>
              </c:extLst>
            </c:dLbl>
            <c:dLbl>
              <c:idx val="2"/>
              <c:layout>
                <c:manualLayout>
                  <c:x val="5.9665871121718375E-3"/>
                  <c:y val="-4.99001996007984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BD30-4B39-B890-E23734DE2C0E}"/>
                </c:ext>
              </c:extLst>
            </c:dLbl>
            <c:dLbl>
              <c:idx val="3"/>
              <c:layout>
                <c:manualLayout>
                  <c:x val="1.3647084437026016E-2"/>
                  <c:y val="-1.899650211027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D30-4B39-B890-E23734DE2C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оценка "2"</c:v>
                </c:pt>
                <c:pt idx="1">
                  <c:v>оценка "3"</c:v>
                </c:pt>
                <c:pt idx="2">
                  <c:v>оценки "4" и "5"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6.08</c:v>
                </c:pt>
                <c:pt idx="1">
                  <c:v>51.07</c:v>
                </c:pt>
                <c:pt idx="2">
                  <c:v>42.85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589-4D4E-874E-2A06FE21771D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РФ 2019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9-1589-4D4E-874E-2A06FE21771D}"/>
              </c:ext>
            </c:extLst>
          </c:dPt>
          <c:dLbls>
            <c:dLbl>
              <c:idx val="0"/>
              <c:layout>
                <c:manualLayout>
                  <c:x val="6.045949214026639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BD30-4B39-B890-E23734DE2C0E}"/>
                </c:ext>
              </c:extLst>
            </c:dLbl>
            <c:dLbl>
              <c:idx val="1"/>
              <c:layout>
                <c:manualLayout>
                  <c:x val="7.886715773431547E-3"/>
                  <c:y val="-3.3422662511354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1589-4D4E-874E-2A06FE21771D}"/>
                </c:ext>
              </c:extLst>
            </c:dLbl>
            <c:dLbl>
              <c:idx val="2"/>
              <c:layout>
                <c:manualLayout>
                  <c:x val="2.0622422197225348E-4"/>
                  <c:y val="-6.66932646803470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BD30-4B39-B890-E23734DE2C0E}"/>
                </c:ext>
              </c:extLst>
            </c:dLbl>
            <c:dLbl>
              <c:idx val="3"/>
              <c:layout>
                <c:manualLayout>
                  <c:x val="5.8978010813164486E-3"/>
                  <c:y val="-6.96491571440759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D30-4B39-B890-E23734DE2C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оценка "2"</c:v>
                </c:pt>
                <c:pt idx="1">
                  <c:v>оценка "3"</c:v>
                </c:pt>
                <c:pt idx="2">
                  <c:v>оценки "4" и "5"</c:v>
                </c:pt>
              </c:strCache>
            </c:strRef>
          </c:cat>
          <c:val>
            <c:numRef>
              <c:f>Лист1!$F$2:$F$4</c:f>
              <c:numCache>
                <c:formatCode>General</c:formatCode>
                <c:ptCount val="3"/>
                <c:pt idx="0">
                  <c:v>3.9</c:v>
                </c:pt>
                <c:pt idx="1">
                  <c:v>41.9</c:v>
                </c:pt>
                <c:pt idx="2">
                  <c:v>54.3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589-4D4E-874E-2A06FE21771D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РФ 2020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7968570460950444E-2"/>
                  <c:y val="-3.06278636776521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BD30-4B39-B890-E23734DE2C0E}"/>
                </c:ext>
              </c:extLst>
            </c:dLbl>
            <c:dLbl>
              <c:idx val="1"/>
              <c:layout>
                <c:manualLayout>
                  <c:x val="4.458918441646407E-3"/>
                  <c:y val="-1.2203218861504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BD30-4B39-B890-E23734DE2C0E}"/>
                </c:ext>
              </c:extLst>
            </c:dLbl>
            <c:dLbl>
              <c:idx val="2"/>
              <c:layout>
                <c:manualLayout>
                  <c:x val="1.8513140815076472E-2"/>
                  <c:y val="-1.71931821775290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BD30-4B39-B890-E23734DE2C0E}"/>
                </c:ext>
              </c:extLst>
            </c:dLbl>
            <c:dLbl>
              <c:idx val="3"/>
              <c:layout>
                <c:manualLayout>
                  <c:x val="2.0094917570787522E-2"/>
                  <c:y val="-1.08196203008084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D30-4B39-B890-E23734DE2C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оценка "2"</c:v>
                </c:pt>
                <c:pt idx="1">
                  <c:v>оценка "3"</c:v>
                </c:pt>
                <c:pt idx="2">
                  <c:v>оценки "4" и "5"</c:v>
                </c:pt>
              </c:strCache>
            </c:strRef>
          </c:cat>
          <c:val>
            <c:numRef>
              <c:f>Лист1!$G$2:$G$4</c:f>
              <c:numCache>
                <c:formatCode>General</c:formatCode>
                <c:ptCount val="3"/>
                <c:pt idx="0">
                  <c:v>6.23</c:v>
                </c:pt>
                <c:pt idx="1">
                  <c:v>47.75</c:v>
                </c:pt>
                <c:pt idx="2">
                  <c:v>46.03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589-4D4E-874E-2A06FE2177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3983232"/>
        <c:axId val="49017344"/>
        <c:axId val="0"/>
      </c:bar3DChart>
      <c:catAx>
        <c:axId val="133983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9017344"/>
        <c:crosses val="autoZero"/>
        <c:auto val="1"/>
        <c:lblAlgn val="ctr"/>
        <c:lblOffset val="100"/>
        <c:noMultiLvlLbl val="0"/>
      </c:catAx>
      <c:valAx>
        <c:axId val="49017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3983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1792393846778828E-2"/>
          <c:y val="0.8882991238145973"/>
          <c:w val="0.95760368663594475"/>
          <c:h val="6.10487145129803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36071011956839E-2"/>
          <c:y val="4.4057617797775277E-2"/>
          <c:w val="0.90977522000373834"/>
          <c:h val="0.739458037257537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год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Понизили</c:v>
                </c:pt>
                <c:pt idx="1">
                  <c:v>Подтвердили</c:v>
                </c:pt>
                <c:pt idx="2">
                  <c:v>Повысили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39</c:v>
                </c:pt>
                <c:pt idx="1">
                  <c:v>52</c:v>
                </c:pt>
                <c:pt idx="2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41A-40ED-B246-CF5842710D2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год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Понизили</c:v>
                </c:pt>
                <c:pt idx="1">
                  <c:v>Подтвердили</c:v>
                </c:pt>
                <c:pt idx="2">
                  <c:v>Повысили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46.78</c:v>
                </c:pt>
                <c:pt idx="1">
                  <c:v>48.75</c:v>
                </c:pt>
                <c:pt idx="2">
                  <c:v>4.47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D8F-432F-894C-9548D3E460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678080"/>
        <c:axId val="49019648"/>
      </c:barChart>
      <c:catAx>
        <c:axId val="133678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9019648"/>
        <c:crosses val="autoZero"/>
        <c:auto val="1"/>
        <c:lblAlgn val="ctr"/>
        <c:lblOffset val="100"/>
        <c:noMultiLvlLbl val="0"/>
      </c:catAx>
      <c:valAx>
        <c:axId val="49019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3678080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215394085511296"/>
          <c:y val="7.2461960938156739E-2"/>
          <c:w val="0.16759842519685039"/>
          <c:h val="0.347048670546616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36071011956839E-2"/>
          <c:y val="4.4057617797775277E-2"/>
          <c:w val="0.90977522000373834"/>
          <c:h val="0.7394580372575378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Задания базового уровня сложности</c:v>
                </c:pt>
                <c:pt idx="1">
                  <c:v>Задания повышенного уровня сложности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59.2</c:v>
                </c:pt>
                <c:pt idx="1">
                  <c:v>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57-444F-8FE1-ED3A43016F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3982720"/>
        <c:axId val="168675008"/>
      </c:barChart>
      <c:catAx>
        <c:axId val="1339827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8675008"/>
        <c:crosses val="autoZero"/>
        <c:auto val="1"/>
        <c:lblAlgn val="ctr"/>
        <c:lblOffset val="100"/>
        <c:noMultiLvlLbl val="0"/>
      </c:catAx>
      <c:valAx>
        <c:axId val="168675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3982720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год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4.6296296296296511E-3"/>
                  <c:y val="-7.93650793650793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310-4F75-B01B-670374261711}"/>
                </c:ext>
              </c:extLst>
            </c:dLbl>
            <c:dLbl>
              <c:idx val="1"/>
              <c:layout>
                <c:manualLayout>
                  <c:x val="-3.3281626087061696E-3"/>
                  <c:y val="-1.0281135986108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310-4F75-B01B-670374261711}"/>
                </c:ext>
              </c:extLst>
            </c:dLbl>
            <c:dLbl>
              <c:idx val="2"/>
              <c:layout>
                <c:manualLayout>
                  <c:x val="7.1306106897928078E-3"/>
                  <c:y val="-8.89778835007000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310-4F75-B01B-670374261711}"/>
                </c:ext>
              </c:extLst>
            </c:dLbl>
            <c:dLbl>
              <c:idx val="3"/>
              <c:layout>
                <c:manualLayout>
                  <c:x val="-1.8158012506501204E-3"/>
                  <c:y val="-5.47065937981461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310-4F75-B01B-6703742617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 оценка "2"</c:v>
                </c:pt>
                <c:pt idx="1">
                  <c:v>оценка "3"</c:v>
                </c:pt>
                <c:pt idx="2">
                  <c:v>оценка "4"</c:v>
                </c:pt>
                <c:pt idx="3">
                  <c:v>оценка "5"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6.6</c:v>
                </c:pt>
                <c:pt idx="1">
                  <c:v>64.400000000000006</c:v>
                </c:pt>
                <c:pt idx="2">
                  <c:v>24.7</c:v>
                </c:pt>
                <c:pt idx="3">
                  <c:v>4.2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CDE-49CD-8427-C1F9D2CD97A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год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2.5063117110361206E-2"/>
                  <c:y val="-9.25674520569986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310-4F75-B01B-670374261711}"/>
                </c:ext>
              </c:extLst>
            </c:dLbl>
            <c:dLbl>
              <c:idx val="2"/>
              <c:layout>
                <c:manualLayout>
                  <c:x val="1.150516467699602E-2"/>
                  <c:y val="-1.31035365321208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310-4F75-B01B-670374261711}"/>
                </c:ext>
              </c:extLst>
            </c:dLbl>
            <c:dLbl>
              <c:idx val="3"/>
              <c:layout>
                <c:manualLayout>
                  <c:x val="1.275808265902246E-2"/>
                  <c:y val="-3.45079116544466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B310-4F75-B01B-6703742617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 оценка "2"</c:v>
                </c:pt>
                <c:pt idx="1">
                  <c:v>оценка "3"</c:v>
                </c:pt>
                <c:pt idx="2">
                  <c:v>оценка "4"</c:v>
                </c:pt>
                <c:pt idx="3">
                  <c:v>оценка "5"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13.48</c:v>
                </c:pt>
                <c:pt idx="1">
                  <c:v>66.010000000000005</c:v>
                </c:pt>
                <c:pt idx="2">
                  <c:v>17.14</c:v>
                </c:pt>
                <c:pt idx="3">
                  <c:v>3.37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CDE-49CD-8427-C1F9D2CD97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46826752"/>
        <c:axId val="145738560"/>
        <c:axId val="0"/>
      </c:bar3DChart>
      <c:catAx>
        <c:axId val="1468267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5738560"/>
        <c:crosses val="autoZero"/>
        <c:auto val="1"/>
        <c:lblAlgn val="ctr"/>
        <c:lblOffset val="100"/>
        <c:noMultiLvlLbl val="0"/>
      </c:catAx>
      <c:valAx>
        <c:axId val="145738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6826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777114554229109E-2"/>
          <c:y val="0.8875271378114773"/>
          <c:w val="0.95760368663594475"/>
          <c:h val="9.70569651015845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Челябинск 2019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4.6296296296296511E-3"/>
                  <c:y val="-7.93650793650793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240-4436-8B47-7E4ED2CEBC30}"/>
                </c:ext>
              </c:extLst>
            </c:dLbl>
            <c:dLbl>
              <c:idx val="1"/>
              <c:layout>
                <c:manualLayout>
                  <c:x val="-3.5928004415096033E-2"/>
                  <c:y val="1.689275932899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240-4436-8B47-7E4ED2CEBC30}"/>
                </c:ext>
              </c:extLst>
            </c:dLbl>
            <c:dLbl>
              <c:idx val="2"/>
              <c:layout>
                <c:manualLayout>
                  <c:x val="-5.0943662604522374E-3"/>
                  <c:y val="-3.15427792993267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240-4436-8B47-7E4ED2CEBC30}"/>
                </c:ext>
              </c:extLst>
            </c:dLbl>
            <c:dLbl>
              <c:idx val="3"/>
              <c:layout>
                <c:manualLayout>
                  <c:x val="-1.8158012506501204E-3"/>
                  <c:y val="-5.47065937981461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240-4436-8B47-7E4ED2CEBC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оценка "2"</c:v>
                </c:pt>
                <c:pt idx="1">
                  <c:v>оценка "3"</c:v>
                </c:pt>
                <c:pt idx="2">
                  <c:v>оценки "4" и "5"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6.6</c:v>
                </c:pt>
                <c:pt idx="1">
                  <c:v>64.400000000000006</c:v>
                </c:pt>
                <c:pt idx="2">
                  <c:v>28.9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CDE-49CD-8427-C1F9D2CD97A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Челябинск 2020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-1.4142746215402782E-2"/>
                  <c:y val="-2.284356099509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240-4436-8B47-7E4ED2CEBC30}"/>
                </c:ext>
              </c:extLst>
            </c:dLbl>
            <c:dLbl>
              <c:idx val="2"/>
              <c:layout>
                <c:manualLayout>
                  <c:x val="1.5602358996078886E-2"/>
                  <c:y val="-2.6690702385028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240-4436-8B47-7E4ED2CEBC30}"/>
                </c:ext>
              </c:extLst>
            </c:dLbl>
            <c:dLbl>
              <c:idx val="3"/>
              <c:layout>
                <c:manualLayout>
                  <c:x val="1.275808265902246E-2"/>
                  <c:y val="-3.45079116544466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240-4436-8B47-7E4ED2CEBC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оценка "2"</c:v>
                </c:pt>
                <c:pt idx="1">
                  <c:v>оценка "3"</c:v>
                </c:pt>
                <c:pt idx="2">
                  <c:v>оценки "4" и "5"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13.48</c:v>
                </c:pt>
                <c:pt idx="1">
                  <c:v>66.010000000000005</c:v>
                </c:pt>
                <c:pt idx="2">
                  <c:v>20.51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CDE-49CD-8427-C1F9D2CD97A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Чел. обл. 2019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2927118828972785E-3"/>
                  <c:y val="-4.7495506675796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240-4436-8B47-7E4ED2CEBC30}"/>
                </c:ext>
              </c:extLst>
            </c:dLbl>
            <c:dLbl>
              <c:idx val="1"/>
              <c:layout>
                <c:manualLayout>
                  <c:x val="6.9196041815066519E-3"/>
                  <c:y val="-1.6353560424512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5240-4436-8B47-7E4ED2CEBC30}"/>
                </c:ext>
              </c:extLst>
            </c:dLbl>
            <c:dLbl>
              <c:idx val="2"/>
              <c:layout>
                <c:manualLayout>
                  <c:x val="2.228195650360331E-2"/>
                  <c:y val="-6.6913086271824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240-4436-8B47-7E4ED2CEBC30}"/>
                </c:ext>
              </c:extLst>
            </c:dLbl>
            <c:dLbl>
              <c:idx val="3"/>
              <c:layout>
                <c:manualLayout>
                  <c:x val="7.9222495756048131E-3"/>
                  <c:y val="-2.78965690665912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240-4436-8B47-7E4ED2CEBC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оценка "2"</c:v>
                </c:pt>
                <c:pt idx="1">
                  <c:v>оценка "3"</c:v>
                </c:pt>
                <c:pt idx="2">
                  <c:v>оценки "4" и "5"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13.8</c:v>
                </c:pt>
                <c:pt idx="1">
                  <c:v>65.099999999999994</c:v>
                </c:pt>
                <c:pt idx="2">
                  <c:v>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CDE-49CD-8427-C1F9D2CD97A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Чел. обл. 2020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61540855681548E-2"/>
                  <c:y val="-3.5646325459317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5240-4436-8B47-7E4ED2CEBC30}"/>
                </c:ext>
              </c:extLst>
            </c:dLbl>
            <c:dLbl>
              <c:idx val="1"/>
              <c:layout>
                <c:manualLayout>
                  <c:x val="2.8524857375713048E-2"/>
                  <c:y val="-1.8115942028985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EE3-48D0-8B64-B8A9DC9EBC49}"/>
                </c:ext>
              </c:extLst>
            </c:dLbl>
            <c:dLbl>
              <c:idx val="2"/>
              <c:layout>
                <c:manualLayout>
                  <c:x val="1.0041616130502024E-2"/>
                  <c:y val="-3.1784919548099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5240-4436-8B47-7E4ED2CEBC30}"/>
                </c:ext>
              </c:extLst>
            </c:dLbl>
            <c:dLbl>
              <c:idx val="3"/>
              <c:layout>
                <c:manualLayout>
                  <c:x val="1.3647084437026016E-2"/>
                  <c:y val="-1.899650211027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240-4436-8B47-7E4ED2CEBC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оценка "2"</c:v>
                </c:pt>
                <c:pt idx="1">
                  <c:v>оценка "3"</c:v>
                </c:pt>
                <c:pt idx="2">
                  <c:v>оценки "4" и "5"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18.8</c:v>
                </c:pt>
                <c:pt idx="1">
                  <c:v>64.02</c:v>
                </c:pt>
                <c:pt idx="2">
                  <c:v>17.18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589-4D4E-874E-2A06FE21771D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РФ 2019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9-1589-4D4E-874E-2A06FE21771D}"/>
              </c:ext>
            </c:extLst>
          </c:dPt>
          <c:dLbls>
            <c:dLbl>
              <c:idx val="0"/>
              <c:layout>
                <c:manualLayout>
                  <c:x val="6.045949214026639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5240-4436-8B47-7E4ED2CEBC30}"/>
                </c:ext>
              </c:extLst>
            </c:dLbl>
            <c:dLbl>
              <c:idx val="1"/>
              <c:layout>
                <c:manualLayout>
                  <c:x val="9.9241797098101117E-3"/>
                  <c:y val="-1.98355300696108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1589-4D4E-874E-2A06FE21771D}"/>
                </c:ext>
              </c:extLst>
            </c:dLbl>
            <c:dLbl>
              <c:idx val="2"/>
              <c:layout>
                <c:manualLayout>
                  <c:x val="8.3561147154892646E-3"/>
                  <c:y val="-3.38432899691886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5240-4436-8B47-7E4ED2CEBC30}"/>
                </c:ext>
              </c:extLst>
            </c:dLbl>
            <c:dLbl>
              <c:idx val="3"/>
              <c:layout>
                <c:manualLayout>
                  <c:x val="5.8978010813164486E-3"/>
                  <c:y val="-6.96491571440759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240-4436-8B47-7E4ED2CEBC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оценка "2"</c:v>
                </c:pt>
                <c:pt idx="1">
                  <c:v>оценка "3"</c:v>
                </c:pt>
                <c:pt idx="2">
                  <c:v>оценки "4" и "5"</c:v>
                </c:pt>
              </c:strCache>
            </c:strRef>
          </c:cat>
          <c:val>
            <c:numRef>
              <c:f>Лист1!$F$2:$F$4</c:f>
              <c:numCache>
                <c:formatCode>General</c:formatCode>
                <c:ptCount val="3"/>
                <c:pt idx="0">
                  <c:v>10.4</c:v>
                </c:pt>
                <c:pt idx="1">
                  <c:v>54.1</c:v>
                </c:pt>
                <c:pt idx="2">
                  <c:v>35.5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589-4D4E-874E-2A06FE21771D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РФ 2020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7968574527206141E-2"/>
                  <c:y val="-3.47658478831450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5240-4436-8B47-7E4ED2CEBC30}"/>
                </c:ext>
              </c:extLst>
            </c:dLbl>
            <c:dLbl>
              <c:idx val="1"/>
              <c:layout>
                <c:manualLayout>
                  <c:x val="3.5021241232376439E-2"/>
                  <c:y val="-1.22032979573205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5240-4436-8B47-7E4ED2CEBC30}"/>
                </c:ext>
              </c:extLst>
            </c:dLbl>
            <c:dLbl>
              <c:idx val="2"/>
              <c:layout>
                <c:manualLayout>
                  <c:x val="1.8513140815076472E-2"/>
                  <c:y val="-1.71931821775290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5240-4436-8B47-7E4ED2CEBC30}"/>
                </c:ext>
              </c:extLst>
            </c:dLbl>
            <c:dLbl>
              <c:idx val="3"/>
              <c:layout>
                <c:manualLayout>
                  <c:x val="2.0094917570787522E-2"/>
                  <c:y val="-1.08196203008084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5240-4436-8B47-7E4ED2CEBC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оценка "2"</c:v>
                </c:pt>
                <c:pt idx="1">
                  <c:v>оценка "3"</c:v>
                </c:pt>
                <c:pt idx="2">
                  <c:v>оценки "4" и "5"</c:v>
                </c:pt>
              </c:strCache>
            </c:strRef>
          </c:cat>
          <c:val>
            <c:numRef>
              <c:f>Лист1!$G$2:$G$4</c:f>
              <c:numCache>
                <c:formatCode>General</c:formatCode>
                <c:ptCount val="3"/>
                <c:pt idx="0">
                  <c:v>16.8</c:v>
                </c:pt>
                <c:pt idx="1">
                  <c:v>57.63</c:v>
                </c:pt>
                <c:pt idx="2">
                  <c:v>25.61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589-4D4E-874E-2A06FE2177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46828800"/>
        <c:axId val="145742016"/>
        <c:axId val="0"/>
      </c:bar3DChart>
      <c:catAx>
        <c:axId val="146828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5742016"/>
        <c:crosses val="autoZero"/>
        <c:auto val="1"/>
        <c:lblAlgn val="ctr"/>
        <c:lblOffset val="100"/>
        <c:noMultiLvlLbl val="0"/>
      </c:catAx>
      <c:valAx>
        <c:axId val="145742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6828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1792393846778828E-2"/>
          <c:y val="0.8882991238145973"/>
          <c:w val="0.95760368663594475"/>
          <c:h val="6.10487145129803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36071011956839E-2"/>
          <c:y val="4.4057617797775277E-2"/>
          <c:w val="0.90977522000373834"/>
          <c:h val="0.739458037257537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год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Понизили</c:v>
                </c:pt>
                <c:pt idx="1">
                  <c:v>Подтвердили</c:v>
                </c:pt>
                <c:pt idx="2">
                  <c:v>Повысили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53</c:v>
                </c:pt>
                <c:pt idx="1">
                  <c:v>43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83A-4935-9174-EB5DBBE9ADD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год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Понизили</c:v>
                </c:pt>
                <c:pt idx="1">
                  <c:v>Подтвердили</c:v>
                </c:pt>
                <c:pt idx="2">
                  <c:v>Повысили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63.45</c:v>
                </c:pt>
                <c:pt idx="1">
                  <c:v>35.29</c:v>
                </c:pt>
                <c:pt idx="2">
                  <c:v>1.26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CB-41E5-8746-F57D3509A9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6828288"/>
        <c:axId val="147374656"/>
      </c:barChart>
      <c:catAx>
        <c:axId val="1468282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7374656"/>
        <c:crosses val="autoZero"/>
        <c:auto val="1"/>
        <c:lblAlgn val="ctr"/>
        <c:lblOffset val="100"/>
        <c:noMultiLvlLbl val="0"/>
      </c:catAx>
      <c:valAx>
        <c:axId val="147374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6828288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222381293247421"/>
          <c:y val="7.2461960938156739E-2"/>
          <c:w val="0.20353614889047963"/>
          <c:h val="0.276117893520190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36071011956839E-2"/>
          <c:y val="4.4057617797775277E-2"/>
          <c:w val="0.90977522000373834"/>
          <c:h val="0.7394580372575378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Задания базового уровня сложности</c:v>
                </c:pt>
                <c:pt idx="1">
                  <c:v>Задания повышенного уровня сложности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49.81</c:v>
                </c:pt>
                <c:pt idx="1">
                  <c:v>54.98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57-444F-8FE1-ED3A43016F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6825728"/>
        <c:axId val="147377536"/>
      </c:barChart>
      <c:catAx>
        <c:axId val="146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7377536"/>
        <c:crosses val="autoZero"/>
        <c:auto val="1"/>
        <c:lblAlgn val="ctr"/>
        <c:lblOffset val="100"/>
        <c:noMultiLvlLbl val="0"/>
      </c:catAx>
      <c:valAx>
        <c:axId val="147377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6825728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Челябинск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4.6296916409142661E-3"/>
                  <c:y val="-3.9812543923812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AAD-46EE-9DC5-3BAD01E01F6A}"/>
                </c:ext>
              </c:extLst>
            </c:dLbl>
            <c:dLbl>
              <c:idx val="1"/>
              <c:layout>
                <c:manualLayout>
                  <c:x val="-9.4035329423433258E-3"/>
                  <c:y val="-2.39422428753782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AAD-46EE-9DC5-3BAD01E01F6A}"/>
                </c:ext>
              </c:extLst>
            </c:dLbl>
            <c:dLbl>
              <c:idx val="2"/>
              <c:layout>
                <c:manualLayout>
                  <c:x val="-1.7170712105701248E-2"/>
                  <c:y val="-6.3820880910786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AAD-46EE-9DC5-3BAD01E01F6A}"/>
                </c:ext>
              </c:extLst>
            </c:dLbl>
            <c:dLbl>
              <c:idx val="3"/>
              <c:layout>
                <c:manualLayout>
                  <c:x val="-1.8158012506501204E-3"/>
                  <c:y val="-5.47065937981461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AAD-46EE-9DC5-3BAD01E01F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оценка "2"</c:v>
                </c:pt>
                <c:pt idx="1">
                  <c:v>оценка "3"</c:v>
                </c:pt>
                <c:pt idx="2">
                  <c:v>оценка "4"</c:v>
                </c:pt>
                <c:pt idx="3">
                  <c:v>оценка "5"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13.77</c:v>
                </c:pt>
                <c:pt idx="1">
                  <c:v>69.069999999999993</c:v>
                </c:pt>
                <c:pt idx="2">
                  <c:v>15.68</c:v>
                </c:pt>
                <c:pt idx="3">
                  <c:v>1.47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CDE-49CD-8427-C1F9D2CD97A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Чел. обл.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0753341433778859E-3"/>
                  <c:y val="-7.7970056797562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AAD-46EE-9DC5-3BAD01E01F6A}"/>
                </c:ext>
              </c:extLst>
            </c:dLbl>
            <c:dLbl>
              <c:idx val="1"/>
              <c:layout>
                <c:manualLayout>
                  <c:x val="1.4295532317269577E-2"/>
                  <c:y val="-9.25662980652008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AAD-46EE-9DC5-3BAD01E01F6A}"/>
                </c:ext>
              </c:extLst>
            </c:dLbl>
            <c:dLbl>
              <c:idx val="2"/>
              <c:layout>
                <c:manualLayout>
                  <c:x val="1.3895134311126527E-3"/>
                  <c:y val="-1.31035268501406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6AAD-46EE-9DC5-3BAD01E01F6A}"/>
                </c:ext>
              </c:extLst>
            </c:dLbl>
            <c:dLbl>
              <c:idx val="3"/>
              <c:layout>
                <c:manualLayout>
                  <c:x val="1.275808265902246E-2"/>
                  <c:y val="-3.45079116544466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AAD-46EE-9DC5-3BAD01E01F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оценка "2"</c:v>
                </c:pt>
                <c:pt idx="1">
                  <c:v>оценка "3"</c:v>
                </c:pt>
                <c:pt idx="2">
                  <c:v>оценка "4"</c:v>
                </c:pt>
                <c:pt idx="3">
                  <c:v>оценка "5"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17.55</c:v>
                </c:pt>
                <c:pt idx="1">
                  <c:v>64.14</c:v>
                </c:pt>
                <c:pt idx="2">
                  <c:v>16.100000000000001</c:v>
                </c:pt>
                <c:pt idx="3">
                  <c:v>2.2000000000000002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CDE-49CD-8427-C1F9D2CD97A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РФ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5443467500948773E-2"/>
                  <c:y val="-3.8462200421668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AAD-46EE-9DC5-3BAD01E01F6A}"/>
                </c:ext>
              </c:extLst>
            </c:dLbl>
            <c:dLbl>
              <c:idx val="1"/>
              <c:layout>
                <c:manualLayout>
                  <c:x val="3.7296332794366685E-2"/>
                  <c:y val="-7.24611995847788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AAD-46EE-9DC5-3BAD01E01F6A}"/>
                </c:ext>
              </c:extLst>
            </c:dLbl>
            <c:dLbl>
              <c:idx val="2"/>
              <c:layout>
                <c:manualLayout>
                  <c:x val="1.2044947905205652E-2"/>
                  <c:y val="-1.7193393858554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6AAD-46EE-9DC5-3BAD01E01F6A}"/>
                </c:ext>
              </c:extLst>
            </c:dLbl>
            <c:dLbl>
              <c:idx val="3"/>
              <c:layout>
                <c:manualLayout>
                  <c:x val="2.2097951607810872E-2"/>
                  <c:y val="-4.61113979605008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AAD-46EE-9DC5-3BAD01E01F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оценка "2"</c:v>
                </c:pt>
                <c:pt idx="1">
                  <c:v>оценка "3"</c:v>
                </c:pt>
                <c:pt idx="2">
                  <c:v>оценка "4"</c:v>
                </c:pt>
                <c:pt idx="3">
                  <c:v>оценка "5"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15.96</c:v>
                </c:pt>
                <c:pt idx="1">
                  <c:v>57.28</c:v>
                </c:pt>
                <c:pt idx="2">
                  <c:v>22.35</c:v>
                </c:pt>
                <c:pt idx="3">
                  <c:v>4.41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CDE-49CD-8427-C1F9D2CD97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44941056"/>
        <c:axId val="133465216"/>
        <c:axId val="0"/>
      </c:bar3DChart>
      <c:catAx>
        <c:axId val="144941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3465216"/>
        <c:crosses val="autoZero"/>
        <c:auto val="1"/>
        <c:lblAlgn val="ctr"/>
        <c:lblOffset val="100"/>
        <c:noMultiLvlLbl val="0"/>
      </c:catAx>
      <c:valAx>
        <c:axId val="133465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4941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1792393846778828E-2"/>
          <c:y val="0.8882991238145973"/>
          <c:w val="0.95760368663594475"/>
          <c:h val="6.10487145129803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F24AA-1724-4EFB-A1E1-C21CA049DE87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85E03-DDD1-461D-8A03-CC28B5ADBA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56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70BD9-0459-483D-8802-5173D9D9E853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42CAB-272B-45C1-BCD8-DF8AF9A36E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093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3DD16-1FD7-4296-8A10-B3A86F1AE20C}" type="datetime1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8DA4-95A7-411E-8D5C-1185E217B006}" type="datetime1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D1139-547F-41E1-81DE-39B3344410FC}" type="datetime1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F7CA5-9B2F-43AC-95CA-F1DD147BC4F5}" type="datetime1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01E70-9865-41EE-A992-785F23D87D56}" type="datetime1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3F4B6-AB1A-4BAB-966B-1E3117BC8E46}" type="datetime1">
              <a:rPr lang="ru-RU" smtClean="0"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8D81-A2F9-4EC9-BB92-BA84C33227A1}" type="datetime1">
              <a:rPr lang="ru-RU" smtClean="0"/>
              <a:t>13.04.2021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0700-3A37-4E72-954B-983625A0D4B3}" type="datetime1">
              <a:rPr lang="ru-RU" smtClean="0"/>
              <a:t>13.04.2021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1219-02D4-4D61-B602-C48B731FA5C9}" type="datetime1">
              <a:rPr lang="ru-RU" smtClean="0"/>
              <a:t>13.04.2021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FA6ED-DD10-4EBB-9847-9C51F98B0943}" type="datetime1">
              <a:rPr lang="ru-RU" smtClean="0"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F4E8-A081-4512-BB32-CD8B0B2676FC}" type="datetime1">
              <a:rPr lang="ru-RU" smtClean="0"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8D416-8F1F-451B-B495-E2C96EBC3827}" type="datetime1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82680" y="2397188"/>
            <a:ext cx="7920880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ru-RU" sz="2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Анализ результатов </a:t>
            </a: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всероссийских проверочных работ </a:t>
            </a:r>
          </a:p>
          <a:p>
            <a:pPr lvl="0" algn="ctr">
              <a:lnSpc>
                <a:spcPct val="115000"/>
              </a:lnSpc>
            </a:pP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по учебному предмету «География» в </a:t>
            </a:r>
            <a:r>
              <a:rPr lang="ru-RU" sz="2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7, 8, 9 </a:t>
            </a: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классах </a:t>
            </a:r>
          </a:p>
          <a:p>
            <a:pPr lvl="0" algn="ctr">
              <a:lnSpc>
                <a:spcPct val="115000"/>
              </a:lnSpc>
            </a:pP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(</a:t>
            </a:r>
            <a:r>
              <a:rPr lang="ru-RU" sz="20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по </a:t>
            </a:r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программе </a:t>
            </a:r>
            <a:r>
              <a:rPr lang="ru-RU" sz="20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6, 7, 8 классов</a:t>
            </a:r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)</a:t>
            </a:r>
            <a:endParaRPr lang="ru-RU" sz="20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48064" y="5733256"/>
            <a:ext cx="3599061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ru-RU" sz="16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Хаванцева Елена Александровна, заместитель директора по УВР </a:t>
            </a:r>
            <a:endParaRPr lang="ru-RU" sz="1600" dirty="0" smtClean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</a:pPr>
            <a:r>
              <a:rPr lang="ru-RU" sz="16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МАОУ 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«Лицей № 35 г. Челябинска»</a:t>
            </a:r>
            <a:endParaRPr lang="ru-RU" sz="14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pic>
        <p:nvPicPr>
          <p:cNvPr id="3074" name="Picture 2" descr="Утверждено новое расписание ВПР | Вести образован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067944" cy="219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44" y="1357298"/>
          <a:ext cx="8786874" cy="5208317"/>
        </p:xfrm>
        <a:graphic>
          <a:graphicData uri="http://schemas.openxmlformats.org/drawingml/2006/table">
            <a:tbl>
              <a:tblPr/>
              <a:tblGrid>
                <a:gridCol w="714380"/>
                <a:gridCol w="3866886"/>
                <a:gridCol w="623765"/>
                <a:gridCol w="1500879"/>
                <a:gridCol w="1071932"/>
                <a:gridCol w="1009032"/>
              </a:tblGrid>
              <a:tr h="301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задания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Макс балл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Челябинская обл.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30354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9849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1199083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2.1К1.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Владение основами картографической грамотности и использования географической карты для решения разнообразных задач.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Навыки использования различных источников географической информации для решения учебных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задач.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Смысловое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чтение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40,89</a:t>
                      </a: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44,91</a:t>
                      </a: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43,39</a:t>
                      </a: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2.1К2.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28,51</a:t>
                      </a: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32,58</a:t>
                      </a: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31,55</a:t>
                      </a: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31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2.2.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33,58</a:t>
                      </a: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38,56</a:t>
                      </a: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41,45</a:t>
                      </a: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3.1.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применять и преобразовывать знаки и символы, модели и схемы для решения учебных и познавательных задач.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устанавливать причинно-следственные связи, строить логическое рассуждение, умозаключение и делать выводы. 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Владение основами картографической грамотности и использования географической карты для решения разнообразных задач.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Сформированность представлений о необходимости географических знаний для решения практических задач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49,27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51,52</a:t>
                      </a: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52,43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3.2.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60,67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63,23</a:t>
                      </a: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62,43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67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3.3.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58,42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60,35</a:t>
                      </a: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58,51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544" marR="53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85984" y="285728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285728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357298"/>
          <a:ext cx="8786874" cy="5219895"/>
        </p:xfrm>
        <a:graphic>
          <a:graphicData uri="http://schemas.openxmlformats.org/drawingml/2006/table">
            <a:tbl>
              <a:tblPr/>
              <a:tblGrid>
                <a:gridCol w="785818"/>
                <a:gridCol w="4214842"/>
                <a:gridCol w="642942"/>
                <a:gridCol w="1143008"/>
                <a:gridCol w="991232"/>
                <a:gridCol w="1009032"/>
              </a:tblGrid>
              <a:tr h="3126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задания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Макс балл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Челябинская обл.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30354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9849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1199083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устанавливать причинно-следственные связи, строить логическое рассуждение, умозаключение и делать выводы. 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Сформированность представлений и основополагающих теоретических знаний о целостности и неоднородности Земли как планеты в пространстве и во времени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81,58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83,13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81,15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76,67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78,89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76,04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7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39,11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42,34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40,01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5.1.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определять понятия, устанавливать аналогии, классифицировать.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устанавливать причинно-следственные связи. 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Сформированность представлений и основополагающих теоретических знаний о целостности и неоднородности Земли как планеты в пространстве и во времени, особенностях природы Земли.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Сформированность представлений о географических объектах, явлениях, закономерностях; владение понятийным аппаратом географии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57,7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59,39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59,18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5.2.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83,59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84,82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83,31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285728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3" y="1291617"/>
          <a:ext cx="8786873" cy="5133541"/>
        </p:xfrm>
        <a:graphic>
          <a:graphicData uri="http://schemas.openxmlformats.org/drawingml/2006/table">
            <a:tbl>
              <a:tblPr/>
              <a:tblGrid>
                <a:gridCol w="714379"/>
                <a:gridCol w="4357718"/>
                <a:gridCol w="500066"/>
                <a:gridCol w="1133746"/>
                <a:gridCol w="1071933"/>
                <a:gridCol w="1009031"/>
              </a:tblGrid>
              <a:tr h="2396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задания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Макс балл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Челябинская обл.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30354 уч.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9849 уч.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1199083 уч.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8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6.1.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применять и преобразовывать знаки и символы, модели и схемы для решения учебных и познавательных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задач.</a:t>
                      </a:r>
                      <a:r>
                        <a:rPr lang="ru-RU" sz="13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осознанно использовать речевые средства для выражения своих мыслей; владение письменной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речью. Практические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и навыки использования количественных и качественных характеристик компонентов географической среды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60,65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62,72</a:t>
                      </a: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61,3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8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6.2К1.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69,93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72,63</a:t>
                      </a: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70,26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8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6.2К2.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32,51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35,32</a:t>
                      </a: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32,41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9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Сформированность представлений о географических объектах, процессах, явлениях, закономерностях; владение понятийным аппаратом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географии.</a:t>
                      </a:r>
                      <a:r>
                        <a:rPr lang="ru-RU" sz="13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Смысловое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чтение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48,27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49,94</a:t>
                      </a: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47,96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8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8.1.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Практические умения и навыки использования количественных и качественных характеристик компонентов географической среды.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Сформированность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представлений и основополагающих теоретических знаний о целостности и неоднородности Земли как планеты в пространстве и во времени, особенностях жизни, культуры и хозяйственной деятельности людей на разных материках и в отдельных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странах. Умение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применять географическое мышление в познавательной практике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79,51</a:t>
                      </a: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81,26</a:t>
                      </a: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77,11</a:t>
                      </a: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8.2.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3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63,61</a:t>
                      </a: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66,45</a:t>
                      </a: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65,16</a:t>
                      </a:r>
                    </a:p>
                  </a:txBody>
                  <a:tcPr marL="42631" marR="42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0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687" y="857232"/>
          <a:ext cx="8858313" cy="5894109"/>
        </p:xfrm>
        <a:graphic>
          <a:graphicData uri="http://schemas.openxmlformats.org/drawingml/2006/table">
            <a:tbl>
              <a:tblPr/>
              <a:tblGrid>
                <a:gridCol w="726091"/>
                <a:gridCol w="4429156"/>
                <a:gridCol w="580873"/>
                <a:gridCol w="1161746"/>
                <a:gridCol w="943211"/>
                <a:gridCol w="1017236"/>
              </a:tblGrid>
              <a:tr h="2548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задания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Макс балл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Челябинская обл.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1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30354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9849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1199083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9К1.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Сформированность представлений о географических объектах, процессах, явлениях, закономерностях; владение понятийным аппаратом географии.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и навыки использования разнообразных географических знаний для объяснения и оценки явлений и процессов, самостоятельного оценивания уровня безопасности окружающей среды, соблюдения мер безопасности в случае природных стихийных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бедствий.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осознанно использовать речевые средства для выражения своих мыслей, формулирования и аргументации своего мнения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77,35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79,24</a:t>
                      </a: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77,91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9К2.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51,07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54,01</a:t>
                      </a: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51,51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65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9К3.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46,18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48,37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45,66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10.1.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Первичные компетенции использования территориального подхода как основы географического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мышления.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Сформированность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представлений о географических объектах, процессах, явлениях, закономерностях; владение понятийным аппаратом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географии.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осознанно использовать речевые средства для выражения своих мыслей, формулирования и аргументации своего мнения; владение письменной речью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72,48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75,04</a:t>
                      </a: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72,73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10.2К1.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51,36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55,55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52,48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68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10.2К2.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16,55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19,66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17,84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329" marR="45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00430" y="214290"/>
            <a:ext cx="50006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выполнения Всероссийской проверочной работы по учебному предмету «География» в 8-х классах (по программе 7 класса)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357158" y="1285860"/>
            <a:ext cx="85725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проверочной работе по географии в 2020 году приняли участие 8724 учащихся    8-х классов (по программе 7 класса) из 116 общеобразовательных организаций г.Челябинска.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285720" y="2143116"/>
            <a:ext cx="85725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Распределение учащихся по группам полученных отметок в сравнении с 2019 годом (в %)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946060880"/>
              </p:ext>
            </p:extLst>
          </p:nvPr>
        </p:nvGraphicFramePr>
        <p:xfrm>
          <a:off x="971600" y="2780928"/>
          <a:ext cx="7344816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250090" y="957977"/>
            <a:ext cx="850112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Распределение учащихся 8-х классов (по программе 7 класса) по группам баллов,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набранных за выполнение всей работы,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сравнении с показателями по Челябинской области и РФ (в %)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90746326"/>
              </p:ext>
            </p:extLst>
          </p:nvPr>
        </p:nvGraphicFramePr>
        <p:xfrm>
          <a:off x="611560" y="1788974"/>
          <a:ext cx="7992888" cy="4376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928662" y="1571612"/>
            <a:ext cx="75724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Соответствие отметок за ВПР по программе 6 класса и отметок по журналу (%)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550334120"/>
              </p:ext>
            </p:extLst>
          </p:nvPr>
        </p:nvGraphicFramePr>
        <p:xfrm>
          <a:off x="964078" y="2204864"/>
          <a:ext cx="7243738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00034" y="1285860"/>
            <a:ext cx="82153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Средний процент выполнения всех заданий в разрезе уровня сложности (в %)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777659927"/>
              </p:ext>
            </p:extLst>
          </p:nvPr>
        </p:nvGraphicFramePr>
        <p:xfrm>
          <a:off x="755576" y="2132856"/>
          <a:ext cx="7200800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285728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214422"/>
          <a:ext cx="8858313" cy="5432920"/>
        </p:xfrm>
        <a:graphic>
          <a:graphicData uri="http://schemas.openxmlformats.org/drawingml/2006/table">
            <a:tbl>
              <a:tblPr/>
              <a:tblGrid>
                <a:gridCol w="785820"/>
                <a:gridCol w="4286280"/>
                <a:gridCol w="571504"/>
                <a:gridCol w="1143008"/>
                <a:gridCol w="1004127"/>
                <a:gridCol w="1067574"/>
              </a:tblGrid>
              <a:tr h="28027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задания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Макс балл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Челябинская обл.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26479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8724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1080344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2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Освоение Земли человеком. Мировой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океани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его части. 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Географическое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положение и природа материков Земли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определять понятия, создавать обобщения, устанавливать аналогии. </a:t>
                      </a:r>
                      <a:b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устанавливать причинно-следственные связи, строить логическое рассуждение. Смысловое чтение. </a:t>
                      </a:r>
                      <a:b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Представления об основных этапах географического освоения Земли, открытиях великих путешественников и землепроходцев, исследованиях материков Земли.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Первичные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компетенции использования территориального подхода как основы географического мышления, владение понятийным аппаратом географии. </a:t>
                      </a:r>
                      <a:b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ориентироваться в источниках географической информации, выявлять взаимодополняющую географическую информацию.</a:t>
                      </a:r>
                      <a:b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различать изученные географические объекты, описывать по карте положение и взаиморасположение географических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объектов.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57,68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59,65</a:t>
                      </a:r>
                      <a:endParaRPr lang="ru-RU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61,83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33,39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36,29</a:t>
                      </a:r>
                      <a:endParaRPr lang="ru-RU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42,88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53,95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56,87</a:t>
                      </a:r>
                      <a:endParaRPr lang="ru-RU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57,45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75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1.4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51,63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55,59</a:t>
                      </a:r>
                      <a:endParaRPr lang="ru-RU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60,09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285728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214422"/>
          <a:ext cx="8715438" cy="5109936"/>
        </p:xfrm>
        <a:graphic>
          <a:graphicData uri="http://schemas.openxmlformats.org/drawingml/2006/table">
            <a:tbl>
              <a:tblPr/>
              <a:tblGrid>
                <a:gridCol w="785819"/>
                <a:gridCol w="4214842"/>
                <a:gridCol w="571504"/>
                <a:gridCol w="1143008"/>
                <a:gridCol w="949909"/>
                <a:gridCol w="1050356"/>
              </a:tblGrid>
              <a:tr h="29028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задания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Макс балл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Челябинская обл.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2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26479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8724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1080344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6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Литосфера и рельеф Земли. Географическое положение и природа материков Земли.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создавать, применять и преобразовывать знаки и символы, модели и схемы для решения учебных задач.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Умения: ориентироваться в источниках географической информации;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определять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сравнивать качественные и количественные показатели, характеризующие географические объекты, их положение в пространстве.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27,58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30,85</a:t>
                      </a:r>
                      <a:endParaRPr lang="ru-RU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33,72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38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24,36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28,2</a:t>
                      </a:r>
                      <a:endParaRPr lang="ru-RU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30,78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68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использовать источники географической информации для решения различных задач: выявление географических зависимостей и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закономерностей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расчет количественных показателей, характеризующих географические объекты; сопоставление географической информации.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различать изученные географические объекты, сравнивать географические объекты на основе известных характерных свойств.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Способность использовать знания о географических законах и закономерностях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62,77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64,67</a:t>
                      </a:r>
                      <a:endParaRPr lang="ru-RU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68,26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 contrast="-70000"/>
          </a:blip>
          <a:srcRect/>
          <a:stretch>
            <a:fillRect/>
          </a:stretch>
        </p:blipFill>
        <p:spPr bwMode="auto">
          <a:xfrm>
            <a:off x="0" y="142852"/>
            <a:ext cx="3286148" cy="1117214"/>
          </a:xfrm>
          <a:prstGeom prst="rect">
            <a:avLst/>
          </a:prstGeom>
          <a:noFill/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500034" y="1857364"/>
            <a:ext cx="828680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риказ Федеральной службы по надзору в сфере образования и науки (</a:t>
            </a:r>
            <a:r>
              <a:rPr kumimoji="0" lang="ru-RU" sz="1600" b="0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Рособрнадзор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от 27.12.2019 г. № 1746 «О проведении Федеральной службой по надзору в сфере образования и науки мониторинга качества подготовки обучающихся общеобразовательных организаций в форме всероссийских проверочных работ в 2020 году» 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Приказ Министерства образования и науки Челябинской области от 09.09.2020 г. № 01/1883 «Об утверждении Порядка проведения ВПР в Челябинской области»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Приказ Комитета по делам образования города Челябинска от 17.09.2020 г. № 1635/1-у «О проведении Всероссийских проверочных работ в общеобразовательных организациях города Челябинска в 2020 году»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620688"/>
            <a:ext cx="65162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14 сентября по 12 октября 2020 года </a:t>
            </a:r>
          </a:p>
          <a:p>
            <a:pPr algn="ctr"/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проведены Всероссийские проверочные работы </a:t>
            </a:r>
          </a:p>
          <a:p>
            <a:pPr algn="ctr"/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7, 8, 9 классах общеобразовательных организаций г. Челябинска </a:t>
            </a:r>
          </a:p>
          <a:p>
            <a:pPr algn="ctr"/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учебному предмету «География»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61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0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857232"/>
          <a:ext cx="8786874" cy="5766054"/>
        </p:xfrm>
        <a:graphic>
          <a:graphicData uri="http://schemas.openxmlformats.org/drawingml/2006/table">
            <a:tbl>
              <a:tblPr/>
              <a:tblGrid>
                <a:gridCol w="720236"/>
                <a:gridCol w="4351862"/>
                <a:gridCol w="571504"/>
                <a:gridCol w="1126613"/>
                <a:gridCol w="957694"/>
                <a:gridCol w="1058965"/>
              </a:tblGrid>
              <a:tr h="21967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задания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Макс балл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Челябинская обл.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6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26479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8724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1080344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8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Атмосфера и климаты Земли. Географическая оболочка.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Географическое положение и природа материков Земли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определять понятия, создавать обобщения, устанавливать аналогии, классифицировать.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устанавливать причинно-следственные связи, строить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логическое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рассуждение.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35,23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38,88</a:t>
                      </a:r>
                      <a:endParaRPr lang="ru-RU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41,83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6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Атмосфера и климаты Земли. Географическая оболочка.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42,22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46,25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42,8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7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ориентироваться в источниках географической информации: находить и извлекать необходимую информацию; определять и сравнивать качественные и количественные показатели,  характеризующие географические объекты, процессы и явления, их положение в пространстве;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выявлять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взаимодополняющую географическую информацию, представленную в одном или нескольких источниках.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использовать источники географической информации для решения различных задач.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38,1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37,78</a:t>
                      </a:r>
                      <a:endParaRPr lang="ru-RU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42,41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3.4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Умения: различать изученные географические объекты,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процессы и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явления; сравнивать географические объекты, процессы и явления на основе известных характерных свойств.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Способность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использовать знания о географических законах и закономерностях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29,08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31,41</a:t>
                      </a:r>
                      <a:endParaRPr lang="ru-RU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33,2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857232"/>
          <a:ext cx="8786874" cy="5520690"/>
        </p:xfrm>
        <a:graphic>
          <a:graphicData uri="http://schemas.openxmlformats.org/drawingml/2006/table">
            <a:tbl>
              <a:tblPr/>
              <a:tblGrid>
                <a:gridCol w="785818"/>
                <a:gridCol w="4286280"/>
                <a:gridCol w="571504"/>
                <a:gridCol w="1143008"/>
                <a:gridCol w="941300"/>
                <a:gridCol w="1058964"/>
              </a:tblGrid>
              <a:tr h="23222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задания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Макс балл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Челябинская обл.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2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26479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8724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1080344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Главные закономерности природы Земли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устанавливать причинно-следственные связи, строить логическое рассуждение, умозаключение и делать выводы.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создавать, применять и преобразовывать модели и схемы для решения учебных задач.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ориентироваться в источниках географической информации: находить и извлекать необходимую информацию; определять и сравнивать показатели, характеризующие географические объекты, процессы и явления, их положение в пространстве.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использовать источники географической информации для решения различных задач.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60,52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63,86</a:t>
                      </a:r>
                      <a:endParaRPr lang="ru-RU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64,86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4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50,58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52,04</a:t>
                      </a:r>
                      <a:endParaRPr lang="ru-RU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54,03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9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различать изученные географические объекты, процессы и явления на основе известных характерных свойств.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Способность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использовать знания о географических законах и закономерностях, о взаимосвязях между изученными географическими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объектами, процессами и явлениями для объяснения их свойств, условий протекания и различий.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различать географические процессы и явления, определяющие особенности природы материков и океанов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43,73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49,06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48,26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305" marR="41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85984" y="0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0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071546"/>
          <a:ext cx="8358246" cy="5398008"/>
        </p:xfrm>
        <a:graphic>
          <a:graphicData uri="http://schemas.openxmlformats.org/drawingml/2006/table">
            <a:tbl>
              <a:tblPr/>
              <a:tblGrid>
                <a:gridCol w="1107472"/>
                <a:gridCol w="3524869"/>
                <a:gridCol w="603817"/>
                <a:gridCol w="1107472"/>
                <a:gridCol w="1007308"/>
                <a:gridCol w="1007308"/>
              </a:tblGrid>
              <a:tr h="33482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задания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Макс балл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Челябинская обл.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8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26479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8724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1080344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Географическое положение и природа материков Земли </a:t>
                      </a:r>
                      <a:b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определять понятия, создавать обобщения, устанавливать аналогии, классифицировать. </a:t>
                      </a:r>
                      <a:b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устанавливать причинно-следственные связи, строить логическое рассуждение. </a:t>
                      </a:r>
                      <a:b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Умения: различать изученные географические объекты, процессы и явления; сравнивать географические объекты, процессы и явления на основе известных характерны хсвойств и проводить их простейшую </a:t>
                      </a:r>
                      <a:b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классификацию. </a:t>
                      </a:r>
                      <a:b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различать географические процессы и явления, определяющие особенности природы и населения материков и океанов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56,43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56,08</a:t>
                      </a:r>
                      <a:endParaRPr lang="ru-RU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60,16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0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32,84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36,80</a:t>
                      </a:r>
                      <a:endParaRPr lang="ru-RU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39,71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0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071546"/>
          <a:ext cx="8786875" cy="5337774"/>
        </p:xfrm>
        <a:graphic>
          <a:graphicData uri="http://schemas.openxmlformats.org/drawingml/2006/table">
            <a:tbl>
              <a:tblPr/>
              <a:tblGrid>
                <a:gridCol w="785819"/>
                <a:gridCol w="4214842"/>
                <a:gridCol w="642942"/>
                <a:gridCol w="1143008"/>
                <a:gridCol w="941299"/>
                <a:gridCol w="1058965"/>
              </a:tblGrid>
              <a:tr h="29028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задания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Макс балл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Челябинская обл.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2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26479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8724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1080344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9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Главные закономерности природы Земли. Население материков Земли Умения устанавливать причинно-следственные связи, с троить логическое рассуждение.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применять географическое мышление в познавательной, коммуникативной и социальной практике.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Первичные компетенции использования территориального подхода как основы географического мышления;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умениянаходитьираспознаватьответынавопросы,возникающиевситуацияхповседневногохарактера,узнаватьвнихпроявлениетехилииных географических процессов или закономерностей.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46,29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55,93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48,35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7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44,33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52,06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48,66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62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использовать источники географической информации для решения различных задач.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Способность использовать знания о географическихзаконахизакономерностях,овзаимосвязяхмеждуизученнымигеографическимиобъектами, процессами и явлениями для объяснения их свойств, условий протекания и различий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55,51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60,75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56,99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0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285860"/>
          <a:ext cx="8501122" cy="4907280"/>
        </p:xfrm>
        <a:graphic>
          <a:graphicData uri="http://schemas.openxmlformats.org/drawingml/2006/table">
            <a:tbl>
              <a:tblPr/>
              <a:tblGrid>
                <a:gridCol w="1126403"/>
                <a:gridCol w="3585123"/>
                <a:gridCol w="614139"/>
                <a:gridCol w="1126403"/>
                <a:gridCol w="1024527"/>
                <a:gridCol w="1024527"/>
              </a:tblGrid>
              <a:tr h="33482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задания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Макс балл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Челябинская обл.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8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26479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8724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1080344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9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Население материков Земли </a:t>
                      </a:r>
                      <a:b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Умениеустанавливатьпричинно-следственныесвязи,строитьлогическоерассуждение,умозаключениеи делать выводы. </a:t>
                      </a:r>
                      <a:b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ориентироваться в источниках географической информации: находить и извлекать необходимую информацию; определять и сравнивать качественные и количественные показатели, характеризующие географические объекты, процессы и явления. </a:t>
                      </a:r>
                      <a:b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Способность использовать знания о населени и и взаимосвязях между изученными демографическими процессами и явлениями для решения различных учебных и практико-ориентированных задач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52,74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58,44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54,17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3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68,94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72,41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69,47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0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395984"/>
          <a:ext cx="8858312" cy="5099926"/>
        </p:xfrm>
        <a:graphic>
          <a:graphicData uri="http://schemas.openxmlformats.org/drawingml/2006/table">
            <a:tbl>
              <a:tblPr/>
              <a:tblGrid>
                <a:gridCol w="785818"/>
                <a:gridCol w="4286280"/>
                <a:gridCol w="642942"/>
                <a:gridCol w="1143008"/>
                <a:gridCol w="932690"/>
                <a:gridCol w="1067574"/>
              </a:tblGrid>
              <a:tr h="28027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задания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Макс балл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Челябинская обл.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26479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8724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1080344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Географическое положение и природа материков Земли.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Население материков Земли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 создавать, применять и преобразовывать знаки и символы, модели и схемы для решения учебных и познавательных задач.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осознанно использовать речевые средства в соответствии с задачей коммуникации для выражения своих мыслей, владение письменной речью.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применять географическое мышление в познавательной, коммуникативной и социальной практике.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Первичные компетенции использования территориального подхода как основы географического мышления, владение понятийным аппаратом географии.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61,62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67,8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66,7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69,04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73,48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72,06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0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Умения: различать географические процессы и явления, определяющие особенности природы и населения материков, отдельных регионов и стран; устанавливать черты сходства и различия особенностей природы и населения, материальной и духовной </a:t>
                      </a:r>
                      <a:b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культуры регионов и отдельных стран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20,94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26,65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851" marR="498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00430" y="214290"/>
            <a:ext cx="50006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выполнения Всероссийской проверочной работы по учебному предмету «География» в 9-х классах (по программе 8 класса)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357158" y="1214422"/>
            <a:ext cx="835824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Проверочная работа в 9-х классах (по программе 8 класса) в 2020 году проводилась в режиме апробации, в ней приняли участие 1358 обучающихся 9-х классов (что составляет 12% от общего количества девятиклассников) из 22 общеобразовательных организаций г.Челябинска.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85720" y="2143116"/>
            <a:ext cx="857256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Распределение учащихся 9-х классов по группам баллов,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набранных за выполнение всей работы, в сравнении с показателями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 Челябинской области и РФ (в %)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143899991"/>
              </p:ext>
            </p:extLst>
          </p:nvPr>
        </p:nvGraphicFramePr>
        <p:xfrm>
          <a:off x="539552" y="3068960"/>
          <a:ext cx="8064896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928662" y="1233058"/>
            <a:ext cx="75724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Соответствие отметок за ВПР по программе 6 класса и отметок по журналу (%)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14031514"/>
              </p:ext>
            </p:extLst>
          </p:nvPr>
        </p:nvGraphicFramePr>
        <p:xfrm>
          <a:off x="827584" y="1700808"/>
          <a:ext cx="7488832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00034" y="1285860"/>
            <a:ext cx="82153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Средний процент выполнения всех заданий в разрезе уровня сложности (в %)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737584560"/>
              </p:ext>
            </p:extLst>
          </p:nvPr>
        </p:nvGraphicFramePr>
        <p:xfrm>
          <a:off x="899592" y="2204864"/>
          <a:ext cx="7416824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154260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712832"/>
              </p:ext>
            </p:extLst>
          </p:nvPr>
        </p:nvGraphicFramePr>
        <p:xfrm>
          <a:off x="179512" y="1124744"/>
          <a:ext cx="8712967" cy="5152644"/>
        </p:xfrm>
        <a:graphic>
          <a:graphicData uri="http://schemas.openxmlformats.org/drawingml/2006/table">
            <a:tbl>
              <a:tblPr firstRow="1" firstCol="1" bandRow="1"/>
              <a:tblGrid>
                <a:gridCol w="720080"/>
                <a:gridCol w="4560660"/>
                <a:gridCol w="598293"/>
                <a:gridCol w="1189047"/>
                <a:gridCol w="1022293"/>
                <a:gridCol w="622594"/>
              </a:tblGrid>
              <a:tr h="30914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задания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Челябинская обл.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Челябинск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7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3726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1358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393551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Особенности географического положения России. Территория и акватория, морские и сухопутные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границы.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устанавливать причинно-следственные связи, строить логическое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рассуждение.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создавать, применять и преобразовывать знаки и символы, модели и схемы для решения учебных и познавательных задач.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Представления об основных этапах географического освоения Земли, открытиях великих путешественников и землепроходцев, исследованиях материков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Земли.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Первичные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компетенции использования территориального подхода как основы географического мышления, владение понятийным аппаратом географии.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 ориентироваться в источниках географической информации, выявлять взаимодополняющую географическую информацию.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Умение различать изученные географические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объекты.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79,87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80,44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80,79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1.2.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60,2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57,44</a:t>
                      </a:r>
                      <a:endParaRPr lang="ru-RU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69,07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71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1.3.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51,03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47,9</a:t>
                      </a:r>
                      <a:endParaRPr lang="ru-RU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56,2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569" marR="3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32960" y="4223804"/>
            <a:ext cx="8336264" cy="36004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Назначение ВПР по географии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45680" y="4653136"/>
            <a:ext cx="3168352" cy="144016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Оценка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уровня общеобразовательной подготовки учащихся в соответствии с требованиями ФГОС</a:t>
            </a:r>
            <a:endParaRPr lang="ru-RU" b="1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24080" y="4653136"/>
            <a:ext cx="4832920" cy="144016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Диагностика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достижения предметных и метапредметных результатов, в том числе уровня сформированности универсальных учебных действий (УУД) и овладения </a:t>
            </a:r>
            <a:r>
              <a:rPr lang="ru-RU" sz="1600" b="1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межпредметными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понятиями</a:t>
            </a:r>
            <a:endParaRPr lang="ru-RU" b="1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47952" y="1260066"/>
            <a:ext cx="8352352" cy="46386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457200" algn="just">
              <a:lnSpc>
                <a:spcPct val="115000"/>
              </a:lnSpc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Целью проведения Всероссийских проверочных работах является:</a:t>
            </a:r>
            <a:endParaRPr lang="ru-RU" sz="16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7952" y="1844824"/>
            <a:ext cx="8333992" cy="207441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7429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осуществление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входного мониторинга качества образования, в том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числе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мониторинга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уровня подготовки обучающихся в соответствии с ФГОС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основного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общего образования;</a:t>
            </a:r>
            <a:endParaRPr lang="ru-RU" sz="1600" dirty="0">
              <a:ea typeface="Calibri"/>
              <a:cs typeface="Times New Roman"/>
            </a:endParaRPr>
          </a:p>
          <a:p>
            <a:pPr marL="457200" indent="45720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/>
                <a:ea typeface="Times New Roman"/>
                <a:cs typeface="Times New Roman"/>
              </a:rPr>
              <a:t>- совершенствования преподавания учебных предметов и повышения качества образования в образовательных организациях;</a:t>
            </a:r>
            <a:endParaRPr lang="ru-RU" sz="1600" dirty="0">
              <a:ea typeface="Calibri"/>
              <a:cs typeface="Times New Roman"/>
            </a:endParaRPr>
          </a:p>
          <a:p>
            <a:pPr marL="457200" indent="45720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/>
                <a:ea typeface="Times New Roman"/>
                <a:cs typeface="Times New Roman"/>
              </a:rPr>
              <a:t>- корректировки организации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образовательной деятельности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по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учебным предметам</a:t>
            </a:r>
            <a:endParaRPr lang="ru-RU" sz="1600" dirty="0"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285728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109965"/>
              </p:ext>
            </p:extLst>
          </p:nvPr>
        </p:nvGraphicFramePr>
        <p:xfrm>
          <a:off x="179511" y="1260066"/>
          <a:ext cx="8821645" cy="4907280"/>
        </p:xfrm>
        <a:graphic>
          <a:graphicData uri="http://schemas.openxmlformats.org/drawingml/2006/table">
            <a:tbl>
              <a:tblPr firstRow="1" firstCol="1" bandRow="1"/>
              <a:tblGrid>
                <a:gridCol w="792088"/>
                <a:gridCol w="4486993"/>
                <a:gridCol w="598107"/>
                <a:gridCol w="1188672"/>
                <a:gridCol w="1021975"/>
                <a:gridCol w="733810"/>
              </a:tblGrid>
              <a:tr h="36207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задания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Челябинская обл.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Челябинск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3726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1358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393551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Особенности географического положения России. Территория и акватория, морские и сухопутные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границы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 определять понятия, создавать обобщения, устанавливать аналогии.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 устанавливать причинно-следственные связи, строить логическое рассуждение.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Умения: ориентироваться в источниках географической информации; определять и сравнивать качественные и количественные показатели, характеризующие географические объекты, их положение в пространстве.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 использовать источники географической информации для решения различных задач: выявление географических зависимостей и закономерностей; расчет количественных показателей, характеризующих географические объекты, сопоставление географической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информации.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36,88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35,94</a:t>
                      </a:r>
                      <a:endParaRPr lang="ru-RU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47,37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4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2.2.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20,79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21,28</a:t>
                      </a:r>
                      <a:endParaRPr lang="ru-RU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27,69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4401" marR="644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285728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811940"/>
              </p:ext>
            </p:extLst>
          </p:nvPr>
        </p:nvGraphicFramePr>
        <p:xfrm>
          <a:off x="103166" y="1147741"/>
          <a:ext cx="8893654" cy="5393203"/>
        </p:xfrm>
        <a:graphic>
          <a:graphicData uri="http://schemas.openxmlformats.org/drawingml/2006/table">
            <a:tbl>
              <a:tblPr firstRow="1" firstCol="1" bandRow="1"/>
              <a:tblGrid>
                <a:gridCol w="720083"/>
                <a:gridCol w="4824536"/>
                <a:gridCol w="504056"/>
                <a:gridCol w="1152128"/>
                <a:gridCol w="953052"/>
                <a:gridCol w="739799"/>
              </a:tblGrid>
              <a:tr h="263456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задания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Челябинская обл.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Челябинск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3726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1358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393551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6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8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Природа России. Особенности геологического строения и распространения крупных форм </a:t>
                      </a: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рельефа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 определять понятия, создавать обобщения, устанавливать аналогии, классифицировать. </a:t>
                      </a: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 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устанавливать причинно-следственные связи, строить логическое </a:t>
                      </a: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рассуждение.</a:t>
                      </a:r>
                      <a:r>
                        <a:rPr lang="ru-RU" sz="130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: ориентироваться в источниках географической информации: находить и извлекать необходимую информацию; определять и сравнивать качественные и количественные показатели, характеризующие географические объекты, процессы и явления, их положение в пространстве; выявлять взаимодополняющую географическую информацию, представленную в одном или нескольких источниках.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Умения: различать изученные географические объекты, процессы и явления; сравнивать географические объекты, процессы и явления на основе известных характерных свойств.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Умение различать географические процессы и явления, определяющие особенности компонентов природы отдельных </a:t>
                      </a: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территорий.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61,19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60,57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66,21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3.2.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49,49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48,38</a:t>
                      </a:r>
                      <a:endParaRPr lang="ru-RU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55,8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48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3.3.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54,43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49,41</a:t>
                      </a:r>
                      <a:endParaRPr lang="ru-RU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58,92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860" marR="468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285728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466204"/>
              </p:ext>
            </p:extLst>
          </p:nvPr>
        </p:nvGraphicFramePr>
        <p:xfrm>
          <a:off x="179513" y="1309991"/>
          <a:ext cx="8821643" cy="4958731"/>
        </p:xfrm>
        <a:graphic>
          <a:graphicData uri="http://schemas.openxmlformats.org/drawingml/2006/table">
            <a:tbl>
              <a:tblPr firstRow="1" firstCol="1" bandRow="1"/>
              <a:tblGrid>
                <a:gridCol w="720080"/>
                <a:gridCol w="4824536"/>
                <a:gridCol w="504056"/>
                <a:gridCol w="1080120"/>
                <a:gridCol w="959041"/>
                <a:gridCol w="733810"/>
              </a:tblGrid>
              <a:tr h="43679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задания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Челябинская обл.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Челябинск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7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3726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1358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393551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7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Природа России. Внутренние воды и водные ресурсы, особенности их размещения на территории страны. Моря России 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 устанавливать причинно-следственные связи, строить логическое рассуждение, умозаключение и делать выводы.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Смысловое чтение.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Первичные компетенции использования территориального подхода как основы географического мышления, владение понятийным аппаратом географии.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 ориентироваться в источниках географической информации: находить и извлекать необходимую информацию; определять и сравнивать качественные и количественные показатели, характеризующие географические объекты, процессы и явления, их положение в пространстве; выявлять недостающую и/или взаимодополняющую географическую информацию, представленную в одном или нескольких источниках</a:t>
                      </a: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40,96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48,27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43,99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3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4.2.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16,99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19,44</a:t>
                      </a:r>
                      <a:endParaRPr lang="ru-RU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26,34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5" marR="45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285728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809637"/>
              </p:ext>
            </p:extLst>
          </p:nvPr>
        </p:nvGraphicFramePr>
        <p:xfrm>
          <a:off x="155681" y="1279511"/>
          <a:ext cx="8821641" cy="5191868"/>
        </p:xfrm>
        <a:graphic>
          <a:graphicData uri="http://schemas.openxmlformats.org/drawingml/2006/table">
            <a:tbl>
              <a:tblPr firstRow="1" firstCol="1" bandRow="1"/>
              <a:tblGrid>
                <a:gridCol w="720078"/>
                <a:gridCol w="4824536"/>
                <a:gridCol w="504056"/>
                <a:gridCol w="1152128"/>
                <a:gridCol w="887036"/>
                <a:gridCol w="733807"/>
              </a:tblGrid>
              <a:tr h="38565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задания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Челябинская обл.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Челябинск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7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3726 уч.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1358 уч.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393551 уч.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1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5.1.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Природа России.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Типы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климатов, факторы их формирования, климатические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пояса. Климат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 хозяйственная деятельность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люд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	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 определять понятия, создавать обобщения, устанавливать аналогии, классифицировать.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устанавливать причинно-следственные связи, строить логическое рассуждение.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 создавать, применять и преобразовывать знаки и символы, модели и схемы для решения учебных и познавательных задач.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Смысловое чтение.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34,68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37,63</a:t>
                      </a:r>
                      <a:endParaRPr lang="ru-RU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39,84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01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Владение понятийным аппаратом географии.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Умения: находить и извлекать необходимую информацию; определять и сравнивать качественные и количественные показатели, характеризующие географические объекты, процессы и явления, их положение в пространстве; представлять в различных формах географическую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информацию.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использовать источники географической информации для решения различных задач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32,69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34,65</a:t>
                      </a:r>
                      <a:endParaRPr lang="ru-RU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34,74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62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Умения: различать изученные географические объекты, процессы и явления; сравнивать географические объекты, процессы и явления на основе известных характерных свойств.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Способность использовать знания о географических законах и закономерностях, о взаимосвязях между изученными географическими объектами, процессами и явлениями для объяснения их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свойств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54,15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51,36</a:t>
                      </a:r>
                      <a:endParaRPr lang="ru-RU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53,64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2843" marR="12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33</a:t>
            </a:fld>
            <a:endParaRPr lang="ru-RU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174580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585473"/>
              </p:ext>
            </p:extLst>
          </p:nvPr>
        </p:nvGraphicFramePr>
        <p:xfrm>
          <a:off x="322354" y="1124744"/>
          <a:ext cx="8678801" cy="5398008"/>
        </p:xfrm>
        <a:graphic>
          <a:graphicData uri="http://schemas.openxmlformats.org/drawingml/2006/table">
            <a:tbl>
              <a:tblPr firstRow="1" firstCol="1" bandRow="1"/>
              <a:tblGrid>
                <a:gridCol w="721254"/>
                <a:gridCol w="4680520"/>
                <a:gridCol w="504056"/>
                <a:gridCol w="1152128"/>
                <a:gridCol w="898915"/>
                <a:gridCol w="721928"/>
              </a:tblGrid>
              <a:tr h="22077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задания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Челябинская обл.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Челябинск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7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3726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1358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393551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73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Административно-территориальное устройство России. Часовые пояса. Растительный и животный мир России. Почвы. Природные зоны. Высотная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поясность.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определять понятия, создавать обобщения, устанавливать аналогии, классифицировать.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 устанавливать причинно-следственные связи, строить логическое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рассуждение.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Смысловое чтение.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применять географическое мышление в познавательной, коммуникативной и социальной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практике.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Первичные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компетенции использования территориального подхода как основы географического мышления, владение понятийным аппаратом географии.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23,52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25,85</a:t>
                      </a:r>
                      <a:endParaRPr lang="ru-RU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28,82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3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 ориентироваться в источниках географической информации: находить и извлекать необходимую информацию; определять и сравнивать качественные и количественные показатели, характеризующие географические объекты, процессы и явления; представлять в различных формах географическую информацию.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33,79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36,08</a:t>
                      </a:r>
                      <a:endParaRPr lang="ru-RU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39,39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3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Умение использовать источники географической информации для решения различных задач. Способность использовать знания о географических законах и закономерностях, а также о мировом, зональном, летнем и зимнем времени для решения практико-ориентированных задач по определению различий в поясном времени территорий в контексте  реальной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жизни.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36,33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43,04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38,06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9669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285728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51556"/>
              </p:ext>
            </p:extLst>
          </p:nvPr>
        </p:nvGraphicFramePr>
        <p:xfrm>
          <a:off x="179512" y="1340768"/>
          <a:ext cx="8821644" cy="4753091"/>
        </p:xfrm>
        <a:graphic>
          <a:graphicData uri="http://schemas.openxmlformats.org/drawingml/2006/table">
            <a:tbl>
              <a:tblPr firstRow="1" firstCol="1" bandRow="1"/>
              <a:tblGrid>
                <a:gridCol w="936104"/>
                <a:gridCol w="4342977"/>
                <a:gridCol w="598107"/>
                <a:gridCol w="1188672"/>
                <a:gridCol w="1021974"/>
                <a:gridCol w="733810"/>
              </a:tblGrid>
              <a:tr h="37716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задания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Челябинская обл.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Челябинск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1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3726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1358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393551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8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Население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России.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	Умения устанавливать причинно-следственные связи, строить логическое рассуждение, умозаключение и делать выводы.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 ориентироваться в источниках географической информации: находить и извлекать необходимую информацию; определять и сравнивать качественные и количественные показатели, характеризующие географические объекты, процессы и явления.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Способность использовать знания о населении и взаимосвязях между изученными демографическими процессами и явлениями для решения различных учебных и практико-ориентированных задач, а также различать (распознавать) демографические процессы и явления, характеризующие демографическую ситуацию в России и отдельных регионах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80,48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74,59</a:t>
                      </a:r>
                      <a:endParaRPr lang="ru-RU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80,85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7.2.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76,76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77,17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75,04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1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7.3.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75,74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78,35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73,15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4191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5984" y="285728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069885"/>
              </p:ext>
            </p:extLst>
          </p:nvPr>
        </p:nvGraphicFramePr>
        <p:xfrm>
          <a:off x="198552" y="1116725"/>
          <a:ext cx="8821644" cy="5152644"/>
        </p:xfrm>
        <a:graphic>
          <a:graphicData uri="http://schemas.openxmlformats.org/drawingml/2006/table">
            <a:tbl>
              <a:tblPr firstRow="1" firstCol="1" bandRow="1"/>
              <a:tblGrid>
                <a:gridCol w="720080"/>
                <a:gridCol w="4680520"/>
                <a:gridCol w="576064"/>
                <a:gridCol w="1152128"/>
                <a:gridCol w="959041"/>
                <a:gridCol w="733811"/>
              </a:tblGrid>
              <a:tr h="33525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задания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Челябинская обл.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Челябинск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3726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1358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393551 уч.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Природа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России.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	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Умение осознанно использовать речевые средства в соответствии с задачей коммуникации для выражения своих мыслей; владение письменной речью.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Умение применять географическое мышление в познавательной, коммуникативной и социальной практике.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Первичные компетенции использования территориального подхода как основы географического мышления, владение понятийным аппаратом географии.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Умения: различать географические процессы и явления, определяющие особенности компонентов природы отдельных территорий; оценивать характер и особенности взаимодействия деятельности человека и компонентов природы в разных географических условиях; приводить примеры взаимодействия природы и общества в пределах отдельных территорий; давать характеристику компонентов природы своего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региона.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56,09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62,59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56,95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8.2.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30,58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36,16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34,44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2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8.3.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19,86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25,28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22,9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31" marR="596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4629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55776" y="764704"/>
            <a:ext cx="63184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latin typeface="Times New Roman"/>
                <a:ea typeface="Calibri"/>
              </a:rPr>
              <a:t>Сравнительные результаты ВПР по географии 7, 8, 9 </a:t>
            </a:r>
            <a:r>
              <a:rPr lang="ru-RU" sz="1600" b="1" dirty="0" smtClean="0">
                <a:latin typeface="Times New Roman"/>
                <a:ea typeface="Calibri"/>
              </a:rPr>
              <a:t>классов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417805627"/>
              </p:ext>
            </p:extLst>
          </p:nvPr>
        </p:nvGraphicFramePr>
        <p:xfrm>
          <a:off x="395536" y="1556792"/>
          <a:ext cx="8478704" cy="4401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00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63688" y="1228678"/>
            <a:ext cx="63184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/>
                <a:ea typeface="Calibri"/>
              </a:rPr>
              <a:t>Соответствия </a:t>
            </a:r>
            <a:r>
              <a:rPr lang="ru-RU" sz="1600" b="1" dirty="0">
                <a:latin typeface="Times New Roman"/>
                <a:ea typeface="Calibri"/>
              </a:rPr>
              <a:t>отметок за ВПР и отметок по журналу </a:t>
            </a:r>
            <a:r>
              <a:rPr lang="ru-RU" sz="1600" b="1" dirty="0" smtClean="0">
                <a:latin typeface="Times New Roman"/>
                <a:ea typeface="Calibri"/>
              </a:rPr>
              <a:t>(в %)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90872727"/>
              </p:ext>
            </p:extLst>
          </p:nvPr>
        </p:nvGraphicFramePr>
        <p:xfrm>
          <a:off x="0" y="2276872"/>
          <a:ext cx="9127048" cy="2772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49114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39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064724"/>
            <a:ext cx="7848872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Сравнительные результаты ВПР по географии за 2019 и 2020 годы (в %)</a:t>
            </a:r>
            <a:endParaRPr lang="ru-RU" sz="1400" b="1" dirty="0">
              <a:ea typeface="Calibri"/>
              <a:cs typeface="Times New Roman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913849"/>
              </p:ext>
            </p:extLst>
          </p:nvPr>
        </p:nvGraphicFramePr>
        <p:xfrm>
          <a:off x="251520" y="1772816"/>
          <a:ext cx="8352928" cy="841248"/>
        </p:xfrm>
        <a:graphic>
          <a:graphicData uri="http://schemas.openxmlformats.org/drawingml/2006/table">
            <a:tbl>
              <a:tblPr firstRow="1" firstCol="1" bandRow="1"/>
              <a:tblGrid>
                <a:gridCol w="4176052"/>
                <a:gridCol w="417687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Доля обучающихся, </a:t>
                      </a:r>
                      <a:endParaRPr lang="ru-RU" sz="16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получивших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отметку «2» </a:t>
                      </a:r>
                      <a:endParaRPr lang="ru-RU" sz="16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проверочную работу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Доля обучающихся, </a:t>
                      </a:r>
                      <a:endParaRPr lang="ru-RU" sz="16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показавших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качественное выполнение проверочной работы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85294098"/>
              </p:ext>
            </p:extLst>
          </p:nvPr>
        </p:nvGraphicFramePr>
        <p:xfrm>
          <a:off x="395536" y="2780928"/>
          <a:ext cx="3744416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099586858"/>
              </p:ext>
            </p:extLst>
          </p:nvPr>
        </p:nvGraphicFramePr>
        <p:xfrm>
          <a:off x="4680012" y="2852936"/>
          <a:ext cx="3780420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44934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211960" y="363445"/>
            <a:ext cx="3533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/>
                <a:ea typeface="Times New Roman"/>
              </a:rPr>
              <a:t>Компоненты процедуры оценки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244097"/>
              </p:ext>
            </p:extLst>
          </p:nvPr>
        </p:nvGraphicFramePr>
        <p:xfrm>
          <a:off x="323528" y="908720"/>
          <a:ext cx="8640960" cy="5398008"/>
        </p:xfrm>
        <a:graphic>
          <a:graphicData uri="http://schemas.openxmlformats.org/drawingml/2006/table">
            <a:tbl>
              <a:tblPr firstRow="1" firstCol="1" bandRow="1"/>
              <a:tblGrid>
                <a:gridCol w="2232248"/>
                <a:gridCol w="3024336"/>
                <a:gridCol w="3384376"/>
              </a:tblGrid>
              <a:tr h="110389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Инструментарий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97" marR="35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03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 класс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97" marR="35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 класс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97" marR="35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 класс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97" marR="35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5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Вариант проверочной работы состоит из 10 заданий, которые различаются по содержанию и характеру решаемых обучающимися задач.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Задания 1−9 проверяют умение обучающихся работать с различными источниками географической информации (картами, фотографиями, графиками и иными условно-графическими объектами, текстом), задание 10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направлено на проверку знания географии родного края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97" marR="35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Вариант проверочной работы состоит из 8 заданий, которые различаются по содержанию и характеру решаемых обучающимися чаются по содержанию и характеру решаемых обучающимися задач.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Задания проверяют умение обучающихся работать с различными источниками географической информации: картами, фотографиями, таблицами, текстами, схемами, графиками и иными условно-графическими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объектами. Все задания комплексные, каждое задание объединяет несколько частей (подпунктов). При этом каждая часть  направлена на проверку того или иного из вышеуказанных умений в рамках единого содержания. </a:t>
                      </a:r>
                    </a:p>
                  </a:txBody>
                  <a:tcPr marL="35997" marR="35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Вариант проверочной работы состоит из 8 заданий, которые различаются по содержанию и характеру решаемых обучающимися задач.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Задания проверяют умение обучающихся работать с различными источниками географической информации (картами, фотографиями, таблицами, текстами, схемами, графиками и иными условно-графическими объектами).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Все задания комплексные, каждое задание объединяет несколько частей (подпунктов). При этом каждая часть направлена на проверку того или иного из вышеуказанных умений в рамках единого содержания. Задание 8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проверяет знание географии своего региона и умение составлять описание особенностей компонентов его природы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97" marR="35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604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40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506982" y="142852"/>
            <a:ext cx="7464322" cy="122495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r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dirty="0">
                <a:latin typeface="Times New Roman"/>
                <a:ea typeface="Times New Roman"/>
                <a:cs typeface="Times New Roman"/>
              </a:rPr>
              <a:t>В проверочных работах по географии в 2020 году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приняли участие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:</a:t>
            </a:r>
            <a:endParaRPr lang="ru-RU" sz="1600" dirty="0">
              <a:ea typeface="Calibri"/>
              <a:cs typeface="Times New Roman"/>
            </a:endParaRPr>
          </a:p>
          <a:p>
            <a:pPr lvl="0" algn="r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/>
                <a:ea typeface="Times New Roman"/>
                <a:cs typeface="Times New Roman"/>
              </a:rPr>
              <a:t>9849 учащихся 7-х классов;</a:t>
            </a:r>
            <a:endParaRPr lang="ru-RU" sz="1600" dirty="0">
              <a:ea typeface="Calibri"/>
              <a:cs typeface="Times New Roman"/>
            </a:endParaRPr>
          </a:p>
          <a:p>
            <a:pPr lvl="0" algn="r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/>
                <a:ea typeface="Times New Roman"/>
                <a:cs typeface="Times New Roman"/>
              </a:rPr>
              <a:t>8724 учащихся 8-х классов;</a:t>
            </a:r>
            <a:endParaRPr lang="ru-RU" sz="1600" dirty="0">
              <a:ea typeface="Calibri"/>
              <a:cs typeface="Times New Roman"/>
            </a:endParaRPr>
          </a:p>
          <a:p>
            <a:pPr lvl="0" algn="r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/>
                <a:ea typeface="Times New Roman"/>
                <a:cs typeface="Times New Roman"/>
              </a:rPr>
              <a:t>1358 учащихся 9-х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классов</a:t>
            </a:r>
            <a:endParaRPr lang="ru-RU" sz="1600" dirty="0"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484784"/>
            <a:ext cx="8791792" cy="4622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b="1" spc="-20" dirty="0">
                <a:latin typeface="Times New Roman"/>
                <a:ea typeface="Times New Roman"/>
                <a:cs typeface="Times New Roman"/>
              </a:rPr>
              <a:t>Не справились с проверочной работой </a:t>
            </a:r>
            <a:r>
              <a:rPr lang="ru-RU" sz="1600" spc="-20" dirty="0">
                <a:latin typeface="Times New Roman"/>
                <a:ea typeface="Times New Roman"/>
                <a:cs typeface="Times New Roman"/>
              </a:rPr>
              <a:t>по географии и не смогли набрать минимальное количество </a:t>
            </a:r>
            <a:r>
              <a:rPr lang="ru-RU" sz="1600" spc="-20" dirty="0" smtClean="0">
                <a:latin typeface="Times New Roman"/>
                <a:ea typeface="Times New Roman"/>
                <a:cs typeface="Times New Roman"/>
              </a:rPr>
              <a:t>баллов:</a:t>
            </a:r>
            <a:endParaRPr lang="ru-RU" sz="1600" dirty="0" smtClean="0">
              <a:ea typeface="Times New Roman"/>
              <a:cs typeface="Times New Roman"/>
            </a:endParaRPr>
          </a:p>
          <a:p>
            <a:pPr lvl="1" algn="just">
              <a:lnSpc>
                <a:spcPct val="115000"/>
              </a:lnSpc>
              <a:tabLst>
                <a:tab pos="630555" algn="l"/>
              </a:tabLst>
            </a:pPr>
            <a:r>
              <a:rPr lang="ru-RU" sz="1600" spc="-20" dirty="0" smtClean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1600" spc="-20" dirty="0">
                <a:latin typeface="Times New Roman"/>
                <a:ea typeface="Times New Roman"/>
                <a:cs typeface="Times New Roman"/>
              </a:rPr>
              <a:t>7-х классах – 4,6% (453 учащихся</a:t>
            </a:r>
            <a:r>
              <a:rPr lang="ru-RU" sz="1600" spc="-20" dirty="0" smtClean="0">
                <a:latin typeface="Times New Roman"/>
                <a:ea typeface="Times New Roman"/>
                <a:cs typeface="Times New Roman"/>
              </a:rPr>
              <a:t>);</a:t>
            </a:r>
            <a:endParaRPr lang="ru-RU" sz="1600" dirty="0" smtClean="0">
              <a:ea typeface="Times New Roman"/>
              <a:cs typeface="Times New Roman"/>
            </a:endParaRPr>
          </a:p>
          <a:p>
            <a:pPr lvl="1" algn="just">
              <a:lnSpc>
                <a:spcPct val="115000"/>
              </a:lnSpc>
              <a:tabLst>
                <a:tab pos="630555" algn="l"/>
              </a:tabLst>
            </a:pPr>
            <a:r>
              <a:rPr lang="ru-RU" sz="1600" spc="-20" dirty="0" smtClean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1600" spc="-20" dirty="0">
                <a:latin typeface="Times New Roman"/>
                <a:ea typeface="Times New Roman"/>
                <a:cs typeface="Times New Roman"/>
              </a:rPr>
              <a:t>8-х классах – 13,48% (1175 учащихся</a:t>
            </a:r>
            <a:r>
              <a:rPr lang="ru-RU" sz="1600" spc="-20" dirty="0" smtClean="0">
                <a:latin typeface="Times New Roman"/>
                <a:ea typeface="Times New Roman"/>
                <a:cs typeface="Times New Roman"/>
              </a:rPr>
              <a:t>);</a:t>
            </a:r>
            <a:endParaRPr lang="ru-RU" sz="1600" dirty="0" smtClean="0">
              <a:ea typeface="Times New Roman"/>
              <a:cs typeface="Times New Roman"/>
            </a:endParaRPr>
          </a:p>
          <a:p>
            <a:pPr lvl="1" algn="just">
              <a:lnSpc>
                <a:spcPct val="115000"/>
              </a:lnSpc>
              <a:tabLst>
                <a:tab pos="630555" algn="l"/>
              </a:tabLst>
            </a:pPr>
            <a:r>
              <a:rPr lang="ru-RU" sz="1600" spc="-20" dirty="0" smtClean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1600" spc="-20" dirty="0">
                <a:latin typeface="Times New Roman"/>
                <a:ea typeface="Times New Roman"/>
                <a:cs typeface="Times New Roman"/>
              </a:rPr>
              <a:t>9-х классах – 13,77% (186 учащихся</a:t>
            </a:r>
            <a:r>
              <a:rPr lang="ru-RU" sz="1600" spc="-20" dirty="0" smtClean="0">
                <a:latin typeface="Times New Roman"/>
                <a:ea typeface="Times New Roman"/>
                <a:cs typeface="Times New Roman"/>
              </a:rPr>
              <a:t>)</a:t>
            </a:r>
            <a:endParaRPr lang="ru-RU" sz="16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endParaRPr lang="ru-RU" sz="1600" spc="-20" dirty="0" smtClean="0">
              <a:latin typeface="Times New Roman"/>
              <a:ea typeface="Times New Roman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b="1" spc="-20" dirty="0" smtClean="0">
                <a:latin typeface="Times New Roman"/>
                <a:ea typeface="Times New Roman"/>
                <a:cs typeface="Times New Roman"/>
              </a:rPr>
              <a:t>Качественный </a:t>
            </a:r>
            <a:r>
              <a:rPr lang="ru-RU" sz="1600" b="1" spc="-20" dirty="0">
                <a:latin typeface="Times New Roman"/>
                <a:ea typeface="Times New Roman"/>
                <a:cs typeface="Times New Roman"/>
              </a:rPr>
              <a:t>уровень </a:t>
            </a:r>
            <a:r>
              <a:rPr lang="ru-RU" sz="1600" spc="-20" dirty="0">
                <a:latin typeface="Times New Roman"/>
                <a:ea typeface="Times New Roman"/>
                <a:cs typeface="Times New Roman"/>
              </a:rPr>
              <a:t>освоения основных элементов содержания ООП по учебному предмету «География» показали:</a:t>
            </a:r>
            <a:endParaRPr lang="ru-RU" sz="1600" dirty="0">
              <a:ea typeface="Calibri"/>
              <a:cs typeface="Times New Roman"/>
            </a:endParaRPr>
          </a:p>
          <a:p>
            <a:pPr lvl="1" algn="just">
              <a:lnSpc>
                <a:spcPct val="115000"/>
              </a:lnSpc>
            </a:pPr>
            <a:r>
              <a:rPr lang="ru-RU" sz="1600" spc="-20" dirty="0" smtClean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1600" spc="-20" dirty="0">
                <a:latin typeface="Times New Roman"/>
                <a:ea typeface="Times New Roman"/>
                <a:cs typeface="Times New Roman"/>
              </a:rPr>
              <a:t>7-х классах – 48,4% (4766 учащихся);</a:t>
            </a:r>
            <a:endParaRPr lang="ru-RU" sz="1600" dirty="0">
              <a:ea typeface="Calibri"/>
              <a:cs typeface="Times New Roman"/>
            </a:endParaRPr>
          </a:p>
          <a:p>
            <a:pPr lvl="1" algn="just">
              <a:lnSpc>
                <a:spcPct val="115000"/>
              </a:lnSpc>
            </a:pPr>
            <a:r>
              <a:rPr lang="ru-RU" sz="1600" spc="-20" dirty="0" smtClean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1600" spc="-20" dirty="0">
                <a:latin typeface="Times New Roman"/>
                <a:ea typeface="Times New Roman"/>
                <a:cs typeface="Times New Roman"/>
              </a:rPr>
              <a:t>8-х классах – 20,51% (1789 учащихся);</a:t>
            </a:r>
            <a:endParaRPr lang="ru-RU" sz="1600" dirty="0">
              <a:ea typeface="Calibri"/>
              <a:cs typeface="Times New Roman"/>
            </a:endParaRPr>
          </a:p>
          <a:p>
            <a:pPr lvl="1" algn="just">
              <a:lnSpc>
                <a:spcPct val="115000"/>
              </a:lnSpc>
            </a:pPr>
            <a:r>
              <a:rPr lang="ru-RU" sz="1600" spc="-20" dirty="0" smtClean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1600" spc="-20" dirty="0">
                <a:latin typeface="Times New Roman"/>
                <a:ea typeface="Times New Roman"/>
                <a:cs typeface="Times New Roman"/>
              </a:rPr>
              <a:t>9-х классах – 17,15% (232 учащихся</a:t>
            </a:r>
            <a:r>
              <a:rPr lang="ru-RU" sz="1600" spc="-20" dirty="0" smtClean="0">
                <a:latin typeface="Times New Roman"/>
                <a:ea typeface="Times New Roman"/>
                <a:cs typeface="Times New Roman"/>
              </a:rPr>
              <a:t>)</a:t>
            </a:r>
            <a:endParaRPr lang="ru-RU" sz="16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endParaRPr lang="ru-RU" sz="1600" dirty="0" smtClean="0"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600" b="1" dirty="0" smtClean="0">
                <a:latin typeface="Times New Roman"/>
                <a:ea typeface="Calibri"/>
                <a:cs typeface="Times New Roman"/>
              </a:rPr>
              <a:t>Средний </a:t>
            </a:r>
            <a:r>
              <a:rPr lang="ru-RU" sz="1600" b="1" dirty="0">
                <a:latin typeface="Times New Roman"/>
                <a:ea typeface="Calibri"/>
                <a:cs typeface="Times New Roman"/>
              </a:rPr>
              <a:t>балл </a:t>
            </a:r>
            <a:r>
              <a:rPr lang="ru-RU" sz="1600" dirty="0">
                <a:latin typeface="Times New Roman"/>
                <a:ea typeface="Calibri"/>
                <a:cs typeface="Times New Roman"/>
              </a:rPr>
              <a:t>по городу составил:</a:t>
            </a:r>
            <a:r>
              <a:rPr lang="ru-RU" sz="1600" spc="-20" dirty="0">
                <a:latin typeface="Times New Roman"/>
                <a:ea typeface="Times New Roman"/>
                <a:cs typeface="Times New Roman"/>
              </a:rPr>
              <a:t> </a:t>
            </a:r>
            <a:endParaRPr lang="ru-RU" sz="1600" dirty="0">
              <a:ea typeface="Calibri"/>
              <a:cs typeface="Times New Roman"/>
            </a:endParaRPr>
          </a:p>
          <a:p>
            <a:pPr lvl="1" algn="just">
              <a:lnSpc>
                <a:spcPct val="115000"/>
              </a:lnSpc>
            </a:pPr>
            <a:r>
              <a:rPr lang="ru-RU" sz="1600" spc="-20" dirty="0" smtClean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1600" spc="-20" dirty="0">
                <a:latin typeface="Times New Roman"/>
                <a:ea typeface="Times New Roman"/>
                <a:cs typeface="Times New Roman"/>
              </a:rPr>
              <a:t>7-х классах – 20,6 баллов (при максимальном балле – 37);</a:t>
            </a:r>
            <a:endParaRPr lang="ru-RU" sz="1600" dirty="0">
              <a:ea typeface="Calibri"/>
              <a:cs typeface="Times New Roman"/>
            </a:endParaRPr>
          </a:p>
          <a:p>
            <a:pPr lvl="1" algn="just">
              <a:lnSpc>
                <a:spcPct val="115000"/>
              </a:lnSpc>
            </a:pPr>
            <a:r>
              <a:rPr lang="ru-RU" sz="1600" spc="-20" dirty="0" smtClean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1600" spc="-20" dirty="0">
                <a:latin typeface="Times New Roman"/>
                <a:ea typeface="Times New Roman"/>
                <a:cs typeface="Times New Roman"/>
              </a:rPr>
              <a:t>8-х классах – 17,33 баллов (при максимальном балле – 37);</a:t>
            </a:r>
            <a:endParaRPr lang="ru-RU" sz="1600" dirty="0">
              <a:ea typeface="Calibri"/>
              <a:cs typeface="Times New Roman"/>
            </a:endParaRPr>
          </a:p>
          <a:p>
            <a:pPr lvl="1" algn="just">
              <a:lnSpc>
                <a:spcPct val="115000"/>
              </a:lnSpc>
            </a:pPr>
            <a:r>
              <a:rPr lang="ru-RU" sz="1600" spc="-20" dirty="0" smtClean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1600" spc="-20" dirty="0">
                <a:latin typeface="Times New Roman"/>
                <a:ea typeface="Times New Roman"/>
                <a:cs typeface="Times New Roman"/>
              </a:rPr>
              <a:t>9-х классах – 18,6 баллов (при максимальном балле – 40</a:t>
            </a:r>
            <a:r>
              <a:rPr lang="ru-RU" sz="1600" spc="-20" dirty="0" smtClean="0">
                <a:latin typeface="Times New Roman"/>
                <a:ea typeface="Times New Roman"/>
                <a:cs typeface="Times New Roman"/>
              </a:rPr>
              <a:t>)</a:t>
            </a:r>
            <a:endParaRPr lang="ru-RU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42814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57158" y="1428736"/>
            <a:ext cx="85725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проверочной работе по географии в 2020 году приняли участие 9849 учащихся    7-х классов (по программе 6 класса) из 116 общеобразовательных организаций г.Челябинска.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500430" y="214290"/>
            <a:ext cx="50006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выполнения Всероссийской проверочной работы по учебному предмету «География» в 7-х классах (по программе 6 класса)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642910" y="2013511"/>
            <a:ext cx="75724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Распределение учащихся по группам полученных отметок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2019 годом (в %)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102541472"/>
              </p:ext>
            </p:extLst>
          </p:nvPr>
        </p:nvGraphicFramePr>
        <p:xfrm>
          <a:off x="971600" y="2780928"/>
          <a:ext cx="7128792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755576" y="1029733"/>
            <a:ext cx="77153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Распределение учащихся 7-х классов по группам баллов,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набранных за выполнение всей работы,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показателями по Челябинской области и РФ по годам (в %)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44594132"/>
              </p:ext>
            </p:extLst>
          </p:nvPr>
        </p:nvGraphicFramePr>
        <p:xfrm>
          <a:off x="14600" y="2204864"/>
          <a:ext cx="9036496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928662" y="1571612"/>
            <a:ext cx="75724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Соответствие отметок за ВПР по программе 6 класса и отметок по журналу (%)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85905482"/>
              </p:ext>
            </p:extLst>
          </p:nvPr>
        </p:nvGraphicFramePr>
        <p:xfrm>
          <a:off x="1500166" y="2276872"/>
          <a:ext cx="6168178" cy="2573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500034" y="1285860"/>
            <a:ext cx="82153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Средний процент выполнения всех заданий в разрезе уровня сложности (в %)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73646378"/>
              </p:ext>
            </p:extLst>
          </p:nvPr>
        </p:nvGraphicFramePr>
        <p:xfrm>
          <a:off x="899592" y="1988840"/>
          <a:ext cx="7200799" cy="2120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pg34.ru/images/materials/2020-2021/VPR/vp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-142908" y="142852"/>
            <a:ext cx="3286148" cy="1117214"/>
          </a:xfrm>
          <a:prstGeom prst="rect">
            <a:avLst/>
          </a:prstGeom>
          <a:noFill/>
        </p:spPr>
      </p:pic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285984" y="285728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проверочной работы по географии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планируемых результатов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сравнении с общероссийскими и региональными результатами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58" y="1285861"/>
          <a:ext cx="8429686" cy="4857784"/>
        </p:xfrm>
        <a:graphic>
          <a:graphicData uri="http://schemas.openxmlformats.org/drawingml/2006/table">
            <a:tbl>
              <a:tblPr/>
              <a:tblGrid>
                <a:gridCol w="859061"/>
                <a:gridCol w="3536813"/>
                <a:gridCol w="597570"/>
                <a:gridCol w="1439870"/>
                <a:gridCol w="1028358"/>
                <a:gridCol w="968014"/>
              </a:tblGrid>
              <a:tr h="511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задания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457" marR="65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Макс балл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457" marR="65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Челябинская обл.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457" marR="65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Челябинск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457" marR="65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457" marR="65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30354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457" marR="65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9849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457" marR="65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1199083 уч.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457" marR="65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6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1.1.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определять понятия, устанавливать аналогии.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Сформированность представлений о географии, ее роли в освоении планеты человеком.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Сформированность представлений об основных этапах географического освоения Земли, открытиях великих путешественников.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Сформированность представлений о географических объектах.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Владение основами картографической грамотности и использования географической карты для решения разнообразных задач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78,76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80,81</a:t>
                      </a: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81,75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9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1.2.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32,79</a:t>
                      </a: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35,67</a:t>
                      </a: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37,07</a:t>
                      </a: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</TotalTime>
  <Words>3855</Words>
  <Application>Microsoft Office PowerPoint</Application>
  <PresentationFormat>Экран (4:3)</PresentationFormat>
  <Paragraphs>840</Paragraphs>
  <Slides>40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Елизавета</dc:creator>
  <cp:lastModifiedBy>user</cp:lastModifiedBy>
  <cp:revision>42</cp:revision>
  <dcterms:created xsi:type="dcterms:W3CDTF">2021-04-07T15:21:15Z</dcterms:created>
  <dcterms:modified xsi:type="dcterms:W3CDTF">2021-04-13T09:12:48Z</dcterms:modified>
</cp:coreProperties>
</file>