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52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«Учёт программы воспитательной деятельности при составлении календарно-тематического планирования по географии»</a:t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Сикорская Л.М., учитель географии МАОУ «Лицей № 67 г. Челябинска»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444" y="3645024"/>
            <a:ext cx="472311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  <a:effectLst/>
                <a:latin typeface="+mn-lt"/>
              </a:rPr>
              <a:t> Формирование навыков здорового образа жизни, охраны здоровья человека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4283968" y="1417638"/>
            <a:ext cx="4402832" cy="2299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Влияние атмосферы на состояние здоровья человека и его адаптацию к разным климатическим условиям. Актуализация знаний учащихся о строении и функционировании органов дыхания, необходимости их защиты и профилактики болезней органов дыхания.</a:t>
            </a:r>
          </a:p>
        </p:txBody>
      </p:sp>
      <p:sp>
        <p:nvSpPr>
          <p:cNvPr id="5" name="Овал 4"/>
          <p:cNvSpPr/>
          <p:nvPr/>
        </p:nvSpPr>
        <p:spPr>
          <a:xfrm>
            <a:off x="4283968" y="4005064"/>
            <a:ext cx="440283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Анализ влияния вредных привычек на продолжительность и качество жизни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611560" y="1972362"/>
            <a:ext cx="3384376" cy="13846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изучении </a:t>
            </a:r>
            <a:r>
              <a:rPr lang="ru-RU" b="1" dirty="0">
                <a:solidFill>
                  <a:srgbClr val="002060"/>
                </a:solidFill>
              </a:rPr>
              <a:t>«Атмосферы, ее состава»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в 6-7 классах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46221" y="4284311"/>
            <a:ext cx="3384376" cy="13049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изучении </a:t>
            </a:r>
            <a:r>
              <a:rPr lang="ru-RU" b="1" dirty="0">
                <a:solidFill>
                  <a:srgbClr val="002060"/>
                </a:solidFill>
              </a:rPr>
              <a:t>«Географии населения мира»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в7 классе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03472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Уроки географии оказывают всестороннее влияние на ребенка, имеют большой воспитательный потенциал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6444208" cy="48331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9144000" cy="6845424"/>
          </a:xfrm>
        </p:spPr>
      </p:pic>
    </p:spTree>
    <p:extLst>
      <p:ext uri="{BB962C8B-B14F-4D97-AF65-F5344CB8AC3E}">
        <p14:creationId xmlns:p14="http://schemas.microsoft.com/office/powerpoint/2010/main" val="324934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47525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+mn-lt"/>
              </a:rPr>
              <a:t>Особенность ФГОС нового поколения – деятельностный характер обучения, который ставит главной задачей развитие личности учащегося. Таким образом, развитие школьника на основе тесного взаимодействия обучения и воспитания - это путь личностного роста ученика</a:t>
            </a:r>
            <a:br>
              <a:rPr lang="ru-RU" sz="2800" dirty="0">
                <a:solidFill>
                  <a:schemeClr val="tx1"/>
                </a:solidFill>
                <a:effectLst/>
                <a:latin typeface="+mn-lt"/>
              </a:rPr>
            </a:b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27514"/>
            <a:ext cx="5105716" cy="3636405"/>
          </a:xfr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  <a:latin typeface="+mn-lt"/>
              </a:rPr>
              <a:t>Цель образования, в том числе и географического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05062"/>
            <a:ext cx="8229600" cy="4709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1556792"/>
            <a:ext cx="6696744" cy="5040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Формирование личности, способной самостоятельно добывать информацию, принимать нестандартные  решения, находить достойное место в условиях социально-экономической неопределенности, решать  глобальные проблемы современности.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  <a:latin typeface="+mn-lt"/>
              </a:rPr>
              <a:t>Цель программы воспитательной деятельности по ФГОС</a:t>
            </a:r>
          </a:p>
        </p:txBody>
      </p:sp>
      <p:sp>
        <p:nvSpPr>
          <p:cNvPr id="6" name="Овал 5"/>
          <p:cNvSpPr/>
          <p:nvPr/>
        </p:nvSpPr>
        <p:spPr>
          <a:xfrm>
            <a:off x="251520" y="1600200"/>
            <a:ext cx="4032448" cy="470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Личностное развитие обучающихся в соответствии с ФГОС общего образования, формирование у них системных знаний о различных аспектах развития России и мира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70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Приобщение обучающихся к российским традиционным духовным ценностям, правилам и нормам поведения в российском обществе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758760" y="1600200"/>
            <a:ext cx="1677336" cy="8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результат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49749"/>
            <a:ext cx="28083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Личностные УУД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851920" y="60382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7276" y="376564"/>
            <a:ext cx="28803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Воспитательные аспекты</a:t>
            </a:r>
          </a:p>
        </p:txBody>
      </p:sp>
      <p:sp>
        <p:nvSpPr>
          <p:cNvPr id="7" name="Овал 6"/>
          <p:cNvSpPr/>
          <p:nvPr/>
        </p:nvSpPr>
        <p:spPr>
          <a:xfrm>
            <a:off x="323528" y="1540056"/>
            <a:ext cx="2664296" cy="1291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Воспитание российской гражданской идентичности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084168" y="1600199"/>
            <a:ext cx="2602632" cy="1231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r>
              <a:rPr lang="ru-RU" sz="1600" b="1" dirty="0">
                <a:solidFill>
                  <a:schemeClr val="bg1"/>
                </a:solidFill>
              </a:rPr>
              <a:t>Формирование целостного мировоззрения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203848" y="1673510"/>
            <a:ext cx="2431113" cy="1304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Формирование ответственного отношения к учению</a:t>
            </a:r>
          </a:p>
        </p:txBody>
      </p:sp>
      <p:sp>
        <p:nvSpPr>
          <p:cNvPr id="11" name="Овал 10"/>
          <p:cNvSpPr/>
          <p:nvPr/>
        </p:nvSpPr>
        <p:spPr>
          <a:xfrm>
            <a:off x="1475656" y="2855319"/>
            <a:ext cx="2520280" cy="14518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Формирование осознанного, уважительного и  доброжелательного отношения к другому человеку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5325347" y="2851179"/>
            <a:ext cx="2847053" cy="1357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Освоение социальных норм</a:t>
            </a:r>
          </a:p>
        </p:txBody>
      </p:sp>
      <p:sp>
        <p:nvSpPr>
          <p:cNvPr id="13" name="Овал 12"/>
          <p:cNvSpPr/>
          <p:nvPr/>
        </p:nvSpPr>
        <p:spPr>
          <a:xfrm>
            <a:off x="0" y="4160596"/>
            <a:ext cx="2699792" cy="1325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Любовь к своей местности, своему региону, своей стране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47864" y="4110438"/>
            <a:ext cx="2595698" cy="1512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b="1" dirty="0">
                <a:solidFill>
                  <a:schemeClr val="bg1"/>
                </a:solidFill>
              </a:rPr>
              <a:t>Эмоционально-ценностное отношение к окружающей среде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6444208" y="4268506"/>
            <a:ext cx="2481643" cy="1231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Формирование основ экологической культуры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43608" y="5485832"/>
            <a:ext cx="2808312" cy="1329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Осознание единства географического пространства России </a:t>
            </a:r>
          </a:p>
        </p:txBody>
      </p:sp>
      <p:sp>
        <p:nvSpPr>
          <p:cNvPr id="17" name="Овал 16"/>
          <p:cNvSpPr/>
          <p:nvPr/>
        </p:nvSpPr>
        <p:spPr>
          <a:xfrm>
            <a:off x="4946485" y="5341470"/>
            <a:ext cx="2638816" cy="141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Формирование коммуникативной компетентности в общении и сотрудничестве со сверстниками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Воспитание чувства патриотизма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2051720" y="2492896"/>
            <a:ext cx="45719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600200"/>
            <a:ext cx="3250704" cy="1735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Начальный курс географии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1735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r>
              <a:rPr lang="ru-RU" sz="1800" b="1" dirty="0">
                <a:solidFill>
                  <a:schemeClr val="bg1"/>
                </a:solidFill>
              </a:rPr>
              <a:t>Узнают о путешественниках и первооткрывателях, которые внесли вклад в изучение и развитие страны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2087" y="4797152"/>
            <a:ext cx="3250704" cy="1735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изучении темы: </a:t>
            </a:r>
            <a:r>
              <a:rPr lang="ru-RU" b="1" dirty="0">
                <a:solidFill>
                  <a:srgbClr val="002060"/>
                </a:solidFill>
              </a:rPr>
              <a:t>«Землетрясения»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7252" y="4797152"/>
            <a:ext cx="3456384" cy="1735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Курс 9 класса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 изучении темы</a:t>
            </a:r>
            <a:r>
              <a:rPr lang="ru-RU" b="1" dirty="0">
                <a:solidFill>
                  <a:srgbClr val="002060"/>
                </a:solidFill>
              </a:rPr>
              <a:t>: «ЭГП и природа Северо-Западного района»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45307" y="1892724"/>
            <a:ext cx="1296144" cy="931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863766" y="1892724"/>
            <a:ext cx="1296144" cy="931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809404" y="3431310"/>
            <a:ext cx="746372" cy="1365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  <a:effectLst/>
                <a:latin typeface="+mn-lt"/>
              </a:rPr>
              <a:t>Профессиональное и трудовое воспитание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339752" y="1600200"/>
            <a:ext cx="4392488" cy="204482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Учащиеся знакомятся с профессиями, связанными с географической наукой: картографы, почвоведы, экологи, океанологи, синоптики, гидрологи</a:t>
            </a:r>
          </a:p>
        </p:txBody>
      </p:sp>
      <p:sp>
        <p:nvSpPr>
          <p:cNvPr id="5" name="Овал 4"/>
          <p:cNvSpPr/>
          <p:nvPr/>
        </p:nvSpPr>
        <p:spPr>
          <a:xfrm>
            <a:off x="179512" y="3827586"/>
            <a:ext cx="3960440" cy="2481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уместно проводить уроки в форме ролевой или деловой игры, групповой работы, урока- исследования, конференции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0" y="3827586"/>
            <a:ext cx="4114800" cy="2481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При изучении географических районов России в 9 классе целесообразно уделить внимание престижным учебным заведениям, а также востребованным специальностям</a:t>
            </a:r>
          </a:p>
        </p:txBody>
      </p:sp>
    </p:spTree>
    <p:extLst>
      <p:ext uri="{BB962C8B-B14F-4D97-AF65-F5344CB8AC3E}">
        <p14:creationId xmlns:p14="http://schemas.microsoft.com/office/powerpoint/2010/main" val="408025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  <a:effectLst/>
                <a:latin typeface="+mn-lt"/>
              </a:rPr>
              <a:t>Воспитание чувства толерантности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600200"/>
            <a:ext cx="2746648" cy="211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изучении темы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b="1" dirty="0">
                <a:solidFill>
                  <a:schemeClr val="bg1"/>
                </a:solidFill>
              </a:rPr>
              <a:t> «Человеческие расы» </a:t>
            </a:r>
            <a:r>
              <a:rPr lang="ru-RU" b="1" i="1" dirty="0">
                <a:solidFill>
                  <a:schemeClr val="bg1"/>
                </a:solidFill>
              </a:rPr>
              <a:t>в 7 классе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149080"/>
            <a:ext cx="2746648" cy="216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 При изучении темы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  <a:r>
              <a:rPr lang="ru-RU" sz="2000" b="1" dirty="0">
                <a:solidFill>
                  <a:schemeClr val="bg1"/>
                </a:solidFill>
              </a:rPr>
              <a:t> «Население России»</a:t>
            </a:r>
          </a:p>
          <a:p>
            <a:pPr marL="137160" indent="0" algn="ctr">
              <a:buNone/>
            </a:pP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в 8 - 9 классах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3593592" y="2231635"/>
            <a:ext cx="133844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</a:t>
            </a:r>
            <a:r>
              <a:rPr lang="en-US" b="1" dirty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650748" y="4863918"/>
            <a:ext cx="1224136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Как</a:t>
            </a:r>
            <a:r>
              <a:rPr lang="en-US" b="1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0800000" flipH="1" flipV="1">
            <a:off x="4932040" y="1600200"/>
            <a:ext cx="3888432" cy="2260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Развитие уважение и терпимость к людям, независимо от расовой принадлежности, знакомство  детей с культурой, достижениями, памятниками народов мира, привитие чувства уважения к людям иной культуры</a:t>
            </a:r>
          </a:p>
        </p:txBody>
      </p:sp>
      <p:sp>
        <p:nvSpPr>
          <p:cNvPr id="10" name="Овал 9"/>
          <p:cNvSpPr/>
          <p:nvPr/>
        </p:nvSpPr>
        <p:spPr>
          <a:xfrm rot="10800000" flipH="1" flipV="1">
            <a:off x="4932040" y="4188268"/>
            <a:ext cx="3888432" cy="2337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Возможность уделить внимание изучению культуры, обычаев, традиций народов России. Важно подчеркивать, что Россия принимает на своей гостеприимной земле граждан всех государств мира</a:t>
            </a:r>
          </a:p>
        </p:txBody>
      </p:sp>
    </p:spTree>
    <p:extLst>
      <p:ext uri="{BB962C8B-B14F-4D97-AF65-F5344CB8AC3E}">
        <p14:creationId xmlns:p14="http://schemas.microsoft.com/office/powerpoint/2010/main" val="351004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7944"/>
            <a:ext cx="8229600" cy="1685582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Экологическое воспитание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462320"/>
            <a:ext cx="2530624" cy="1435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 изучении темы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«Природные ресурсы»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8-9 класс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3122050"/>
            <a:ext cx="2530624" cy="1434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При изучении темы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«Внутренние воды» </a:t>
            </a:r>
            <a:r>
              <a:rPr lang="ru-RU" b="1" i="1" dirty="0">
                <a:solidFill>
                  <a:schemeClr val="bg1"/>
                </a:solidFill>
              </a:rPr>
              <a:t>8-9 класс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931930"/>
            <a:ext cx="2530624" cy="1377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 algn="ctr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137160" indent="0" algn="ctr">
              <a:buNone/>
            </a:pPr>
            <a:r>
              <a:rPr lang="ru-RU" sz="1800" b="1" dirty="0">
                <a:solidFill>
                  <a:schemeClr val="bg1"/>
                </a:solidFill>
              </a:rPr>
              <a:t>При изучении темы</a:t>
            </a:r>
            <a:r>
              <a:rPr lang="ru-RU" sz="1800" b="1" dirty="0">
                <a:solidFill>
                  <a:srgbClr val="002060"/>
                </a:solidFill>
              </a:rPr>
              <a:t>: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«ООПТ»</a:t>
            </a:r>
          </a:p>
          <a:p>
            <a:pPr marL="13716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i="1" dirty="0">
                <a:solidFill>
                  <a:schemeClr val="bg1"/>
                </a:solidFill>
              </a:rPr>
              <a:t>8-9 класс</a:t>
            </a:r>
          </a:p>
          <a:p>
            <a:pPr marL="137160" indent="0" algn="ctr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347864" y="1866004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347864" y="3501008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Как</a:t>
            </a:r>
            <a:r>
              <a:rPr lang="en-US" b="1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347864" y="5378328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Как</a:t>
            </a:r>
            <a:r>
              <a:rPr lang="en-US" b="1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5076056" y="1124744"/>
            <a:ext cx="3456384" cy="183400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Меры, которые вы можете предложить для более рационального использования полезных ископаемых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076056" y="2958753"/>
            <a:ext cx="3456384" cy="162818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Какие мероприятия по защите водоемов вы можете предложить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076056" y="4797152"/>
            <a:ext cx="3456384" cy="151220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Какова ваша личная роль в деле охраны природы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9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</TotalTime>
  <Words>566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 «Учёт программы воспитательной деятельности при составлении календарно-тематического планирования по географии»  Автор: Сикорская Л.М., учитель географии МАОУ «Лицей № 67 г. Челябинска»</vt:lpstr>
      <vt:lpstr>Особенность ФГОС нового поколения – деятельностный характер обучения, который ставит главной задачей развитие личности учащегося. Таким образом, развитие школьника на основе тесного взаимодействия обучения и воспитания - это путь личностного роста ученика </vt:lpstr>
      <vt:lpstr>Цель образования, в том числе и географического</vt:lpstr>
      <vt:lpstr>Цель программы воспитательной деятельности по ФГОС</vt:lpstr>
      <vt:lpstr>Презентация PowerPoint</vt:lpstr>
      <vt:lpstr>Воспитание чувства патриотизма</vt:lpstr>
      <vt:lpstr>Профессиональное и трудовое воспитание</vt:lpstr>
      <vt:lpstr>Воспитание чувства толерантности</vt:lpstr>
      <vt:lpstr>Экологическое воспитание</vt:lpstr>
      <vt:lpstr> Формирование навыков здорового образа жизни, охраны здоровья человека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«Учёт программы воспитательной деятельности при составлении календарно-тематического планирования по географии»</dc:title>
  <dc:creator>User</dc:creator>
  <cp:lastModifiedBy>Безрукова Анастасия</cp:lastModifiedBy>
  <cp:revision>95</cp:revision>
  <dcterms:modified xsi:type="dcterms:W3CDTF">2021-10-11T06:58:27Z</dcterms:modified>
</cp:coreProperties>
</file>