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86" autoAdjust="0"/>
  </p:normalViewPr>
  <p:slideViewPr>
    <p:cSldViewPr>
      <p:cViewPr>
        <p:scale>
          <a:sx n="79" d="100"/>
          <a:sy n="79" d="100"/>
        </p:scale>
        <p:origin x="-126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27584" y="2274838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Оценка функциональной грамотности школьников – ключ к качественному географическому образованию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0703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956253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/>
              <a:t>ключевые понятия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1052736"/>
            <a:ext cx="7920880" cy="4390235"/>
          </a:xfrm>
        </p:spPr>
        <p:txBody>
          <a:bodyPr>
            <a:normAutofit/>
          </a:bodyPr>
          <a:lstStyle/>
          <a:p>
            <a:pPr algn="l"/>
            <a:r>
              <a:rPr lang="ru-RU" sz="1200" dirty="0" smtClean="0"/>
              <a:t>	</a:t>
            </a:r>
            <a:r>
              <a:rPr lang="ru-RU" sz="1800" dirty="0" smtClean="0"/>
              <a:t>Качество </a:t>
            </a:r>
            <a:r>
              <a:rPr lang="ru-RU" sz="1800" dirty="0"/>
              <a:t>образования — это комплексная характеристика методов, форм и условий обучения, а также степень достижения школьниками планируемых результатов. Требования к нему в России прописаны в законе № 273-ФЗ (статьи № 2, 59, 95, 97</a:t>
            </a:r>
            <a:r>
              <a:rPr lang="ru-RU" sz="1800" dirty="0" smtClean="0"/>
              <a:t>).</a:t>
            </a:r>
          </a:p>
          <a:p>
            <a:pPr algn="l"/>
            <a:r>
              <a:rPr lang="ru-RU" sz="1200" dirty="0" smtClean="0"/>
              <a:t>	 </a:t>
            </a:r>
            <a:r>
              <a:rPr lang="ru-RU" sz="1800" dirty="0"/>
              <a:t>Функциональная грамотность — это интегративное качество личности, предполагающее наличие опыта и универсальных навыков, способность развиваться и, самое главное, способность использовать свои знания на практике. Основы закладываются в школе, и потом человек применяет, проявляет ее на протяжении всей жизни. Поэтому создаются такие тесты как PISA, нацеленные на проверку практических навыков детей и подростков.</a:t>
            </a:r>
          </a:p>
          <a:p>
            <a:pPr algn="l"/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73045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920880" cy="1656184"/>
          </a:xfrm>
        </p:spPr>
        <p:txBody>
          <a:bodyPr/>
          <a:lstStyle/>
          <a:p>
            <a:pPr marL="0" indent="0" algn="l">
              <a:buNone/>
            </a:pPr>
            <a:r>
              <a:rPr lang="ru-RU" sz="2000" dirty="0" smtClean="0"/>
              <a:t>Какие </a:t>
            </a:r>
            <a:r>
              <a:rPr lang="ru-RU" sz="2000" dirty="0"/>
              <a:t>изменения происходят в системе международной оценки и как это соотносится с требованиями ФГОС. Вот что можно обозначить на сегодняшний день: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20880" cy="3888432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/>
              <a:t>Расширяются объекты оценки. </a:t>
            </a:r>
            <a:r>
              <a:rPr lang="ru-RU" dirty="0"/>
              <a:t>В мировых исследованиях говорится об универсальных практических умениях и навыках XXI века, у нас ФГОС ориентирует на 3 вида результатов: не только на предметные, но также на </a:t>
            </a:r>
            <a:r>
              <a:rPr lang="ru-RU" dirty="0" err="1"/>
              <a:t>метапредметные</a:t>
            </a:r>
            <a:r>
              <a:rPr lang="ru-RU" dirty="0"/>
              <a:t> и личностные. </a:t>
            </a:r>
            <a:endParaRPr lang="ru-RU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 smtClean="0"/>
              <a:t>Изменяется </a:t>
            </a:r>
            <a:r>
              <a:rPr lang="ru-RU" b="1" dirty="0"/>
              <a:t>инструментарий оценки. </a:t>
            </a:r>
            <a:r>
              <a:rPr lang="ru-RU" dirty="0"/>
              <a:t>Во многих странах, в том числе в России, вводятся компьютерные тесты и симуляции, оценки стратегии поведения. </a:t>
            </a:r>
            <a:endParaRPr lang="ru-RU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 smtClean="0"/>
              <a:t>Изменяется </a:t>
            </a:r>
            <a:r>
              <a:rPr lang="ru-RU" b="1" dirty="0"/>
              <a:t>подход к учету результатов</a:t>
            </a:r>
            <a:r>
              <a:rPr lang="ru-RU" dirty="0"/>
              <a:t>. Зарубежные и отечественные эксперты склоняются к тому, что результаты должны представляться как комплексные профили с распределением достижений в общей структуре. </a:t>
            </a:r>
            <a:endParaRPr lang="ru-RU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 smtClean="0"/>
              <a:t>Разрабатываются </a:t>
            </a:r>
            <a:r>
              <a:rPr lang="ru-RU" b="1" dirty="0" err="1"/>
              <a:t>разноуровневые</a:t>
            </a:r>
            <a:r>
              <a:rPr lang="ru-RU" b="1" dirty="0"/>
              <a:t> рекомендации для учеников.</a:t>
            </a:r>
            <a:r>
              <a:rPr lang="ru-RU" dirty="0"/>
              <a:t> В мире взят курс на дифференциацию и индивидуализацию с учетом уровня подготовки детей, их особенностей, окружающих условий.</a:t>
            </a:r>
          </a:p>
          <a:p>
            <a:pPr algn="l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9800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24936" cy="792088"/>
          </a:xfrm>
        </p:spPr>
        <p:txBody>
          <a:bodyPr/>
          <a:lstStyle/>
          <a:p>
            <a:pPr marL="0" indent="0" algn="l">
              <a:buNone/>
            </a:pP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Успехи российских школьников в международных рейтингах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8208912" cy="5544616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900" b="1" dirty="0"/>
              <a:t>PIRLS </a:t>
            </a:r>
            <a:r>
              <a:rPr lang="ru-RU" sz="1900" dirty="0"/>
              <a:t>— исследование качества чтения и понимания текста среди четвероклассников (выпускников начальной школы). Здесь Россия занимает лидирующие позиции: второе место из 45 в 2011-м году и первое (!) из 50 в 2016-м. </a:t>
            </a:r>
            <a:endParaRPr lang="ru-RU" sz="19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900" b="1" dirty="0" smtClean="0"/>
              <a:t>TIMSS </a:t>
            </a:r>
            <a:r>
              <a:rPr lang="ru-RU" sz="1900" dirty="0"/>
              <a:t>— исследование качества школьного обучения в сферах математики и естественных наук (выборка: 4 и 8 классы). В 2015 году российские четвероклассники заняли 7 место из 49 по математике и 4 из 47 по естествознанию. Восьмиклассники — 6 из 39 по математике и 7 из 39 по естествознанию. Необходимо учесть, что в естественно-научном мониторинге, куда входит и география (20%), четвероклассники продемонстрировали одинаково высокие достижения и в теоретических знаниях, и в практике — а вот восьмиклассники сумели показать хороший результат за счет чистых знаний, но немного «просели» в применении теории и в рассуждениях. </a:t>
            </a:r>
            <a:endParaRPr lang="ru-RU" sz="19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900" b="1" dirty="0" smtClean="0"/>
              <a:t>PISA </a:t>
            </a:r>
            <a:r>
              <a:rPr lang="ru-RU" sz="1900" dirty="0"/>
              <a:t>— программа по оценке образовательных достижений учащихся пятнадцатилетнего возраста. Здесь российские школьники пока что показывали хороший результат только в финансовой грамотности: в 2015 году – 4 место. В том же году они заняли лишь 30-34 место по естественно-научным навыкам, 20-30 – по математическим, 19-30 – по читательским. Что касается коммуникативного направления мониторинга, посвященного умению совместно решать проблемы, то тут 36,5% российских учащихся не достигли базового порогового уровня.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981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776864" cy="936104"/>
          </a:xfrm>
        </p:spPr>
        <p:txBody>
          <a:bodyPr/>
          <a:lstStyle/>
          <a:p>
            <a:pPr marL="0" indent="0" algn="l">
              <a:buNone/>
            </a:pPr>
            <a:r>
              <a:rPr lang="ru-RU" sz="2000" dirty="0" smtClean="0"/>
              <a:t>НИКО  Национальные </a:t>
            </a:r>
            <a:r>
              <a:rPr lang="ru-RU" sz="2000" dirty="0"/>
              <a:t>исследования</a:t>
            </a:r>
            <a:br>
              <a:rPr lang="ru-RU" sz="2000" dirty="0"/>
            </a:br>
            <a:r>
              <a:rPr lang="ru-RU" sz="2000" dirty="0"/>
              <a:t>качества образования в 7 и 10 классах по предмету:</a:t>
            </a:r>
            <a:br>
              <a:rPr lang="ru-RU" sz="2000" dirty="0"/>
            </a:br>
            <a:r>
              <a:rPr lang="ru-RU" sz="2000" dirty="0"/>
              <a:t>«География»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772816"/>
            <a:ext cx="8064896" cy="4248472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/>
              <a:t>В исследовании по географии приняли участие 31 779 </a:t>
            </a:r>
            <a:r>
              <a:rPr lang="ru-RU" dirty="0" smtClean="0"/>
              <a:t>обучающихся </a:t>
            </a:r>
            <a:r>
              <a:rPr lang="ru-RU" dirty="0"/>
              <a:t>7 классов. </a:t>
            </a:r>
            <a:endParaRPr lang="ru-RU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/>
              <a:t>В исследовании по географии приняли участие 20 567 обучающихся 10 классов. </a:t>
            </a:r>
          </a:p>
        </p:txBody>
      </p:sp>
    </p:spTree>
    <p:extLst>
      <p:ext uri="{BB962C8B-B14F-4D97-AF65-F5344CB8AC3E}">
        <p14:creationId xmlns:p14="http://schemas.microsoft.com/office/powerpoint/2010/main" val="249325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848872" cy="216024"/>
          </a:xfrm>
        </p:spPr>
        <p:txBody>
          <a:bodyPr/>
          <a:lstStyle/>
          <a:p>
            <a:pPr marL="0" indent="0" algn="l">
              <a:buNone/>
            </a:pPr>
            <a:r>
              <a:rPr lang="ru-RU" sz="1800" dirty="0" smtClean="0"/>
              <a:t>НИКО-7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412776"/>
            <a:ext cx="8352928" cy="504056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028019"/>
              </p:ext>
            </p:extLst>
          </p:nvPr>
        </p:nvGraphicFramePr>
        <p:xfrm>
          <a:off x="251520" y="980728"/>
          <a:ext cx="8712968" cy="5456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6984776"/>
                <a:gridCol w="1224136"/>
              </a:tblGrid>
              <a:tr h="216022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Проверяемые умения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</a:tr>
              <a:tr h="54749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Работа с географической картой и ее использование для установления связи</a:t>
                      </a:r>
                    </a:p>
                    <a:p>
                      <a:r>
                        <a:rPr lang="ru-RU" sz="1200" dirty="0" smtClean="0"/>
                        <a:t>географических объектов с историей открытий и установления пространственной взаимосвязи географических объектов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67,2</a:t>
                      </a:r>
                    </a:p>
                    <a:p>
                      <a:r>
                        <a:rPr lang="ru-RU" sz="1200" dirty="0" smtClean="0"/>
                        <a:t>24,1</a:t>
                      </a:r>
                    </a:p>
                    <a:p>
                      <a:r>
                        <a:rPr lang="ru-RU" sz="1200" dirty="0" smtClean="0"/>
                        <a:t>19,4 </a:t>
                      </a:r>
                      <a:endParaRPr lang="ru-RU" sz="1200" dirty="0"/>
                    </a:p>
                  </a:txBody>
                  <a:tcPr/>
                </a:tc>
              </a:tr>
              <a:tr h="127556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Работа с географической картой и ее использование для определения географических координат, направлений и расстояний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36,7</a:t>
                      </a:r>
                    </a:p>
                    <a:p>
                      <a:r>
                        <a:rPr lang="ru-RU" sz="1200" dirty="0" smtClean="0"/>
                        <a:t>26,9</a:t>
                      </a:r>
                    </a:p>
                    <a:p>
                      <a:r>
                        <a:rPr lang="ru-RU" sz="1200" dirty="0" smtClean="0"/>
                        <a:t>43,1</a:t>
                      </a:r>
                    </a:p>
                    <a:p>
                      <a:r>
                        <a:rPr lang="ru-RU" sz="1200" dirty="0" smtClean="0"/>
                        <a:t>31,9</a:t>
                      </a:r>
                    </a:p>
                    <a:p>
                      <a:r>
                        <a:rPr lang="ru-RU" sz="1200" smtClean="0"/>
                        <a:t>12,9</a:t>
                      </a:r>
                      <a:endParaRPr lang="ru-RU" sz="1200" dirty="0"/>
                    </a:p>
                  </a:txBody>
                  <a:tcPr/>
                </a:tc>
              </a:tr>
              <a:tr h="55203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Анализ и интерпретация текстовой и иллюстративной информации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87,4</a:t>
                      </a:r>
                    </a:p>
                    <a:p>
                      <a:r>
                        <a:rPr lang="ru-RU" sz="1200" dirty="0" smtClean="0"/>
                        <a:t>77,2</a:t>
                      </a:r>
                    </a:p>
                    <a:p>
                      <a:r>
                        <a:rPr lang="ru-RU" sz="1200" dirty="0" smtClean="0"/>
                        <a:t>52,2 </a:t>
                      </a:r>
                      <a:endParaRPr lang="ru-RU" sz="1200" dirty="0"/>
                    </a:p>
                  </a:txBody>
                  <a:tcPr/>
                </a:tc>
              </a:tr>
              <a:tr h="27199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Работа с текстовой информацией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39 </a:t>
                      </a:r>
                      <a:endParaRPr lang="ru-RU" sz="1200" dirty="0"/>
                    </a:p>
                  </a:txBody>
                  <a:tcPr/>
                </a:tc>
              </a:tr>
              <a:tr h="57373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Работа с графиками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25,9</a:t>
                      </a:r>
                    </a:p>
                    <a:p>
                      <a:r>
                        <a:rPr lang="ru-RU" sz="1200" dirty="0" smtClean="0"/>
                        <a:t>72,6</a:t>
                      </a:r>
                    </a:p>
                    <a:p>
                      <a:r>
                        <a:rPr lang="ru-RU" sz="1200" dirty="0" smtClean="0"/>
                        <a:t>49,5 </a:t>
                      </a:r>
                      <a:endParaRPr lang="ru-RU" sz="1200" dirty="0"/>
                    </a:p>
                  </a:txBody>
                  <a:tcPr/>
                </a:tc>
              </a:tr>
              <a:tr h="79775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Работа с иллюстративной и текстовой информацией для определения </a:t>
                      </a:r>
                      <a:r>
                        <a:rPr lang="ru-RU" sz="1200" dirty="0" err="1" smtClean="0"/>
                        <a:t>объекта,выявления</a:t>
                      </a:r>
                      <a:r>
                        <a:rPr lang="ru-RU" sz="1200" dirty="0" smtClean="0"/>
                        <a:t> его характеристик и составления описания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41,5</a:t>
                      </a:r>
                    </a:p>
                    <a:p>
                      <a:r>
                        <a:rPr lang="ru-RU" sz="1200" dirty="0" smtClean="0"/>
                        <a:t>18,1</a:t>
                      </a:r>
                    </a:p>
                    <a:p>
                      <a:r>
                        <a:rPr lang="ru-RU" sz="1200" dirty="0" smtClean="0"/>
                        <a:t>10,7</a:t>
                      </a:r>
                    </a:p>
                  </a:txBody>
                  <a:tcPr/>
                </a:tc>
              </a:tr>
              <a:tr h="42843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Работа со статистической таблицей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85,9</a:t>
                      </a:r>
                    </a:p>
                    <a:p>
                      <a:r>
                        <a:rPr lang="ru-RU" sz="1200" dirty="0" smtClean="0"/>
                        <a:t>85,4</a:t>
                      </a:r>
                    </a:p>
                    <a:p>
                      <a:r>
                        <a:rPr lang="ru-RU" sz="1200" dirty="0" smtClean="0"/>
                        <a:t>33,0</a:t>
                      </a:r>
                    </a:p>
                    <a:p>
                      <a:r>
                        <a:rPr lang="ru-RU" sz="1200" dirty="0" smtClean="0"/>
                        <a:t>39,2 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59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064896" cy="576064"/>
          </a:xfrm>
        </p:spPr>
        <p:txBody>
          <a:bodyPr/>
          <a:lstStyle/>
          <a:p>
            <a:pPr marL="0" indent="0" algn="l">
              <a:buNone/>
            </a:pPr>
            <a:r>
              <a:rPr lang="ru-RU" sz="1800" dirty="0"/>
              <a:t>Задание 4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980728"/>
            <a:ext cx="8640960" cy="5472608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400" dirty="0"/>
              <a:t>Задание направлено на проверку навыков смыслового чтения и содержит </a:t>
            </a:r>
            <a:r>
              <a:rPr lang="ru-RU" sz="1400" dirty="0" smtClean="0"/>
              <a:t>короткий текст</a:t>
            </a:r>
            <a:r>
              <a:rPr lang="ru-RU" sz="1400" dirty="0"/>
              <a:t>, содержание которого охватывает содержание крупных разделов курса географии </a:t>
            </a:r>
            <a:r>
              <a:rPr lang="ru-RU" sz="1400" dirty="0" smtClean="0"/>
              <a:t>6 класса </a:t>
            </a:r>
            <a:r>
              <a:rPr lang="ru-RU" sz="1400" dirty="0"/>
              <a:t>и посвящено сферам Земли, их строению, составу, особенностям и </a:t>
            </a:r>
            <a:r>
              <a:rPr lang="ru-RU" sz="1400" dirty="0" smtClean="0"/>
              <a:t>происходящим в </a:t>
            </a:r>
            <a:r>
              <a:rPr lang="ru-RU" sz="1400" dirty="0"/>
              <a:t>них процессам. Из текста требуется отобрать информацию по заданному вопросу, </a:t>
            </a:r>
            <a:r>
              <a:rPr lang="ru-RU" sz="1400" dirty="0" smtClean="0"/>
              <a:t>что требует </a:t>
            </a:r>
            <a:r>
              <a:rPr lang="ru-RU" sz="1400" dirty="0"/>
              <a:t>от учеников не только </a:t>
            </a:r>
            <a:r>
              <a:rPr lang="ru-RU" sz="1400" dirty="0" smtClean="0"/>
              <a:t>умения </a:t>
            </a:r>
            <a:r>
              <a:rPr lang="ru-RU" sz="1400" dirty="0"/>
              <a:t>работы с текстом, но и знания </a:t>
            </a:r>
            <a:r>
              <a:rPr lang="ru-RU" sz="1400" dirty="0" smtClean="0"/>
              <a:t>понятийного аппарата </a:t>
            </a:r>
            <a:r>
              <a:rPr lang="ru-RU" sz="1400" dirty="0"/>
              <a:t>географии. </a:t>
            </a:r>
            <a:endParaRPr lang="ru-RU" sz="1400" dirty="0" smtClean="0"/>
          </a:p>
          <a:p>
            <a:pPr algn="l"/>
            <a:r>
              <a:rPr lang="ru-RU" sz="1400" b="1" u="sng" dirty="0" smtClean="0"/>
              <a:t>Прочитайте текст и выполните задание:</a:t>
            </a:r>
          </a:p>
          <a:p>
            <a:pPr algn="l"/>
            <a:r>
              <a:rPr lang="ru-RU" sz="1400" b="1" dirty="0" smtClean="0"/>
              <a:t>(1)Гидросфера-это  совокупность вод земного шара.(2)Вода-уникальное </a:t>
            </a:r>
            <a:r>
              <a:rPr lang="ru-RU" sz="1400" b="1" dirty="0" err="1" smtClean="0"/>
              <a:t>вещество,она</a:t>
            </a:r>
            <a:r>
              <a:rPr lang="ru-RU" sz="1400" b="1" dirty="0" smtClean="0"/>
              <a:t> существует в трех состояниях: твердом, жидком и газообразном. (3) Благодаря своей способности переходить из одного состояния в другое под воздействием солнечной энергии и силы тяжести вода находится в постоянном движении, участвуя в мировом круговороте. (4) Мировой круговорот связывает все воды Земли, обеспечивая единство гидросферы.(5)Общее количество воды в Гидросфере огромно-1400 </a:t>
            </a:r>
            <a:r>
              <a:rPr lang="ru-RU" sz="1400" b="1" dirty="0" err="1" smtClean="0"/>
              <a:t>млн.куб.км</a:t>
            </a:r>
            <a:r>
              <a:rPr lang="ru-RU" sz="1400" b="1" dirty="0" smtClean="0"/>
              <a:t>.(6)Более 90 % воды на планете непригодно для питья и бытовых нужд из-за ее солености.</a:t>
            </a:r>
          </a:p>
          <a:p>
            <a:pPr algn="l"/>
            <a:r>
              <a:rPr lang="ru-RU" sz="1400" b="1" i="1" dirty="0" smtClean="0"/>
              <a:t>По каким предложениям можно сделать вывод о свойствах воды в Гидросфере? Запишите номера предложений.</a:t>
            </a:r>
          </a:p>
          <a:p>
            <a:pPr algn="l"/>
            <a:r>
              <a:rPr lang="ru-RU" sz="1400" dirty="0"/>
              <a:t>Показатель выполнения данного задания составляет 39%, что свидетельствует о</a:t>
            </a:r>
          </a:p>
          <a:p>
            <a:pPr algn="l"/>
            <a:r>
              <a:rPr lang="ru-RU" sz="1400" dirty="0"/>
              <a:t>проблеме в работе обучающихся с текстовой информацией и ее анализе. Дифференциация</a:t>
            </a:r>
          </a:p>
          <a:p>
            <a:pPr algn="l"/>
            <a:r>
              <a:rPr lang="ru-RU" sz="1400" dirty="0"/>
              <a:t>в уровне выполнения задания прослеживается достаточно четко: в группе участников</a:t>
            </a:r>
          </a:p>
          <a:p>
            <a:pPr algn="l"/>
            <a:r>
              <a:rPr lang="ru-RU" sz="1400" dirty="0"/>
              <a:t>НИКО с отметкой «5» с заданием справились 85,4% школьников, с отметкой «2» – 17,9%.</a:t>
            </a:r>
          </a:p>
          <a:p>
            <a:pPr algn="l"/>
            <a:r>
              <a:rPr lang="ru-RU" sz="1400" dirty="0"/>
              <a:t>Расхождения между процентами выполнения данного задания в разных вариантах</a:t>
            </a:r>
          </a:p>
          <a:p>
            <a:pPr algn="l"/>
            <a:r>
              <a:rPr lang="ru-RU" sz="1400" dirty="0"/>
              <a:t>незначительные и имеют сугубо субъективный характер, что позволяет сделать вывод о</a:t>
            </a:r>
          </a:p>
          <a:p>
            <a:pPr algn="l"/>
            <a:r>
              <a:rPr lang="ru-RU" sz="1400" dirty="0"/>
              <a:t>равномерном распределении содержания учебного материала в процессе его освоения. </a:t>
            </a:r>
          </a:p>
        </p:txBody>
      </p:sp>
    </p:spTree>
    <p:extLst>
      <p:ext uri="{BB962C8B-B14F-4D97-AF65-F5344CB8AC3E}">
        <p14:creationId xmlns:p14="http://schemas.microsoft.com/office/powerpoint/2010/main" val="91502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16824" cy="432048"/>
          </a:xfrm>
        </p:spPr>
        <p:txBody>
          <a:bodyPr/>
          <a:lstStyle/>
          <a:p>
            <a:pPr marL="0" indent="0" algn="l">
              <a:buNone/>
            </a:pPr>
            <a:r>
              <a:rPr lang="ru-RU" sz="1800" dirty="0" smtClean="0"/>
              <a:t>НИКО-10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764704"/>
            <a:ext cx="8640960" cy="554461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892432"/>
              </p:ext>
            </p:extLst>
          </p:nvPr>
        </p:nvGraphicFramePr>
        <p:xfrm>
          <a:off x="251520" y="692696"/>
          <a:ext cx="8688288" cy="5957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7272808"/>
                <a:gridCol w="767408"/>
              </a:tblGrid>
              <a:tr h="216024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Проверяемые умения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</a:tr>
              <a:tr h="48210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Анализ и сопоставление информации, представленной в различной форме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79,2</a:t>
                      </a:r>
                    </a:p>
                    <a:p>
                      <a:r>
                        <a:rPr lang="ru-RU" sz="1100" dirty="0" smtClean="0"/>
                        <a:t>87,5</a:t>
                      </a:r>
                    </a:p>
                    <a:p>
                      <a:r>
                        <a:rPr lang="ru-RU" sz="1100" dirty="0" smtClean="0"/>
                        <a:t>85,9</a:t>
                      </a:r>
                      <a:endParaRPr lang="ru-RU" sz="1100" dirty="0"/>
                    </a:p>
                  </a:txBody>
                  <a:tcPr/>
                </a:tc>
              </a:tr>
              <a:tr h="60600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Классификация географических объектов на основе их существенных признаков, работа с картой по определению местоположения географического объекта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48,1</a:t>
                      </a:r>
                    </a:p>
                    <a:p>
                      <a:r>
                        <a:rPr lang="ru-RU" sz="1100" dirty="0" smtClean="0"/>
                        <a:t>64,1</a:t>
                      </a:r>
                    </a:p>
                    <a:p>
                      <a:r>
                        <a:rPr lang="ru-RU" sz="1100" dirty="0" smtClean="0"/>
                        <a:t>24,3 </a:t>
                      </a:r>
                      <a:endParaRPr lang="ru-RU" sz="1100" dirty="0"/>
                    </a:p>
                  </a:txBody>
                  <a:tcPr/>
                </a:tc>
              </a:tr>
              <a:tr h="32596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Работа с текстовой информацией: смысловое чтение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35,2 </a:t>
                      </a:r>
                      <a:endParaRPr lang="ru-RU" sz="1100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Построение логически обоснованных выводов на основе анализа текстовой информации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37,4</a:t>
                      </a:r>
                      <a:endParaRPr lang="ru-RU" sz="1100" dirty="0"/>
                    </a:p>
                  </a:txBody>
                  <a:tcPr/>
                </a:tc>
              </a:tr>
              <a:tr h="63046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Работа с географическими моделями, анализ и оценка факторов территориальной организации хозяйства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77,8</a:t>
                      </a:r>
                    </a:p>
                    <a:p>
                      <a:r>
                        <a:rPr lang="ru-RU" sz="1100" dirty="0" smtClean="0"/>
                        <a:t>4,5 </a:t>
                      </a:r>
                      <a:endParaRPr lang="ru-RU" sz="1100" dirty="0"/>
                    </a:p>
                  </a:txBody>
                  <a:tcPr/>
                </a:tc>
              </a:tr>
              <a:tr h="63046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Работа с иллюстративной и текстовой информацией по определению</a:t>
                      </a:r>
                    </a:p>
                    <a:p>
                      <a:r>
                        <a:rPr lang="ru-RU" sz="1400" dirty="0" smtClean="0"/>
                        <a:t>географического объекта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21,0</a:t>
                      </a:r>
                    </a:p>
                    <a:p>
                      <a:r>
                        <a:rPr lang="ru-RU" sz="1100" dirty="0" smtClean="0"/>
                        <a:t>51,5 </a:t>
                      </a:r>
                    </a:p>
                    <a:p>
                      <a:r>
                        <a:rPr lang="ru-RU" sz="1100" dirty="0" smtClean="0"/>
                        <a:t>47,6</a:t>
                      </a:r>
                    </a:p>
                    <a:p>
                      <a:r>
                        <a:rPr lang="ru-RU" sz="1100" dirty="0" smtClean="0"/>
                        <a:t>11,8 </a:t>
                      </a:r>
                      <a:endParaRPr lang="ru-RU" sz="1100" dirty="0"/>
                    </a:p>
                  </a:txBody>
                  <a:tcPr/>
                </a:tc>
              </a:tr>
              <a:tr h="48210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Анализ статистических данных представленных в виде графиков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33,4</a:t>
                      </a:r>
                    </a:p>
                    <a:p>
                      <a:r>
                        <a:rPr lang="ru-RU" sz="1100" dirty="0" smtClean="0"/>
                        <a:t>34,5</a:t>
                      </a:r>
                    </a:p>
                    <a:p>
                      <a:r>
                        <a:rPr lang="ru-RU" sz="1100" dirty="0" smtClean="0"/>
                        <a:t>59,9</a:t>
                      </a:r>
                    </a:p>
                    <a:p>
                      <a:r>
                        <a:rPr lang="ru-RU" sz="1100" dirty="0" smtClean="0"/>
                        <a:t>24,3</a:t>
                      </a:r>
                      <a:endParaRPr lang="ru-RU" sz="1100" dirty="0"/>
                    </a:p>
                  </a:txBody>
                  <a:tcPr/>
                </a:tc>
              </a:tr>
              <a:tr h="63046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Анализ и сопоставление статистических данных, представленных в виде таблиц и диаграмм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89,9</a:t>
                      </a:r>
                    </a:p>
                    <a:p>
                      <a:r>
                        <a:rPr lang="ru-RU" sz="1100" dirty="0" smtClean="0"/>
                        <a:t>83,8</a:t>
                      </a:r>
                    </a:p>
                    <a:p>
                      <a:r>
                        <a:rPr lang="ru-RU" sz="1100" dirty="0" smtClean="0"/>
                        <a:t>80,9</a:t>
                      </a:r>
                    </a:p>
                    <a:p>
                      <a:r>
                        <a:rPr lang="ru-RU" sz="1100" dirty="0" smtClean="0"/>
                        <a:t>78,1 </a:t>
                      </a:r>
                      <a:endParaRPr lang="ru-RU" sz="1100" dirty="0"/>
                    </a:p>
                  </a:txBody>
                  <a:tcPr/>
                </a:tc>
              </a:tr>
              <a:tr h="63046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Анализ и сопоставление статистических данных, представленных в виде </a:t>
                      </a:r>
                      <a:r>
                        <a:rPr lang="ru-RU" sz="1400" dirty="0" err="1" smtClean="0"/>
                        <a:t>диаграмм;работа</a:t>
                      </a:r>
                      <a:r>
                        <a:rPr lang="ru-RU" sz="1400" dirty="0" smtClean="0"/>
                        <a:t> с картой по определению географического объекта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49,5</a:t>
                      </a:r>
                    </a:p>
                    <a:p>
                      <a:r>
                        <a:rPr lang="ru-RU" sz="1100" dirty="0" smtClean="0"/>
                        <a:t>39,7</a:t>
                      </a:r>
                    </a:p>
                    <a:p>
                      <a:r>
                        <a:rPr lang="ru-RU" sz="1100" dirty="0" smtClean="0"/>
                        <a:t>38,9</a:t>
                      </a: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40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64896" cy="360040"/>
          </a:xfrm>
        </p:spPr>
        <p:txBody>
          <a:bodyPr/>
          <a:lstStyle/>
          <a:p>
            <a:pPr marL="0" indent="0" algn="l">
              <a:buNone/>
            </a:pPr>
            <a:r>
              <a:rPr lang="ru-RU" sz="1600" dirty="0"/>
              <a:t>Задание 4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692696"/>
            <a:ext cx="8496944" cy="5616624"/>
          </a:xfrm>
        </p:spPr>
        <p:txBody>
          <a:bodyPr>
            <a:normAutofit/>
          </a:bodyPr>
          <a:lstStyle/>
          <a:p>
            <a:pPr algn="l"/>
            <a:r>
              <a:rPr lang="ru-RU" sz="1400" dirty="0"/>
              <a:t>Задание направлено на выявление у обучающихся понимания взаимосвязи </a:t>
            </a:r>
            <a:r>
              <a:rPr lang="ru-RU" sz="1400" dirty="0" smtClean="0"/>
              <a:t>между природными</a:t>
            </a:r>
            <a:r>
              <a:rPr lang="ru-RU" sz="1400" dirty="0"/>
              <a:t>, социальными, экономическими и политическими явлениями, </a:t>
            </a:r>
            <a:r>
              <a:rPr lang="ru-RU" sz="1400" dirty="0" smtClean="0"/>
              <a:t>владения письменной </a:t>
            </a:r>
            <a:r>
              <a:rPr lang="ru-RU" sz="1400" dirty="0"/>
              <a:t>речью. Задание посвящено проблемам современного мира, в </a:t>
            </a:r>
            <a:r>
              <a:rPr lang="ru-RU" sz="1400" dirty="0" smtClean="0"/>
              <a:t>частности России</a:t>
            </a:r>
            <a:r>
              <a:rPr lang="ru-RU" sz="1400" dirty="0"/>
              <a:t>, связанным с экологической или демографической ситуацией. Это задание </a:t>
            </a:r>
            <a:r>
              <a:rPr lang="ru-RU" sz="1400" dirty="0" smtClean="0"/>
              <a:t>с открытым </a:t>
            </a:r>
            <a:r>
              <a:rPr lang="ru-RU" sz="1400" dirty="0"/>
              <a:t>ответом. </a:t>
            </a:r>
            <a:endParaRPr lang="ru-RU" sz="1400" dirty="0" smtClean="0"/>
          </a:p>
          <a:p>
            <a:pPr algn="l"/>
            <a:r>
              <a:rPr lang="ru-RU" sz="1400" b="1" dirty="0" smtClean="0"/>
              <a:t>Большая часть населения России проживает в городах, при этом  доля городского  населения постоянно </a:t>
            </a:r>
            <a:r>
              <a:rPr lang="ru-RU" sz="1400" b="1" dirty="0" err="1" smtClean="0"/>
              <a:t>увеличивается,что</a:t>
            </a:r>
            <a:r>
              <a:rPr lang="ru-RU" sz="1400" b="1" dirty="0" smtClean="0"/>
              <a:t> приводит к росту самих городов и увеличению их числа. Главным источником роста  численности городского населения служит не естественный прирост, а в большей степени приток сельских жителей , а также миграции населения их стран ближнего зарубежья преимущественно в крупные города России. </a:t>
            </a:r>
          </a:p>
          <a:p>
            <a:pPr algn="l"/>
            <a:r>
              <a:rPr lang="ru-RU" sz="1400" b="1" i="1" dirty="0" smtClean="0"/>
              <a:t>Какие проблемы связаны с быстрым ростом городов? Укажите не менее двух проблем.</a:t>
            </a:r>
          </a:p>
          <a:p>
            <a:pPr algn="l"/>
            <a:r>
              <a:rPr lang="ru-RU" sz="1400" dirty="0"/>
              <a:t>Средний процент выполнения задания составляет 37,4. В группе с высоким общим</a:t>
            </a:r>
          </a:p>
          <a:p>
            <a:pPr algn="l"/>
            <a:r>
              <a:rPr lang="ru-RU" sz="1400" dirty="0"/>
              <a:t>результатом выполнения работы с заданием справились 87,5% учеников, причем 25% из</a:t>
            </a:r>
          </a:p>
          <a:p>
            <a:pPr algn="l"/>
            <a:r>
              <a:rPr lang="ru-RU" sz="1400" dirty="0"/>
              <a:t>них допустили неточности в ответе или не выполнили задание полностью и смогли</a:t>
            </a:r>
          </a:p>
          <a:p>
            <a:pPr algn="l"/>
            <a:r>
              <a:rPr lang="ru-RU" sz="1400" dirty="0"/>
              <a:t>получить за его выполнение только 1 балл. В группе с низким общим результатом с</a:t>
            </a:r>
          </a:p>
          <a:p>
            <a:pPr algn="l"/>
            <a:r>
              <a:rPr lang="ru-RU" sz="1400" dirty="0"/>
              <a:t>заданием справились 8,7%. Расхождения в уровне выполнения задания по вариантам КИМ</a:t>
            </a:r>
          </a:p>
          <a:p>
            <a:pPr algn="l"/>
            <a:r>
              <a:rPr lang="ru-RU" sz="1400" dirty="0"/>
              <a:t>невелики, не являются системными и имеют сугубо субъективный характер.</a:t>
            </a:r>
          </a:p>
          <a:p>
            <a:pPr algn="l"/>
            <a:r>
              <a:rPr lang="ru-RU" sz="1400" dirty="0"/>
              <a:t> Низкие показатели выполнения задания свидетельствуют о недостаточном умении</a:t>
            </a:r>
          </a:p>
          <a:p>
            <a:pPr algn="l"/>
            <a:r>
              <a:rPr lang="ru-RU" sz="1400" dirty="0"/>
              <a:t>школьников анализировать существующие проблемы и пути их решения, проводить</a:t>
            </a:r>
          </a:p>
          <a:p>
            <a:pPr algn="l"/>
            <a:r>
              <a:rPr lang="ru-RU" sz="1400" dirty="0"/>
              <a:t>аналогии, строить логические рассуждения, кратко и обоснованно формулировать ответ. </a:t>
            </a:r>
          </a:p>
        </p:txBody>
      </p:sp>
    </p:spTree>
    <p:extLst>
      <p:ext uri="{BB962C8B-B14F-4D97-AF65-F5344CB8AC3E}">
        <p14:creationId xmlns:p14="http://schemas.microsoft.com/office/powerpoint/2010/main" val="116146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198</TotalTime>
  <Words>1127</Words>
  <Application>Microsoft Office PowerPoint</Application>
  <PresentationFormat>Экран (4:3)</PresentationFormat>
  <Paragraphs>131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ключевые понятия  </vt:lpstr>
      <vt:lpstr>Какие изменения происходят в системе международной оценки и как это соотносится с требованиями ФГОС. Вот что можно обозначить на сегодняшний день:  </vt:lpstr>
      <vt:lpstr> Успехи российских школьников в международных рейтингах </vt:lpstr>
      <vt:lpstr>НИКО  Национальные исследования качества образования в 7 и 10 классах по предмету: «География» </vt:lpstr>
      <vt:lpstr>НИКО-7</vt:lpstr>
      <vt:lpstr>Задание 4 </vt:lpstr>
      <vt:lpstr>НИКО-10</vt:lpstr>
      <vt:lpstr>Задание 4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user</cp:lastModifiedBy>
  <cp:revision>13</cp:revision>
  <dcterms:created xsi:type="dcterms:W3CDTF">2020-11-25T13:56:55Z</dcterms:created>
  <dcterms:modified xsi:type="dcterms:W3CDTF">2020-11-27T05:09:44Z</dcterms:modified>
</cp:coreProperties>
</file>