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02" r:id="rId2"/>
    <p:sldId id="411" r:id="rId3"/>
    <p:sldId id="409" r:id="rId4"/>
    <p:sldId id="403" r:id="rId5"/>
    <p:sldId id="404" r:id="rId6"/>
    <p:sldId id="416" r:id="rId7"/>
    <p:sldId id="417" r:id="rId8"/>
    <p:sldId id="418" r:id="rId9"/>
    <p:sldId id="422" r:id="rId10"/>
    <p:sldId id="421" r:id="rId11"/>
    <p:sldId id="413" r:id="rId12"/>
    <p:sldId id="406" r:id="rId13"/>
    <p:sldId id="266" r:id="rId14"/>
    <p:sldId id="270" r:id="rId15"/>
    <p:sldId id="272" r:id="rId16"/>
    <p:sldId id="271" r:id="rId17"/>
    <p:sldId id="273" r:id="rId18"/>
    <p:sldId id="324" r:id="rId19"/>
    <p:sldId id="334" r:id="rId20"/>
    <p:sldId id="360" r:id="rId21"/>
    <p:sldId id="366" r:id="rId22"/>
    <p:sldId id="367" r:id="rId23"/>
    <p:sldId id="368" r:id="rId24"/>
    <p:sldId id="369" r:id="rId25"/>
    <p:sldId id="370" r:id="rId26"/>
    <p:sldId id="372" r:id="rId27"/>
    <p:sldId id="373" r:id="rId28"/>
    <p:sldId id="374" r:id="rId29"/>
    <p:sldId id="376" r:id="rId30"/>
    <p:sldId id="375" r:id="rId31"/>
    <p:sldId id="377" r:id="rId32"/>
    <p:sldId id="380" r:id="rId33"/>
    <p:sldId id="381" r:id="rId34"/>
    <p:sldId id="382" r:id="rId35"/>
    <p:sldId id="383" r:id="rId36"/>
    <p:sldId id="384" r:id="rId37"/>
    <p:sldId id="385" r:id="rId38"/>
    <p:sldId id="388" r:id="rId39"/>
    <p:sldId id="389" r:id="rId40"/>
    <p:sldId id="390" r:id="rId41"/>
    <p:sldId id="391" r:id="rId42"/>
    <p:sldId id="392" r:id="rId43"/>
    <p:sldId id="394" r:id="rId44"/>
    <p:sldId id="395" r:id="rId45"/>
    <p:sldId id="396" r:id="rId46"/>
    <p:sldId id="397" r:id="rId47"/>
    <p:sldId id="400" r:id="rId48"/>
    <p:sldId id="419" r:id="rId49"/>
  </p:sldIdLst>
  <p:sldSz cx="9144000" cy="6858000" type="screen4x3"/>
  <p:notesSz cx="6858000" cy="9144000"/>
  <p:custDataLst>
    <p:tags r:id="rId5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026E3E-9C44-4315-AF97-A0A150AF6063}">
          <p14:sldIdLst>
            <p14:sldId id="402"/>
            <p14:sldId id="411"/>
            <p14:sldId id="409"/>
            <p14:sldId id="403"/>
            <p14:sldId id="404"/>
            <p14:sldId id="416"/>
            <p14:sldId id="417"/>
            <p14:sldId id="418"/>
            <p14:sldId id="422"/>
            <p14:sldId id="421"/>
            <p14:sldId id="413"/>
            <p14:sldId id="406"/>
          </p14:sldIdLst>
        </p14:section>
        <p14:section name="Раздел без заголовка" id="{5DC57C90-F9CA-448A-B2E8-5E2A280DA92A}">
          <p14:sldIdLst>
            <p14:sldId id="266"/>
            <p14:sldId id="270"/>
            <p14:sldId id="272"/>
            <p14:sldId id="271"/>
            <p14:sldId id="273"/>
            <p14:sldId id="324"/>
            <p14:sldId id="334"/>
            <p14:sldId id="360"/>
            <p14:sldId id="366"/>
            <p14:sldId id="367"/>
            <p14:sldId id="368"/>
            <p14:sldId id="369"/>
            <p14:sldId id="370"/>
            <p14:sldId id="372"/>
            <p14:sldId id="373"/>
            <p14:sldId id="374"/>
            <p14:sldId id="376"/>
            <p14:sldId id="375"/>
            <p14:sldId id="377"/>
            <p14:sldId id="380"/>
            <p14:sldId id="381"/>
            <p14:sldId id="382"/>
            <p14:sldId id="383"/>
            <p14:sldId id="384"/>
            <p14:sldId id="385"/>
            <p14:sldId id="388"/>
            <p14:sldId id="389"/>
            <p14:sldId id="390"/>
            <p14:sldId id="391"/>
            <p14:sldId id="392"/>
            <p14:sldId id="394"/>
            <p14:sldId id="395"/>
            <p14:sldId id="396"/>
            <p14:sldId id="397"/>
            <p14:sldId id="400"/>
            <p14:sldId id="41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1" autoAdjust="0"/>
    <p:restoredTop sz="94660"/>
  </p:normalViewPr>
  <p:slideViewPr>
    <p:cSldViewPr>
      <p:cViewPr>
        <p:scale>
          <a:sx n="50" d="100"/>
          <a:sy n="50" d="100"/>
        </p:scale>
        <p:origin x="-3384" y="-13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E3AEF-8116-4F36-AD96-8541FFC349C8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A80C0-2F2D-4B02-AF61-5E7F2A8DAF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1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80C0-2F2D-4B02-AF61-5E7F2A8DAFE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800-3388-4E4B-82D5-814ADBF6A5AE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3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1973-41C5-46DD-AD06-D6D507C6FDDA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1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5B94-9E77-4503-A7C9-73B843C3E399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1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D428-A25E-478D-BBED-FC7E6CDD474C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8BB-7B02-4996-A5E7-25E47C9E559A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5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EAE7-6EA2-4401-9E2E-9D9AE4CCD969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2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855C-48B2-4F8B-9F44-452D9AA59631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5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A51E-95A8-483D-96AB-D4F5AB9986FF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2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C42B-D249-4806-838C-683511B6F0E6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2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270-B09C-49D9-AD34-F5EDF1E77505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4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39AB-A7AB-4E35-8924-2169EAFA5246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8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CDEE5-401E-4B6E-80C4-4B8F887808C2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B2778-173C-480F-9A82-0F7FD8357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5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slide" Target="slide19.xml"/><Relationship Id="rId5" Type="http://schemas.openxmlformats.org/officeDocument/2006/relationships/image" Target="../media/image26.png"/><Relationship Id="rId10" Type="http://schemas.openxmlformats.org/officeDocument/2006/relationships/hyperlink" Target="https://www.youtube.com/watch?v=EzLPgE2iMIo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19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63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Методические рекомендации по подготовке обучающихся  к ВПР по географии в 6-х, 7-х, 8-х классах</a:t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28662" y="4643446"/>
            <a:ext cx="7776864" cy="1495420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chemeClr val="tx1"/>
                </a:solidFill>
              </a:rPr>
              <a:t>Коновалова Наталья Васильевна, 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</a:rPr>
              <a:t>заместитель директора по УВР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</a:rPr>
              <a:t> МБОУ «СОШ №86 г. Челябинска» 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z="1600" smtClean="0">
                <a:solidFill>
                  <a:schemeClr val="tx1"/>
                </a:solidFill>
              </a:rPr>
              <a:pPr/>
              <a:t>1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2463661" cy="8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2467" name="Picture 3" descr="C:\Users\СОШ86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-14290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22" name="Picture 2" descr="https://sun9-43.userapi.com/c853424/v853424780/d672f/6GpSx8qVLx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" y="16737"/>
            <a:ext cx="863460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ache3.youla.io/files/images/720_720_out/5d/a1/5da19c2eec985522785068b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0881"/>
            <a:ext cx="1522512" cy="2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janzenshop.de/369065-large_default/geografiya-7-klass-bolshoj-sbornik-trenirovochnykh-variantov-k-vpr-10-variant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64" y="3925416"/>
            <a:ext cx="3378550" cy="337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im0-tub-ru.yandex.net/i?id=cebc4996d463f5b9b6b9a0202b0fb723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92608"/>
            <a:ext cx="3363860" cy="22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Рекомендации по устранению выявленных проблем при подготовке к ВПР </a:t>
            </a:r>
            <a:r>
              <a:rPr lang="ru-RU" b="1" dirty="0" smtClean="0"/>
              <a:t>по географии 7 класс (по программе 6 класса)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78913"/>
            <a:ext cx="2160239" cy="7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1628" y="141097"/>
            <a:ext cx="8955130" cy="7540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 С  каким  из  </a:t>
            </a:r>
            <a:r>
              <a:rPr lang="ru-RU" dirty="0" smtClean="0">
                <a:solidFill>
                  <a:schemeClr val="tx1"/>
                </a:solidFill>
              </a:rPr>
              <a:t>материков  </a:t>
            </a:r>
            <a:r>
              <a:rPr lang="ru-RU" dirty="0">
                <a:solidFill>
                  <a:schemeClr val="tx1"/>
                </a:solidFill>
              </a:rPr>
              <a:t>связаны  открытия  путешественников  и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исследователей, изображённых на портретах?  Укажите название материка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662" y="170127"/>
            <a:ext cx="1748853" cy="362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1.2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Рамка 4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5" name="Picture 2" descr="http://raskrasku.com/uploads/posts/2016-01/1453804828_karta-mira_1_raskrasku.com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429000"/>
            <a:ext cx="5032678" cy="27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067944" y="576173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Антарктида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70244" y="6300028"/>
            <a:ext cx="417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Ответ: ____________________________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11960" y="622915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Антарктида</a:t>
            </a:r>
            <a:endParaRPr lang="ru-RU" sz="2000" b="1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627784" y="6300028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2" y="2974570"/>
            <a:ext cx="1677033" cy="273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39" y="2899867"/>
            <a:ext cx="1672014" cy="271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prague33.ru/images/pixabay-20c75f4aeafd78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5" y="1217758"/>
            <a:ext cx="83710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94" y="895160"/>
            <a:ext cx="1717634" cy="22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41" y="895160"/>
            <a:ext cx="1732057" cy="22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039795" y="3010761"/>
            <a:ext cx="217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Ф.Ф. Беллинсгаузен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7641" y="2996952"/>
            <a:ext cx="185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М.П. Лазарев</a:t>
            </a:r>
            <a:endParaRPr lang="ru-RU" i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6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91549" y="764704"/>
            <a:ext cx="8955911" cy="4893130"/>
            <a:chOff x="91549" y="764704"/>
            <a:chExt cx="8955911" cy="489313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91549" y="764704"/>
              <a:ext cx="8955911" cy="4893130"/>
              <a:chOff x="91549" y="764704"/>
              <a:chExt cx="8955911" cy="489313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49" y="764704"/>
                <a:ext cx="8955911" cy="4893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Овал 4"/>
              <p:cNvSpPr/>
              <p:nvPr/>
            </p:nvSpPr>
            <p:spPr>
              <a:xfrm>
                <a:off x="1547664" y="1691012"/>
                <a:ext cx="504055" cy="4775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535373" y="1692322"/>
                <a:ext cx="361666" cy="450377"/>
              </a:xfrm>
              <a:custGeom>
                <a:avLst/>
                <a:gdLst>
                  <a:gd name="connsiteX0" fmla="*/ 361666 w 361666"/>
                  <a:gd name="connsiteY0" fmla="*/ 0 h 450377"/>
                  <a:gd name="connsiteX1" fmla="*/ 143302 w 361666"/>
                  <a:gd name="connsiteY1" fmla="*/ 279779 h 450377"/>
                  <a:gd name="connsiteX2" fmla="*/ 0 w 361666"/>
                  <a:gd name="connsiteY2" fmla="*/ 450377 h 450377"/>
                  <a:gd name="connsiteX3" fmla="*/ 0 w 361666"/>
                  <a:gd name="connsiteY3" fmla="*/ 450377 h 45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66" h="450377">
                    <a:moveTo>
                      <a:pt x="361666" y="0"/>
                    </a:moveTo>
                    <a:cubicBezTo>
                      <a:pt x="282623" y="102358"/>
                      <a:pt x="203580" y="204716"/>
                      <a:pt x="143302" y="279779"/>
                    </a:cubicBezTo>
                    <a:cubicBezTo>
                      <a:pt x="83024" y="354842"/>
                      <a:pt x="0" y="450377"/>
                      <a:pt x="0" y="450377"/>
                    </a:cubicBezTo>
                    <a:lnTo>
                      <a:pt x="0" y="450377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1746913" y="1774209"/>
                <a:ext cx="272956" cy="450376"/>
              </a:xfrm>
              <a:custGeom>
                <a:avLst/>
                <a:gdLst>
                  <a:gd name="connsiteX0" fmla="*/ 272956 w 272956"/>
                  <a:gd name="connsiteY0" fmla="*/ 0 h 450376"/>
                  <a:gd name="connsiteX1" fmla="*/ 0 w 272956"/>
                  <a:gd name="connsiteY1" fmla="*/ 450376 h 450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2956" h="450376">
                    <a:moveTo>
                      <a:pt x="272956" y="0"/>
                    </a:moveTo>
                    <a:lnTo>
                      <a:pt x="0" y="450376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542197" y="1937982"/>
                <a:ext cx="539087" cy="95534"/>
              </a:xfrm>
              <a:custGeom>
                <a:avLst/>
                <a:gdLst>
                  <a:gd name="connsiteX0" fmla="*/ 0 w 539087"/>
                  <a:gd name="connsiteY0" fmla="*/ 0 h 95534"/>
                  <a:gd name="connsiteX1" fmla="*/ 539087 w 539087"/>
                  <a:gd name="connsiteY1" fmla="*/ 95534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9087" h="95534">
                    <a:moveTo>
                      <a:pt x="0" y="0"/>
                    </a:moveTo>
                    <a:lnTo>
                      <a:pt x="539087" y="95534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Овал 16"/>
            <p:cNvSpPr/>
            <p:nvPr/>
          </p:nvSpPr>
          <p:spPr>
            <a:xfrm>
              <a:off x="6724604" y="3933056"/>
              <a:ext cx="439684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735170" y="4053385"/>
              <a:ext cx="450376" cy="40943"/>
            </a:xfrm>
            <a:custGeom>
              <a:avLst/>
              <a:gdLst>
                <a:gd name="connsiteX0" fmla="*/ 0 w 450376"/>
                <a:gd name="connsiteY0" fmla="*/ 0 h 40943"/>
                <a:gd name="connsiteX1" fmla="*/ 450376 w 450376"/>
                <a:gd name="connsiteY1" fmla="*/ 40943 h 40943"/>
                <a:gd name="connsiteX2" fmla="*/ 450376 w 450376"/>
                <a:gd name="connsiteY2" fmla="*/ 40943 h 4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376" h="40943">
                  <a:moveTo>
                    <a:pt x="0" y="0"/>
                  </a:moveTo>
                  <a:lnTo>
                    <a:pt x="450376" y="40943"/>
                  </a:lnTo>
                  <a:lnTo>
                    <a:pt x="450376" y="40943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6776113" y="4353636"/>
              <a:ext cx="354842" cy="47767"/>
            </a:xfrm>
            <a:custGeom>
              <a:avLst/>
              <a:gdLst>
                <a:gd name="connsiteX0" fmla="*/ 0 w 354842"/>
                <a:gd name="connsiteY0" fmla="*/ 0 h 47767"/>
                <a:gd name="connsiteX1" fmla="*/ 354842 w 354842"/>
                <a:gd name="connsiteY1" fmla="*/ 47767 h 4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842" h="47767">
                  <a:moveTo>
                    <a:pt x="0" y="0"/>
                  </a:moveTo>
                  <a:lnTo>
                    <a:pt x="354842" y="47767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789761" y="3896436"/>
              <a:ext cx="143302" cy="477671"/>
            </a:xfrm>
            <a:custGeom>
              <a:avLst/>
              <a:gdLst>
                <a:gd name="connsiteX0" fmla="*/ 143302 w 143302"/>
                <a:gd name="connsiteY0" fmla="*/ 0 h 477671"/>
                <a:gd name="connsiteX1" fmla="*/ 0 w 143302"/>
                <a:gd name="connsiteY1" fmla="*/ 477671 h 47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302" h="477671">
                  <a:moveTo>
                    <a:pt x="143302" y="0"/>
                  </a:moveTo>
                  <a:lnTo>
                    <a:pt x="0" y="477671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987654" y="4053385"/>
              <a:ext cx="129653" cy="375314"/>
            </a:xfrm>
            <a:custGeom>
              <a:avLst/>
              <a:gdLst>
                <a:gd name="connsiteX0" fmla="*/ 129653 w 129653"/>
                <a:gd name="connsiteY0" fmla="*/ 0 h 375314"/>
                <a:gd name="connsiteX1" fmla="*/ 0 w 129653"/>
                <a:gd name="connsiteY1" fmla="*/ 375314 h 37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653" h="375314">
                  <a:moveTo>
                    <a:pt x="129653" y="0"/>
                  </a:moveTo>
                  <a:lnTo>
                    <a:pt x="0" y="375314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666931" y="4142096"/>
              <a:ext cx="539087" cy="61414"/>
            </a:xfrm>
            <a:custGeom>
              <a:avLst/>
              <a:gdLst>
                <a:gd name="connsiteX0" fmla="*/ 0 w 539087"/>
                <a:gd name="connsiteY0" fmla="*/ 0 h 61414"/>
                <a:gd name="connsiteX1" fmla="*/ 539087 w 539087"/>
                <a:gd name="connsiteY1" fmla="*/ 61414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9087" h="61414">
                  <a:moveTo>
                    <a:pt x="0" y="0"/>
                  </a:moveTo>
                  <a:lnTo>
                    <a:pt x="539087" y="61414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98702" y="42825"/>
            <a:ext cx="8955130" cy="72187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                                 Поставьте  точки  на  карте  по  приведённым  ниже  координатам. 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Обозначьте  </a:t>
            </a:r>
            <a:r>
              <a:rPr lang="ru-RU" dirty="0">
                <a:solidFill>
                  <a:schemeClr val="tx1"/>
                </a:solidFill>
              </a:rPr>
              <a:t>эти  точки </a:t>
            </a:r>
            <a:r>
              <a:rPr lang="ru-RU" dirty="0" smtClean="0">
                <a:solidFill>
                  <a:schemeClr val="tx1"/>
                </a:solidFill>
              </a:rPr>
              <a:t>соответствующими  цифрами.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2023" y="170126"/>
            <a:ext cx="1748853" cy="362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2.1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Рамка 4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1488558" y="1616149"/>
            <a:ext cx="255182" cy="255181"/>
          </a:xfrm>
          <a:custGeom>
            <a:avLst/>
            <a:gdLst>
              <a:gd name="connsiteX0" fmla="*/ 255182 w 255182"/>
              <a:gd name="connsiteY0" fmla="*/ 0 h 255181"/>
              <a:gd name="connsiteX1" fmla="*/ 0 w 255182"/>
              <a:gd name="connsiteY1" fmla="*/ 255181 h 255181"/>
              <a:gd name="connsiteX2" fmla="*/ 0 w 255182"/>
              <a:gd name="connsiteY2" fmla="*/ 255181 h 25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182" h="255181">
                <a:moveTo>
                  <a:pt x="255182" y="0"/>
                </a:moveTo>
                <a:lnTo>
                  <a:pt x="0" y="255181"/>
                </a:lnTo>
                <a:lnTo>
                  <a:pt x="0" y="255181"/>
                </a:lnTo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735561" y="5505953"/>
            <a:ext cx="2036239" cy="360040"/>
          </a:xfrm>
          <a:prstGeom prst="wedgeRectCallout">
            <a:avLst>
              <a:gd name="adj1" fmla="val -63709"/>
              <a:gd name="adj2" fmla="val 1488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19°ю.ш. 45°в.д.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35634" y="5505953"/>
            <a:ext cx="447075" cy="3620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4860032" y="3631653"/>
            <a:ext cx="360040" cy="369332"/>
            <a:chOff x="5501233" y="5694527"/>
            <a:chExt cx="360040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1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Прямоугольная выноска 62"/>
          <p:cNvSpPr/>
          <p:nvPr/>
        </p:nvSpPr>
        <p:spPr>
          <a:xfrm>
            <a:off x="718166" y="5931013"/>
            <a:ext cx="2036239" cy="360040"/>
          </a:xfrm>
          <a:prstGeom prst="wedgeRectCallout">
            <a:avLst>
              <a:gd name="adj1" fmla="val -63709"/>
              <a:gd name="adj2" fmla="val 1488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43°с.ш. 45°в.д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8239" y="5931013"/>
            <a:ext cx="447075" cy="3620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4845571" y="1745121"/>
            <a:ext cx="360040" cy="369332"/>
            <a:chOff x="5501233" y="5694527"/>
            <a:chExt cx="360040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67" name="Овал 66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Прямоугольная выноска 67"/>
          <p:cNvSpPr/>
          <p:nvPr/>
        </p:nvSpPr>
        <p:spPr>
          <a:xfrm>
            <a:off x="737843" y="6381328"/>
            <a:ext cx="2036239" cy="360040"/>
          </a:xfrm>
          <a:prstGeom prst="wedgeRectCallout">
            <a:avLst>
              <a:gd name="adj1" fmla="val -63709"/>
              <a:gd name="adj2" fmla="val 1488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35°с.ш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15°в.д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9" name="Овал 68"/>
          <p:cNvSpPr/>
          <p:nvPr/>
        </p:nvSpPr>
        <p:spPr>
          <a:xfrm>
            <a:off x="137916" y="6381328"/>
            <a:ext cx="447075" cy="3620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4211960" y="2068919"/>
            <a:ext cx="360040" cy="369332"/>
            <a:chOff x="5501233" y="5694527"/>
            <a:chExt cx="360040" cy="369332"/>
          </a:xfrm>
        </p:grpSpPr>
        <p:sp>
          <p:nvSpPr>
            <p:cNvPr id="71" name="TextBox 70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3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Прямоугольная выноска 72"/>
          <p:cNvSpPr/>
          <p:nvPr/>
        </p:nvSpPr>
        <p:spPr>
          <a:xfrm>
            <a:off x="3759897" y="5511213"/>
            <a:ext cx="2036239" cy="360040"/>
          </a:xfrm>
          <a:prstGeom prst="wedgeRectCallout">
            <a:avLst>
              <a:gd name="adj1" fmla="val -63709"/>
              <a:gd name="adj2" fmla="val 1488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65°с.ш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15°в.д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4" name="Овал 73"/>
          <p:cNvSpPr/>
          <p:nvPr/>
        </p:nvSpPr>
        <p:spPr>
          <a:xfrm>
            <a:off x="3159970" y="5511213"/>
            <a:ext cx="447075" cy="3620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4300314" y="1196752"/>
            <a:ext cx="360040" cy="369332"/>
            <a:chOff x="5501233" y="5694527"/>
            <a:chExt cx="360040" cy="369332"/>
          </a:xfrm>
        </p:grpSpPr>
        <p:sp>
          <p:nvSpPr>
            <p:cNvPr id="76" name="TextBox 75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77" name="Овал 76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8" name="Прямоугольная выноска 77"/>
          <p:cNvSpPr/>
          <p:nvPr/>
        </p:nvSpPr>
        <p:spPr>
          <a:xfrm>
            <a:off x="3759686" y="5933056"/>
            <a:ext cx="2036239" cy="360040"/>
          </a:xfrm>
          <a:prstGeom prst="wedgeRectCallout">
            <a:avLst>
              <a:gd name="adj1" fmla="val -63709"/>
              <a:gd name="adj2" fmla="val 1488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32°ю.ш</a:t>
            </a:r>
            <a:r>
              <a:rPr lang="ru-RU" dirty="0">
                <a:solidFill>
                  <a:schemeClr val="tx1"/>
                </a:solidFill>
              </a:rPr>
              <a:t>. 1</a:t>
            </a:r>
            <a:r>
              <a:rPr lang="ru-RU" dirty="0" smtClean="0">
                <a:solidFill>
                  <a:schemeClr val="tx1"/>
                </a:solidFill>
              </a:rPr>
              <a:t>0°з.д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9" name="Овал 78"/>
          <p:cNvSpPr/>
          <p:nvPr/>
        </p:nvSpPr>
        <p:spPr>
          <a:xfrm>
            <a:off x="3159759" y="5933056"/>
            <a:ext cx="447075" cy="3620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3658756" y="4094328"/>
            <a:ext cx="360040" cy="369332"/>
            <a:chOff x="5501233" y="5694527"/>
            <a:chExt cx="360040" cy="369332"/>
          </a:xfrm>
        </p:grpSpPr>
        <p:sp>
          <p:nvSpPr>
            <p:cNvPr id="81" name="TextBox 80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5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Прямоугольная выноска 82"/>
          <p:cNvSpPr/>
          <p:nvPr/>
        </p:nvSpPr>
        <p:spPr>
          <a:xfrm>
            <a:off x="3759686" y="6354333"/>
            <a:ext cx="2036239" cy="360040"/>
          </a:xfrm>
          <a:prstGeom prst="wedgeRectCallout">
            <a:avLst>
              <a:gd name="adj1" fmla="val -63709"/>
              <a:gd name="adj2" fmla="val 1488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30°с.ш</a:t>
            </a:r>
            <a:r>
              <a:rPr lang="ru-RU" dirty="0">
                <a:solidFill>
                  <a:schemeClr val="tx1"/>
                </a:solidFill>
              </a:rPr>
              <a:t>. 5</a:t>
            </a:r>
            <a:r>
              <a:rPr lang="ru-RU" dirty="0" smtClean="0">
                <a:solidFill>
                  <a:schemeClr val="tx1"/>
                </a:solidFill>
              </a:rPr>
              <a:t>0°з.д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4" name="Овал 83"/>
          <p:cNvSpPr/>
          <p:nvPr/>
        </p:nvSpPr>
        <p:spPr>
          <a:xfrm>
            <a:off x="3159759" y="6354333"/>
            <a:ext cx="447075" cy="3620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2799719" y="2117438"/>
            <a:ext cx="360040" cy="369332"/>
            <a:chOff x="5501233" y="5694527"/>
            <a:chExt cx="360040" cy="369332"/>
          </a:xfrm>
        </p:grpSpPr>
        <p:sp>
          <p:nvSpPr>
            <p:cNvPr id="86" name="TextBox 85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87" name="Овал 86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Прямоугольная выноска 87"/>
          <p:cNvSpPr/>
          <p:nvPr/>
        </p:nvSpPr>
        <p:spPr>
          <a:xfrm>
            <a:off x="6767887" y="5561278"/>
            <a:ext cx="2036239" cy="360040"/>
          </a:xfrm>
          <a:prstGeom prst="wedgeRectCallout">
            <a:avLst>
              <a:gd name="adj1" fmla="val -63709"/>
              <a:gd name="adj2" fmla="val 1488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52°с.ш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158°в.д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9" name="Овал 88"/>
          <p:cNvSpPr/>
          <p:nvPr/>
        </p:nvSpPr>
        <p:spPr>
          <a:xfrm>
            <a:off x="6167960" y="5561278"/>
            <a:ext cx="447075" cy="3620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6898704" y="1335981"/>
            <a:ext cx="360040" cy="369332"/>
            <a:chOff x="5501233" y="5694527"/>
            <a:chExt cx="360040" cy="369332"/>
          </a:xfrm>
        </p:grpSpPr>
        <p:sp>
          <p:nvSpPr>
            <p:cNvPr id="91" name="TextBox 90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7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92" name="Овал 91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Прямоугольная выноска 92"/>
          <p:cNvSpPr/>
          <p:nvPr/>
        </p:nvSpPr>
        <p:spPr>
          <a:xfrm>
            <a:off x="6748415" y="5967847"/>
            <a:ext cx="2036239" cy="360040"/>
          </a:xfrm>
          <a:prstGeom prst="wedgeRectCallout">
            <a:avLst>
              <a:gd name="adj1" fmla="val -63709"/>
              <a:gd name="adj2" fmla="val 1488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42°ю.ш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149°в.д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4" name="Овал 93"/>
          <p:cNvSpPr/>
          <p:nvPr/>
        </p:nvSpPr>
        <p:spPr>
          <a:xfrm>
            <a:off x="6148488" y="5967847"/>
            <a:ext cx="447075" cy="3620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6908593" y="4509120"/>
            <a:ext cx="360040" cy="369332"/>
            <a:chOff x="5501233" y="5694527"/>
            <a:chExt cx="360040" cy="369332"/>
          </a:xfrm>
        </p:grpSpPr>
        <p:sp>
          <p:nvSpPr>
            <p:cNvPr id="96" name="TextBox 95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8</a:t>
              </a:r>
            </a:p>
          </p:txBody>
        </p:sp>
        <p:sp>
          <p:nvSpPr>
            <p:cNvPr id="97" name="Овал 96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8" name="Прямоугольная выноска 97"/>
          <p:cNvSpPr/>
          <p:nvPr/>
        </p:nvSpPr>
        <p:spPr>
          <a:xfrm>
            <a:off x="6767886" y="6356376"/>
            <a:ext cx="2036239" cy="360040"/>
          </a:xfrm>
          <a:prstGeom prst="wedgeRectCallout">
            <a:avLst>
              <a:gd name="adj1" fmla="val -63709"/>
              <a:gd name="adj2" fmla="val 1488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9°с.ш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80°з.д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9" name="Овал 98"/>
          <p:cNvSpPr/>
          <p:nvPr/>
        </p:nvSpPr>
        <p:spPr>
          <a:xfrm>
            <a:off x="6167959" y="6356376"/>
            <a:ext cx="447075" cy="3620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1901264" y="2780928"/>
            <a:ext cx="360040" cy="369332"/>
            <a:chOff x="5501233" y="5694527"/>
            <a:chExt cx="360040" cy="369332"/>
          </a:xfrm>
        </p:grpSpPr>
        <p:sp>
          <p:nvSpPr>
            <p:cNvPr id="101" name="TextBox 100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9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4" name="Picture 2" descr="http://www.prague33.ru/images/pixabay-20c75f4aeafd78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2398" y="779949"/>
            <a:ext cx="739593" cy="6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91549" y="764704"/>
            <a:ext cx="8955911" cy="4893130"/>
            <a:chOff x="91549" y="764704"/>
            <a:chExt cx="8955911" cy="489313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91549" y="764704"/>
              <a:ext cx="8955911" cy="4893130"/>
              <a:chOff x="91549" y="764704"/>
              <a:chExt cx="8955911" cy="489313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49" y="764704"/>
                <a:ext cx="8955911" cy="4893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Овал 4"/>
              <p:cNvSpPr/>
              <p:nvPr/>
            </p:nvSpPr>
            <p:spPr>
              <a:xfrm>
                <a:off x="1547664" y="1691012"/>
                <a:ext cx="504055" cy="4775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535373" y="1692322"/>
                <a:ext cx="361666" cy="450377"/>
              </a:xfrm>
              <a:custGeom>
                <a:avLst/>
                <a:gdLst>
                  <a:gd name="connsiteX0" fmla="*/ 361666 w 361666"/>
                  <a:gd name="connsiteY0" fmla="*/ 0 h 450377"/>
                  <a:gd name="connsiteX1" fmla="*/ 143302 w 361666"/>
                  <a:gd name="connsiteY1" fmla="*/ 279779 h 450377"/>
                  <a:gd name="connsiteX2" fmla="*/ 0 w 361666"/>
                  <a:gd name="connsiteY2" fmla="*/ 450377 h 450377"/>
                  <a:gd name="connsiteX3" fmla="*/ 0 w 361666"/>
                  <a:gd name="connsiteY3" fmla="*/ 450377 h 45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66" h="450377">
                    <a:moveTo>
                      <a:pt x="361666" y="0"/>
                    </a:moveTo>
                    <a:cubicBezTo>
                      <a:pt x="282623" y="102358"/>
                      <a:pt x="203580" y="204716"/>
                      <a:pt x="143302" y="279779"/>
                    </a:cubicBezTo>
                    <a:cubicBezTo>
                      <a:pt x="83024" y="354842"/>
                      <a:pt x="0" y="450377"/>
                      <a:pt x="0" y="450377"/>
                    </a:cubicBezTo>
                    <a:lnTo>
                      <a:pt x="0" y="450377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1746913" y="1774209"/>
                <a:ext cx="272956" cy="450376"/>
              </a:xfrm>
              <a:custGeom>
                <a:avLst/>
                <a:gdLst>
                  <a:gd name="connsiteX0" fmla="*/ 272956 w 272956"/>
                  <a:gd name="connsiteY0" fmla="*/ 0 h 450376"/>
                  <a:gd name="connsiteX1" fmla="*/ 0 w 272956"/>
                  <a:gd name="connsiteY1" fmla="*/ 450376 h 450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2956" h="450376">
                    <a:moveTo>
                      <a:pt x="272956" y="0"/>
                    </a:moveTo>
                    <a:lnTo>
                      <a:pt x="0" y="450376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542197" y="1937982"/>
                <a:ext cx="539087" cy="95534"/>
              </a:xfrm>
              <a:custGeom>
                <a:avLst/>
                <a:gdLst>
                  <a:gd name="connsiteX0" fmla="*/ 0 w 539087"/>
                  <a:gd name="connsiteY0" fmla="*/ 0 h 95534"/>
                  <a:gd name="connsiteX1" fmla="*/ 539087 w 539087"/>
                  <a:gd name="connsiteY1" fmla="*/ 95534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9087" h="95534">
                    <a:moveTo>
                      <a:pt x="0" y="0"/>
                    </a:moveTo>
                    <a:lnTo>
                      <a:pt x="539087" y="95534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Овал 16"/>
            <p:cNvSpPr/>
            <p:nvPr/>
          </p:nvSpPr>
          <p:spPr>
            <a:xfrm>
              <a:off x="6724604" y="3933056"/>
              <a:ext cx="439684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735170" y="4053385"/>
              <a:ext cx="450376" cy="40943"/>
            </a:xfrm>
            <a:custGeom>
              <a:avLst/>
              <a:gdLst>
                <a:gd name="connsiteX0" fmla="*/ 0 w 450376"/>
                <a:gd name="connsiteY0" fmla="*/ 0 h 40943"/>
                <a:gd name="connsiteX1" fmla="*/ 450376 w 450376"/>
                <a:gd name="connsiteY1" fmla="*/ 40943 h 40943"/>
                <a:gd name="connsiteX2" fmla="*/ 450376 w 450376"/>
                <a:gd name="connsiteY2" fmla="*/ 40943 h 4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376" h="40943">
                  <a:moveTo>
                    <a:pt x="0" y="0"/>
                  </a:moveTo>
                  <a:lnTo>
                    <a:pt x="450376" y="40943"/>
                  </a:lnTo>
                  <a:lnTo>
                    <a:pt x="450376" y="40943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6776113" y="4353636"/>
              <a:ext cx="354842" cy="47767"/>
            </a:xfrm>
            <a:custGeom>
              <a:avLst/>
              <a:gdLst>
                <a:gd name="connsiteX0" fmla="*/ 0 w 354842"/>
                <a:gd name="connsiteY0" fmla="*/ 0 h 47767"/>
                <a:gd name="connsiteX1" fmla="*/ 354842 w 354842"/>
                <a:gd name="connsiteY1" fmla="*/ 47767 h 4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842" h="47767">
                  <a:moveTo>
                    <a:pt x="0" y="0"/>
                  </a:moveTo>
                  <a:lnTo>
                    <a:pt x="354842" y="47767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789761" y="3896436"/>
              <a:ext cx="143302" cy="477671"/>
            </a:xfrm>
            <a:custGeom>
              <a:avLst/>
              <a:gdLst>
                <a:gd name="connsiteX0" fmla="*/ 143302 w 143302"/>
                <a:gd name="connsiteY0" fmla="*/ 0 h 477671"/>
                <a:gd name="connsiteX1" fmla="*/ 0 w 143302"/>
                <a:gd name="connsiteY1" fmla="*/ 477671 h 47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302" h="477671">
                  <a:moveTo>
                    <a:pt x="143302" y="0"/>
                  </a:moveTo>
                  <a:lnTo>
                    <a:pt x="0" y="477671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987654" y="4053385"/>
              <a:ext cx="129653" cy="375314"/>
            </a:xfrm>
            <a:custGeom>
              <a:avLst/>
              <a:gdLst>
                <a:gd name="connsiteX0" fmla="*/ 129653 w 129653"/>
                <a:gd name="connsiteY0" fmla="*/ 0 h 375314"/>
                <a:gd name="connsiteX1" fmla="*/ 0 w 129653"/>
                <a:gd name="connsiteY1" fmla="*/ 375314 h 37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653" h="375314">
                  <a:moveTo>
                    <a:pt x="129653" y="0"/>
                  </a:moveTo>
                  <a:lnTo>
                    <a:pt x="0" y="375314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666931" y="4142096"/>
              <a:ext cx="539087" cy="61414"/>
            </a:xfrm>
            <a:custGeom>
              <a:avLst/>
              <a:gdLst>
                <a:gd name="connsiteX0" fmla="*/ 0 w 539087"/>
                <a:gd name="connsiteY0" fmla="*/ 0 h 61414"/>
                <a:gd name="connsiteX1" fmla="*/ 539087 w 539087"/>
                <a:gd name="connsiteY1" fmla="*/ 61414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9087" h="61414">
                  <a:moveTo>
                    <a:pt x="0" y="0"/>
                  </a:moveTo>
                  <a:lnTo>
                    <a:pt x="539087" y="61414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98702" y="42825"/>
            <a:ext cx="8955130" cy="72187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                                 В каком направлении </a:t>
            </a:r>
            <a:r>
              <a:rPr lang="ru-RU" dirty="0" smtClean="0">
                <a:solidFill>
                  <a:schemeClr val="tx1"/>
                </a:solidFill>
              </a:rPr>
              <a:t>расположены точки относительно друг друга?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2023" y="170126"/>
            <a:ext cx="1748853" cy="362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2.1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Рамка 4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1488558" y="1616149"/>
            <a:ext cx="255182" cy="255181"/>
          </a:xfrm>
          <a:custGeom>
            <a:avLst/>
            <a:gdLst>
              <a:gd name="connsiteX0" fmla="*/ 255182 w 255182"/>
              <a:gd name="connsiteY0" fmla="*/ 0 h 255181"/>
              <a:gd name="connsiteX1" fmla="*/ 0 w 255182"/>
              <a:gd name="connsiteY1" fmla="*/ 255181 h 255181"/>
              <a:gd name="connsiteX2" fmla="*/ 0 w 255182"/>
              <a:gd name="connsiteY2" fmla="*/ 255181 h 25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182" h="255181">
                <a:moveTo>
                  <a:pt x="255182" y="0"/>
                </a:moveTo>
                <a:lnTo>
                  <a:pt x="0" y="255181"/>
                </a:lnTo>
                <a:lnTo>
                  <a:pt x="0" y="255181"/>
                </a:lnTo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4860032" y="3631653"/>
            <a:ext cx="360040" cy="369332"/>
            <a:chOff x="5501233" y="5694527"/>
            <a:chExt cx="360040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1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845571" y="1745121"/>
            <a:ext cx="360040" cy="369332"/>
            <a:chOff x="5501233" y="5694527"/>
            <a:chExt cx="360040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67" name="Овал 66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211960" y="2068919"/>
            <a:ext cx="360040" cy="369332"/>
            <a:chOff x="5501233" y="5694527"/>
            <a:chExt cx="360040" cy="369332"/>
          </a:xfrm>
        </p:grpSpPr>
        <p:sp>
          <p:nvSpPr>
            <p:cNvPr id="71" name="TextBox 70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3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300314" y="1196752"/>
            <a:ext cx="360040" cy="369332"/>
            <a:chOff x="5501233" y="5694527"/>
            <a:chExt cx="360040" cy="369332"/>
          </a:xfrm>
        </p:grpSpPr>
        <p:sp>
          <p:nvSpPr>
            <p:cNvPr id="76" name="TextBox 75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77" name="Овал 76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3658756" y="4094328"/>
            <a:ext cx="360040" cy="369332"/>
            <a:chOff x="5501233" y="5694527"/>
            <a:chExt cx="360040" cy="369332"/>
          </a:xfrm>
        </p:grpSpPr>
        <p:sp>
          <p:nvSpPr>
            <p:cNvPr id="81" name="TextBox 80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5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799719" y="2117438"/>
            <a:ext cx="360040" cy="369332"/>
            <a:chOff x="5501233" y="5694527"/>
            <a:chExt cx="360040" cy="369332"/>
          </a:xfrm>
        </p:grpSpPr>
        <p:sp>
          <p:nvSpPr>
            <p:cNvPr id="86" name="TextBox 85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87" name="Овал 86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898704" y="1335981"/>
            <a:ext cx="360040" cy="369332"/>
            <a:chOff x="5501233" y="5694527"/>
            <a:chExt cx="360040" cy="369332"/>
          </a:xfrm>
        </p:grpSpPr>
        <p:sp>
          <p:nvSpPr>
            <p:cNvPr id="91" name="TextBox 90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7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92" name="Овал 91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6908593" y="4509120"/>
            <a:ext cx="360040" cy="369332"/>
            <a:chOff x="5501233" y="5694527"/>
            <a:chExt cx="360040" cy="369332"/>
          </a:xfrm>
        </p:grpSpPr>
        <p:sp>
          <p:nvSpPr>
            <p:cNvPr id="96" name="TextBox 95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8</a:t>
              </a:r>
            </a:p>
          </p:txBody>
        </p:sp>
        <p:sp>
          <p:nvSpPr>
            <p:cNvPr id="97" name="Овал 96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1901264" y="2780928"/>
            <a:ext cx="360040" cy="369332"/>
            <a:chOff x="5501233" y="5694527"/>
            <a:chExt cx="360040" cy="369332"/>
          </a:xfrm>
        </p:grpSpPr>
        <p:sp>
          <p:nvSpPr>
            <p:cNvPr id="101" name="TextBox 100"/>
            <p:cNvSpPr txBox="1"/>
            <p:nvPr/>
          </p:nvSpPr>
          <p:spPr>
            <a:xfrm>
              <a:off x="5501233" y="569452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9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5508104" y="5943229"/>
              <a:ext cx="72008" cy="751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Прямоугольная выноска 102"/>
          <p:cNvSpPr/>
          <p:nvPr/>
        </p:nvSpPr>
        <p:spPr>
          <a:xfrm>
            <a:off x="3358029" y="5504526"/>
            <a:ext cx="565899" cy="360040"/>
          </a:xfrm>
          <a:prstGeom prst="wedgeRectCallout">
            <a:avLst>
              <a:gd name="adj1" fmla="val -82224"/>
              <a:gd name="adj2" fmla="val 1223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70243" y="5502483"/>
            <a:ext cx="2379684" cy="3620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 т.1 расположена т.2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449827" y="5445224"/>
            <a:ext cx="38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23" name="Прямоугольная выноска 122"/>
          <p:cNvSpPr/>
          <p:nvPr/>
        </p:nvSpPr>
        <p:spPr>
          <a:xfrm>
            <a:off x="3350026" y="5966191"/>
            <a:ext cx="565899" cy="360040"/>
          </a:xfrm>
          <a:prstGeom prst="wedgeRectCallout">
            <a:avLst>
              <a:gd name="adj1" fmla="val -82224"/>
              <a:gd name="adj2" fmla="val 1223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862240" y="5964148"/>
            <a:ext cx="2379684" cy="3620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 т.6 расположена т.1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350026" y="5945134"/>
            <a:ext cx="77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ЮВ</a:t>
            </a:r>
            <a:endParaRPr lang="ru-RU" sz="2400" b="1" dirty="0"/>
          </a:p>
        </p:txBody>
      </p:sp>
      <p:sp>
        <p:nvSpPr>
          <p:cNvPr id="126" name="Прямоугольная выноска 125"/>
          <p:cNvSpPr/>
          <p:nvPr/>
        </p:nvSpPr>
        <p:spPr>
          <a:xfrm>
            <a:off x="3350026" y="6414660"/>
            <a:ext cx="565899" cy="360040"/>
          </a:xfrm>
          <a:prstGeom prst="wedgeRectCallout">
            <a:avLst>
              <a:gd name="adj1" fmla="val -82224"/>
              <a:gd name="adj2" fmla="val 1223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862240" y="6412617"/>
            <a:ext cx="2379684" cy="3620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 т.8 расположена т.2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377141" y="6393603"/>
            <a:ext cx="57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СЗ</a:t>
            </a:r>
            <a:endParaRPr lang="ru-RU" sz="2000" b="1" dirty="0"/>
          </a:p>
        </p:txBody>
      </p:sp>
      <p:sp>
        <p:nvSpPr>
          <p:cNvPr id="129" name="Прямоугольная выноска 128"/>
          <p:cNvSpPr/>
          <p:nvPr/>
        </p:nvSpPr>
        <p:spPr>
          <a:xfrm>
            <a:off x="7030437" y="5530788"/>
            <a:ext cx="565899" cy="360040"/>
          </a:xfrm>
          <a:prstGeom prst="wedgeRectCallout">
            <a:avLst>
              <a:gd name="adj1" fmla="val -82224"/>
              <a:gd name="adj2" fmla="val 1223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542651" y="5528745"/>
            <a:ext cx="2379684" cy="3620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 т.7 расположена т.8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122235" y="5471486"/>
            <a:ext cx="38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Ю</a:t>
            </a:r>
          </a:p>
        </p:txBody>
      </p:sp>
      <p:sp>
        <p:nvSpPr>
          <p:cNvPr id="132" name="Прямоугольная выноска 131"/>
          <p:cNvSpPr/>
          <p:nvPr/>
        </p:nvSpPr>
        <p:spPr>
          <a:xfrm>
            <a:off x="7022434" y="5992453"/>
            <a:ext cx="565899" cy="360040"/>
          </a:xfrm>
          <a:prstGeom prst="wedgeRectCallout">
            <a:avLst>
              <a:gd name="adj1" fmla="val -82224"/>
              <a:gd name="adj2" fmla="val 1223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534648" y="5990410"/>
            <a:ext cx="2379684" cy="3620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 т.6 расположена т.3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114232" y="5933151"/>
            <a:ext cx="38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</a:t>
            </a:r>
          </a:p>
        </p:txBody>
      </p:sp>
      <p:sp>
        <p:nvSpPr>
          <p:cNvPr id="135" name="Прямоугольная выноска 134"/>
          <p:cNvSpPr/>
          <p:nvPr/>
        </p:nvSpPr>
        <p:spPr>
          <a:xfrm>
            <a:off x="7022434" y="6440922"/>
            <a:ext cx="565899" cy="360040"/>
          </a:xfrm>
          <a:prstGeom prst="wedgeRectCallout">
            <a:avLst>
              <a:gd name="adj1" fmla="val -82224"/>
              <a:gd name="adj2" fmla="val 1223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534648" y="6438879"/>
            <a:ext cx="2379684" cy="3620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 т.4 расположена т.6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033474" y="6419865"/>
            <a:ext cx="626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ЮЗ</a:t>
            </a:r>
            <a:endParaRPr lang="ru-RU" sz="2000" b="1" dirty="0"/>
          </a:p>
        </p:txBody>
      </p:sp>
      <p:sp>
        <p:nvSpPr>
          <p:cNvPr id="2" name="Полилиния 1"/>
          <p:cNvSpPr/>
          <p:nvPr/>
        </p:nvSpPr>
        <p:spPr>
          <a:xfrm>
            <a:off x="714557" y="2493818"/>
            <a:ext cx="176092" cy="1757548"/>
          </a:xfrm>
          <a:custGeom>
            <a:avLst/>
            <a:gdLst>
              <a:gd name="connsiteX0" fmla="*/ 152342 w 176092"/>
              <a:gd name="connsiteY0" fmla="*/ 0 h 1757548"/>
              <a:gd name="connsiteX1" fmla="*/ 33588 w 176092"/>
              <a:gd name="connsiteY1" fmla="*/ 475013 h 1757548"/>
              <a:gd name="connsiteX2" fmla="*/ 9838 w 176092"/>
              <a:gd name="connsiteY2" fmla="*/ 985652 h 1757548"/>
              <a:gd name="connsiteX3" fmla="*/ 176092 w 176092"/>
              <a:gd name="connsiteY3" fmla="*/ 1757548 h 1757548"/>
              <a:gd name="connsiteX4" fmla="*/ 176092 w 176092"/>
              <a:gd name="connsiteY4" fmla="*/ 1757548 h 175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92" h="1757548">
                <a:moveTo>
                  <a:pt x="152342" y="0"/>
                </a:moveTo>
                <a:cubicBezTo>
                  <a:pt x="104840" y="155369"/>
                  <a:pt x="57339" y="310738"/>
                  <a:pt x="33588" y="475013"/>
                </a:cubicBezTo>
                <a:cubicBezTo>
                  <a:pt x="9837" y="639288"/>
                  <a:pt x="-13913" y="771896"/>
                  <a:pt x="9838" y="985652"/>
                </a:cubicBezTo>
                <a:cubicBezTo>
                  <a:pt x="33589" y="1199408"/>
                  <a:pt x="176092" y="1757548"/>
                  <a:pt x="176092" y="1757548"/>
                </a:cubicBezTo>
                <a:lnTo>
                  <a:pt x="176092" y="1757548"/>
                </a:lnTo>
              </a:path>
            </a:pathLst>
          </a:custGeom>
          <a:noFill/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flipH="1">
            <a:off x="8260446" y="2445962"/>
            <a:ext cx="127978" cy="1805404"/>
          </a:xfrm>
          <a:custGeom>
            <a:avLst/>
            <a:gdLst>
              <a:gd name="connsiteX0" fmla="*/ 152342 w 176092"/>
              <a:gd name="connsiteY0" fmla="*/ 0 h 1757548"/>
              <a:gd name="connsiteX1" fmla="*/ 33588 w 176092"/>
              <a:gd name="connsiteY1" fmla="*/ 475013 h 1757548"/>
              <a:gd name="connsiteX2" fmla="*/ 9838 w 176092"/>
              <a:gd name="connsiteY2" fmla="*/ 985652 h 1757548"/>
              <a:gd name="connsiteX3" fmla="*/ 176092 w 176092"/>
              <a:gd name="connsiteY3" fmla="*/ 1757548 h 1757548"/>
              <a:gd name="connsiteX4" fmla="*/ 176092 w 176092"/>
              <a:gd name="connsiteY4" fmla="*/ 1757548 h 175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92" h="1757548">
                <a:moveTo>
                  <a:pt x="152342" y="0"/>
                </a:moveTo>
                <a:cubicBezTo>
                  <a:pt x="104840" y="155369"/>
                  <a:pt x="57339" y="310738"/>
                  <a:pt x="33588" y="475013"/>
                </a:cubicBezTo>
                <a:cubicBezTo>
                  <a:pt x="9837" y="639288"/>
                  <a:pt x="-13913" y="771896"/>
                  <a:pt x="9838" y="985652"/>
                </a:cubicBezTo>
                <a:cubicBezTo>
                  <a:pt x="33589" y="1199408"/>
                  <a:pt x="176092" y="1757548"/>
                  <a:pt x="176092" y="1757548"/>
                </a:cubicBezTo>
                <a:lnTo>
                  <a:pt x="176092" y="1757548"/>
                </a:lnTo>
              </a:path>
            </a:pathLst>
          </a:custGeom>
          <a:noFill/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7867703" y="3336789"/>
            <a:ext cx="1041442" cy="11875"/>
          </a:xfrm>
          <a:custGeom>
            <a:avLst/>
            <a:gdLst>
              <a:gd name="connsiteX0" fmla="*/ 0 w 1041442"/>
              <a:gd name="connsiteY0" fmla="*/ 11875 h 11875"/>
              <a:gd name="connsiteX1" fmla="*/ 950026 w 1041442"/>
              <a:gd name="connsiteY1" fmla="*/ 0 h 11875"/>
              <a:gd name="connsiteX2" fmla="*/ 950026 w 1041442"/>
              <a:gd name="connsiteY2" fmla="*/ 11875 h 1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42" h="11875">
                <a:moveTo>
                  <a:pt x="0" y="11875"/>
                </a:moveTo>
                <a:lnTo>
                  <a:pt x="950026" y="0"/>
                </a:lnTo>
                <a:cubicBezTo>
                  <a:pt x="1108364" y="0"/>
                  <a:pt x="1029195" y="5937"/>
                  <a:pt x="950026" y="11875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281882" y="3324914"/>
            <a:ext cx="1041442" cy="11875"/>
          </a:xfrm>
          <a:custGeom>
            <a:avLst/>
            <a:gdLst>
              <a:gd name="connsiteX0" fmla="*/ 0 w 1041442"/>
              <a:gd name="connsiteY0" fmla="*/ 11875 h 11875"/>
              <a:gd name="connsiteX1" fmla="*/ 950026 w 1041442"/>
              <a:gd name="connsiteY1" fmla="*/ 0 h 11875"/>
              <a:gd name="connsiteX2" fmla="*/ 950026 w 1041442"/>
              <a:gd name="connsiteY2" fmla="*/ 11875 h 1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42" h="11875">
                <a:moveTo>
                  <a:pt x="0" y="11875"/>
                </a:moveTo>
                <a:lnTo>
                  <a:pt x="950026" y="0"/>
                </a:lnTo>
                <a:cubicBezTo>
                  <a:pt x="1108364" y="0"/>
                  <a:pt x="1029195" y="5937"/>
                  <a:pt x="950026" y="11875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84757" y="214269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084757" y="4256817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Ю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596336" y="316399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792622" y="313330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55101" y="225358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55101" y="4278994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Ю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2008" y="315121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183995" y="314618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9" name="Picture 2" descr="http://www.prague33.ru/images/pixabay-20c75f4aeafd78e2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64704"/>
            <a:ext cx="917860" cy="70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www.prague33.ru/images/pixabay-20c75f4aeafd78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2398" y="779949"/>
            <a:ext cx="739593" cy="6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105" grpId="0"/>
      <p:bldP spid="125" grpId="0"/>
      <p:bldP spid="128" grpId="0"/>
      <p:bldP spid="131" grpId="0"/>
      <p:bldP spid="134" grpId="0"/>
      <p:bldP spid="1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1628" y="141096"/>
            <a:ext cx="8904868" cy="7263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            Точка 1 расположена на территории крупного географического объекта.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Прочитайте текст</a:t>
            </a:r>
            <a:r>
              <a:rPr lang="ru-RU" dirty="0">
                <a:solidFill>
                  <a:schemeClr val="tx1"/>
                </a:solidFill>
              </a:rPr>
              <a:t>, рассмотрите фотографию </a:t>
            </a:r>
            <a:r>
              <a:rPr lang="ru-RU" dirty="0" smtClean="0">
                <a:solidFill>
                  <a:schemeClr val="tx1"/>
                </a:solidFill>
              </a:rPr>
              <a:t>(космический снимок) </a:t>
            </a:r>
            <a:r>
              <a:rPr lang="ru-RU" dirty="0">
                <a:solidFill>
                  <a:schemeClr val="tx1"/>
                </a:solidFill>
              </a:rPr>
              <a:t>и укажите название </a:t>
            </a:r>
            <a:r>
              <a:rPr lang="ru-RU" dirty="0" smtClean="0">
                <a:solidFill>
                  <a:schemeClr val="tx1"/>
                </a:solidFill>
              </a:rPr>
              <a:t>этого географического </a:t>
            </a:r>
            <a:r>
              <a:rPr lang="ru-RU" dirty="0">
                <a:solidFill>
                  <a:schemeClr val="tx1"/>
                </a:solidFill>
              </a:rPr>
              <a:t>объекта.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9372" y="85230"/>
            <a:ext cx="1748853" cy="362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Рамка 4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511735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Остров Гренландия</a:t>
            </a:r>
            <a:endParaRPr lang="ru-RU" sz="20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2283" y="5332794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9986" y="5229200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691680" y="4829090"/>
            <a:ext cx="3301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Полуостров Камчатка</a:t>
            </a:r>
            <a:endParaRPr lang="ru-RU" sz="2000" b="1" i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71675" y="4932684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339753" y="54138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Гималаи</a:t>
            </a:r>
            <a:endParaRPr lang="ru-RU" sz="2000" b="1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64331" y="5517460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923046" y="4752350"/>
            <a:ext cx="250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Каспийское море </a:t>
            </a:r>
            <a:endParaRPr lang="ru-RU" sz="2000" b="1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96120" y="5004471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064886" y="5432533"/>
            <a:ext cx="250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Анды</a:t>
            </a:r>
            <a:endParaRPr lang="ru-RU" sz="2000" b="1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84614" y="5517460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131399" y="4305922"/>
            <a:ext cx="250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Сахара</a:t>
            </a:r>
            <a:endParaRPr lang="ru-RU" sz="2000" b="1" i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885822" y="4321311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2183527" y="4440545"/>
            <a:ext cx="250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Мексиканский залив</a:t>
            </a:r>
            <a:endParaRPr lang="ru-RU" sz="2000" b="1" i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937950" y="4455934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055952" y="3987849"/>
            <a:ext cx="250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Озеро Байкал </a:t>
            </a:r>
            <a:endParaRPr lang="ru-RU" sz="2000" b="1" i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841638" y="4018627"/>
            <a:ext cx="864096" cy="3655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079123" y="4084079"/>
            <a:ext cx="250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Средиземное  море</a:t>
            </a:r>
            <a:endParaRPr lang="ru-RU" sz="2000" b="1" i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817100" y="4232643"/>
            <a:ext cx="864096" cy="3655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>
            <a:off x="245691" y="668663"/>
            <a:ext cx="8648268" cy="5955847"/>
            <a:chOff x="380547" y="757257"/>
            <a:chExt cx="8763454" cy="5984112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80547" y="757257"/>
              <a:ext cx="8763454" cy="5984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326" y="900811"/>
              <a:ext cx="8444031" cy="4808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1951378" y="3923109"/>
            <a:ext cx="2504939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Остров Мадагаскар</a:t>
            </a:r>
            <a:endParaRPr lang="ru-RU" sz="2000" b="1" i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912950" y="3940406"/>
            <a:ext cx="864096" cy="3655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71472" y="1214422"/>
            <a:ext cx="1714512" cy="261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" name="Овал 87"/>
          <p:cNvSpPr/>
          <p:nvPr/>
        </p:nvSpPr>
        <p:spPr>
          <a:xfrm>
            <a:off x="2928926" y="928670"/>
            <a:ext cx="714379" cy="261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38405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7" grpId="0"/>
      <p:bldP spid="28" grpId="0" animBg="1"/>
      <p:bldP spid="33" grpId="0"/>
      <p:bldP spid="34" grpId="0" animBg="1"/>
      <p:bldP spid="39" grpId="0"/>
      <p:bldP spid="40" grpId="0" animBg="1"/>
      <p:bldP spid="48" grpId="0"/>
      <p:bldP spid="49" grpId="0" animBg="1"/>
      <p:bldP spid="57" grpId="0"/>
      <p:bldP spid="58" grpId="0" animBg="1"/>
      <p:bldP spid="63" grpId="0"/>
      <p:bldP spid="64" grpId="0" animBg="1"/>
      <p:bldP spid="69" grpId="0"/>
      <p:bldP spid="70" grpId="0" animBg="1"/>
      <p:bldP spid="75" grpId="0"/>
      <p:bldP spid="76" grpId="0" animBg="1"/>
      <p:bldP spid="81" grpId="0" animBg="1"/>
      <p:bldP spid="82" grpId="0" animBg="1"/>
      <p:bldP spid="87" grpId="0" animBg="1"/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43519" y="5803000"/>
            <a:ext cx="5374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каком направлении от церкви расположен родник?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1628" y="141096"/>
            <a:ext cx="8904868" cy="52782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            </a:t>
            </a:r>
            <a:r>
              <a:rPr lang="ru-RU" dirty="0">
                <a:solidFill>
                  <a:schemeClr val="tx1"/>
                </a:solidFill>
              </a:rPr>
              <a:t>Задание  3  выполняется  с  использованием  приведённого  ниже  </a:t>
            </a:r>
            <a:r>
              <a:rPr lang="ru-RU" dirty="0" smtClean="0">
                <a:solidFill>
                  <a:schemeClr val="tx1"/>
                </a:solidFill>
              </a:rPr>
              <a:t>фрагмента  топографической </a:t>
            </a:r>
            <a:r>
              <a:rPr lang="ru-RU" dirty="0">
                <a:solidFill>
                  <a:schemeClr val="tx1"/>
                </a:solidFill>
              </a:rPr>
              <a:t>карты.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8379" y="107132"/>
            <a:ext cx="1589495" cy="362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Рамка 4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2283" y="5332794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5239" y="5070375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628" y="828239"/>
            <a:ext cx="6251852" cy="482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940152" y="730847"/>
            <a:ext cx="3009132" cy="1618033"/>
            <a:chOff x="4283968" y="616679"/>
            <a:chExt cx="4554022" cy="254481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908720"/>
              <a:ext cx="3744416" cy="225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https://img1.cliparto.com/pic/s/203713/3499485-blue-arrow-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899">
              <a:off x="6615516" y="862999"/>
              <a:ext cx="1106374" cy="1106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376077" y="616679"/>
              <a:ext cx="1538205" cy="1016537"/>
            </a:xfrm>
            <a:prstGeom prst="wedgeRectCallout">
              <a:avLst>
                <a:gd name="adj1" fmla="val 387"/>
                <a:gd name="adj2" fmla="val 82711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Правый берег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36100" y="1416185"/>
              <a:ext cx="1401890" cy="1016537"/>
            </a:xfrm>
            <a:prstGeom prst="wedgeRectCallout">
              <a:avLst>
                <a:gd name="adj1" fmla="val -50400"/>
                <a:gd name="adj2" fmla="val 7352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Левый берег</a:t>
              </a:r>
              <a:endParaRPr lang="ru-RU" dirty="0"/>
            </a:p>
          </p:txBody>
        </p:sp>
      </p:grpSp>
      <p:pic>
        <p:nvPicPr>
          <p:cNvPr id="1032" name="Picture 8" descr="https://content.mycutegraphics.com/graphics/school/blue-ruler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569">
            <a:off x="899173" y="3500497"/>
            <a:ext cx="3667331" cy="9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96268" y="4397742"/>
            <a:ext cx="265301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Маршрут АВ  = 3,6 см</a:t>
            </a:r>
          </a:p>
          <a:p>
            <a:pPr algn="ctr"/>
            <a:r>
              <a:rPr lang="ru-RU" sz="2000" dirty="0" smtClean="0"/>
              <a:t>В 1 см – 100 м</a:t>
            </a:r>
          </a:p>
        </p:txBody>
      </p:sp>
      <p:sp>
        <p:nvSpPr>
          <p:cNvPr id="6" name="Рамка 5"/>
          <p:cNvSpPr/>
          <p:nvPr/>
        </p:nvSpPr>
        <p:spPr>
          <a:xfrm>
            <a:off x="2123728" y="4941168"/>
            <a:ext cx="1440160" cy="313873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97" y="2265274"/>
            <a:ext cx="2079690" cy="20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312808" y="2111418"/>
            <a:ext cx="2530086" cy="2350153"/>
            <a:chOff x="6510824" y="3482876"/>
            <a:chExt cx="2530086" cy="235015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819719" y="3829723"/>
              <a:ext cx="1891366" cy="1675034"/>
              <a:chOff x="2214546" y="1000108"/>
              <a:chExt cx="4572032" cy="4786346"/>
            </a:xfrm>
          </p:grpSpPr>
          <p:cxnSp>
            <p:nvCxnSpPr>
              <p:cNvPr id="21" name="Прямая со стрелкой 20"/>
              <p:cNvCxnSpPr/>
              <p:nvPr/>
            </p:nvCxnSpPr>
            <p:spPr>
              <a:xfrm rot="5400000">
                <a:off x="2036745" y="3392487"/>
                <a:ext cx="4786346" cy="1588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arrow"/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 rot="10800000">
                <a:off x="2214546" y="3429000"/>
                <a:ext cx="4572032" cy="1588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arrow"/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 rot="5400000">
                <a:off x="2786050" y="1857364"/>
                <a:ext cx="3286148" cy="3143272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arrow"/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 rot="10800000">
                <a:off x="2786050" y="1785926"/>
                <a:ext cx="3286148" cy="3214710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arrow"/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Прямоугольник 26"/>
            <p:cNvSpPr/>
            <p:nvPr/>
          </p:nvSpPr>
          <p:spPr>
            <a:xfrm>
              <a:off x="7560046" y="3482876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60160" y="5463697"/>
              <a:ext cx="4443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Ю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685118" y="4482574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В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386007" y="3788663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СВ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776826" y="3829654"/>
              <a:ext cx="473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СЗ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510824" y="4442476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З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734314" y="5190054"/>
              <a:ext cx="566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ЮЗ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442669" y="5190054"/>
              <a:ext cx="5982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ЮВ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1628" y="5489143"/>
            <a:ext cx="5908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3.1. На каком берегу реки </a:t>
            </a:r>
            <a:r>
              <a:rPr lang="ru-RU" dirty="0" err="1"/>
              <a:t>Михалёвки</a:t>
            </a:r>
            <a:r>
              <a:rPr lang="ru-RU" dirty="0"/>
              <a:t> находится церковь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17998" y="5489143"/>
            <a:ext cx="3078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 : __________________ 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209800" y="540289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н</a:t>
            </a:r>
            <a:r>
              <a:rPr lang="ru-RU" sz="2000" b="1" i="1" dirty="0" smtClean="0"/>
              <a:t>а правом</a:t>
            </a:r>
            <a:endParaRPr lang="ru-RU" sz="2000" b="1" i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903738" y="5502565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877372" y="5786636"/>
            <a:ext cx="3078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 : __________________ 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7012272" y="5733256"/>
            <a:ext cx="156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в</a:t>
            </a:r>
            <a:r>
              <a:rPr lang="ru-RU" sz="2000" b="1" i="1" dirty="0" smtClean="0"/>
              <a:t> западном</a:t>
            </a:r>
            <a:endParaRPr lang="ru-RU" sz="2000" b="1" i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917998" y="5787057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9360" y="6133366"/>
            <a:ext cx="8876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3.2. Какова протяжённость проложенного на карте маршрута А–В? Для выполнения задания </a:t>
            </a:r>
            <a:r>
              <a:rPr lang="ru-RU" dirty="0" smtClean="0"/>
              <a:t>используйте </a:t>
            </a:r>
            <a:r>
              <a:rPr lang="ru-RU" dirty="0"/>
              <a:t>линейку. </a:t>
            </a:r>
            <a:r>
              <a:rPr lang="ru-RU" dirty="0" smtClean="0"/>
              <a:t>                             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694013" y="6432967"/>
            <a:ext cx="3078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Ответ : __________________ 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4828912" y="6379587"/>
            <a:ext cx="2233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3,6 х 100 = 360 м</a:t>
            </a:r>
            <a:endParaRPr lang="ru-RU" sz="2000" b="1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734639" y="6433388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2" descr="http://www.prague33.ru/images/pixabay-20c75f4aeafd78e2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3" y="368839"/>
            <a:ext cx="869714" cy="6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3995936" y="668923"/>
            <a:ext cx="150049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 тренируемся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9" grpId="0" animBg="1"/>
      <p:bldP spid="40" grpId="0"/>
      <p:bldP spid="45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45" y="1304294"/>
            <a:ext cx="2736304" cy="27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92130"/>
            <a:ext cx="1009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Рамка 4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912950" y="10558870"/>
            <a:ext cx="864096" cy="3655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817100" y="11276881"/>
            <a:ext cx="864096" cy="3655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841638" y="10543026"/>
            <a:ext cx="864096" cy="3655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37950" y="10946046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85822" y="10802031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84614" y="12229989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96120" y="11443106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64331" y="11813724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31628" y="141096"/>
            <a:ext cx="8904868" cy="609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       Анализ </a:t>
            </a:r>
            <a:r>
              <a:rPr lang="ru-RU" dirty="0">
                <a:solidFill>
                  <a:schemeClr val="tx1"/>
                </a:solidFill>
              </a:rPr>
              <a:t>графиков и диаграмм (розы ветров, графика температуры, </a:t>
            </a:r>
            <a:r>
              <a:rPr lang="ru-RU" dirty="0" smtClean="0">
                <a:solidFill>
                  <a:schemeClr val="tx1"/>
                </a:solidFill>
              </a:rPr>
              <a:t>диаграммы осадков</a:t>
            </a:r>
            <a:r>
              <a:rPr lang="ru-RU" dirty="0">
                <a:solidFill>
                  <a:schemeClr val="tx1"/>
                </a:solidFill>
              </a:rPr>
              <a:t>),  определение элементов  погоды  по условным обозначениям.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31629" y="416497"/>
            <a:ext cx="1344028" cy="318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495" y="4840842"/>
            <a:ext cx="1531569" cy="1735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6" y="4774558"/>
            <a:ext cx="4675937" cy="1944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2040" y="4706218"/>
            <a:ext cx="973776" cy="571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0452" y="5381972"/>
            <a:ext cx="704248" cy="733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474527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Температура воздуха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433053" y="614028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Относительная влажность</a:t>
            </a:r>
            <a:endParaRPr lang="ru-RU" sz="1600" dirty="0"/>
          </a:p>
        </p:txBody>
      </p:sp>
      <p:pic>
        <p:nvPicPr>
          <p:cNvPr id="1029" name="Picture 5" descr="http://ok-t.ru/mydocxru/baza1/467835189933.files/image012.jpg"/>
          <p:cNvPicPr>
            <a:picLocks noChangeAspect="1" noChangeArrowheads="1"/>
          </p:cNvPicPr>
          <p:nvPr/>
        </p:nvPicPr>
        <p:blipFill rotWithShape="1">
          <a:blip r:embed="rId8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991" y="1389082"/>
            <a:ext cx="3605917" cy="277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9629" y="4287686"/>
            <a:ext cx="2120068" cy="369332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dirty="0" smtClean="0"/>
              <a:t>Элементы  погоды  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947940" y="827420"/>
            <a:ext cx="2446760" cy="369332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dirty="0" smtClean="0"/>
              <a:t>График температуры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72074" y="882629"/>
            <a:ext cx="2311210" cy="369332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dirty="0" smtClean="0"/>
              <a:t>Диаграмма осадков</a:t>
            </a:r>
            <a:endParaRPr lang="ru-RU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93" y="1410648"/>
            <a:ext cx="2154121" cy="21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7070363" y="915158"/>
            <a:ext cx="1479379" cy="369332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dirty="0" smtClean="0"/>
              <a:t>Роза ветров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50496" y="390043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0"/>
              </a:rPr>
              <a:t>П</a:t>
            </a:r>
            <a:r>
              <a:rPr lang="ru-RU" dirty="0" smtClean="0">
                <a:hlinkClick r:id="rId10"/>
              </a:rPr>
              <a:t>остроение  графика</a:t>
            </a:r>
            <a:r>
              <a:rPr lang="ru-RU" dirty="0" smtClean="0"/>
              <a:t> на </a:t>
            </a:r>
            <a:endParaRPr lang="ru-RU" dirty="0"/>
          </a:p>
        </p:txBody>
      </p:sp>
      <p:sp>
        <p:nvSpPr>
          <p:cNvPr id="53" name="TextBox 52">
            <a:hlinkClick r:id="rId11" action="ppaction://hlinksldjump"/>
          </p:cNvPr>
          <p:cNvSpPr txBox="1"/>
          <p:nvPr/>
        </p:nvSpPr>
        <p:spPr>
          <a:xfrm>
            <a:off x="162701" y="4192824"/>
            <a:ext cx="150049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 тренируемся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68871" y="1484784"/>
            <a:ext cx="1455063" cy="4176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8871" y="1119628"/>
            <a:ext cx="196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Максим.</a:t>
            </a:r>
            <a:r>
              <a:rPr lang="en-US" b="1" dirty="0" smtClean="0">
                <a:solidFill>
                  <a:srgbClr val="FF0000"/>
                </a:solidFill>
              </a:rPr>
              <a:t> t = 13ºC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H="1" flipV="1">
            <a:off x="568871" y="3602465"/>
            <a:ext cx="1455063" cy="4176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68871" y="3597810"/>
            <a:ext cx="196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Миним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 t = </a:t>
            </a:r>
            <a:r>
              <a:rPr lang="ru-RU" b="1" dirty="0" smtClean="0">
                <a:solidFill>
                  <a:srgbClr val="FF0000"/>
                </a:solidFill>
              </a:rPr>
              <a:t>- 7</a:t>
            </a:r>
            <a:r>
              <a:rPr lang="en-US" b="1" dirty="0" smtClean="0">
                <a:solidFill>
                  <a:srgbClr val="FF0000"/>
                </a:solidFill>
              </a:rPr>
              <a:t>ºC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1525559" y="2492696"/>
            <a:ext cx="1596300" cy="40011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Амплитуда                                                                                                                                                                            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2023934" y="1514394"/>
            <a:ext cx="36846" cy="2083416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5400000">
            <a:off x="1083064" y="2589212"/>
            <a:ext cx="1481630" cy="40011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13+7=20</a:t>
            </a:r>
            <a:r>
              <a:rPr lang="en-US" sz="2000" b="1" dirty="0" smtClean="0">
                <a:solidFill>
                  <a:srgbClr val="FF0000"/>
                </a:solidFill>
              </a:rPr>
              <a:t>ºC</a:t>
            </a:r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4133303" y="1894601"/>
            <a:ext cx="1122759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 rot="5400000">
            <a:off x="4953465" y="2482876"/>
            <a:ext cx="73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июль</a:t>
            </a:r>
            <a:endParaRPr lang="ru-RU" b="1" dirty="0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121337" y="3276153"/>
            <a:ext cx="450663" cy="8831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 rot="5400000">
            <a:off x="3914676" y="3573443"/>
            <a:ext cx="1069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февраль</a:t>
            </a:r>
            <a:endParaRPr lang="ru-RU" b="1" dirty="0"/>
          </a:p>
        </p:txBody>
      </p:sp>
      <p:pic>
        <p:nvPicPr>
          <p:cNvPr id="42" name="Picture 2" descr="http://www.prague33.ru/images/pixabay-20c75f4aeafd78e2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" y="702458"/>
            <a:ext cx="797961" cy="68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87025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98" y="923879"/>
            <a:ext cx="2131462" cy="23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Рамка 4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912950" y="10558870"/>
            <a:ext cx="864096" cy="3655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817100" y="11276881"/>
            <a:ext cx="864096" cy="3655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841638" y="10543026"/>
            <a:ext cx="864096" cy="3655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37950" y="10946046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85822" y="10802031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84614" y="12229989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96120" y="11443106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64331" y="11813724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8497" y="1268760"/>
            <a:ext cx="59651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6.1. Какой месяц был самым холодным в году</a:t>
            </a:r>
            <a:r>
              <a:rPr lang="ru-RU" dirty="0" smtClean="0"/>
              <a:t>?</a:t>
            </a:r>
          </a:p>
          <a:p>
            <a:r>
              <a:rPr lang="ru-RU" dirty="0" smtClean="0"/>
              <a:t> Ответ</a:t>
            </a:r>
            <a:r>
              <a:rPr lang="ru-RU" dirty="0"/>
              <a:t>. _________________________________________ </a:t>
            </a:r>
          </a:p>
          <a:p>
            <a:endParaRPr lang="ru-RU" dirty="0" smtClean="0"/>
          </a:p>
          <a:p>
            <a:r>
              <a:rPr lang="ru-RU" dirty="0"/>
              <a:t>Какова годовая амплитуда температур</a:t>
            </a:r>
            <a:r>
              <a:rPr lang="ru-RU" dirty="0" smtClean="0"/>
              <a:t>?</a:t>
            </a:r>
          </a:p>
          <a:p>
            <a:r>
              <a:rPr lang="ru-RU" dirty="0" smtClean="0"/>
              <a:t> Ответ</a:t>
            </a:r>
            <a:r>
              <a:rPr lang="ru-RU" dirty="0"/>
              <a:t>. _________________________________________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497" y="3231940"/>
            <a:ext cx="806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6.2. </a:t>
            </a:r>
            <a:r>
              <a:rPr lang="ru-RU" dirty="0" smtClean="0"/>
              <a:t> На  каком  рисунке  знаками  отображена  погода  в  тот  день,  когда  температура  воздуха опустилась  ниже  10  градусов  мороза?  Укажите  букву,  которой  обозначен  этот  рисунок. Составьте описание погоды в этот день. 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23" y="4361884"/>
            <a:ext cx="35147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4797152"/>
            <a:ext cx="49122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Ответ. Рисунок: _______  </a:t>
            </a:r>
          </a:p>
          <a:p>
            <a:r>
              <a:rPr lang="ru-RU" dirty="0" smtClean="0"/>
              <a:t>__________________________________________________________________________________</a:t>
            </a:r>
            <a:endParaRPr lang="ru-RU" dirty="0"/>
          </a:p>
          <a:p>
            <a:r>
              <a:rPr lang="ru-RU" dirty="0" smtClean="0"/>
              <a:t>__________________________________________________________________________________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802046" y="1516722"/>
            <a:ext cx="214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Юго-восточный</a:t>
            </a:r>
            <a:endParaRPr lang="ru-RU" sz="2000" b="1" i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45404" y="1628800"/>
            <a:ext cx="881845" cy="2880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802046" y="2345978"/>
            <a:ext cx="269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 северо-западном</a:t>
            </a:r>
            <a:endParaRPr lang="ru-RU" sz="2000" b="1" i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45404" y="2458056"/>
            <a:ext cx="881845" cy="2880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369998" y="4811281"/>
            <a:ext cx="41538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               А</a:t>
            </a:r>
          </a:p>
          <a:p>
            <a:pPr>
              <a:lnSpc>
                <a:spcPts val="2000"/>
              </a:lnSpc>
            </a:pPr>
            <a:r>
              <a:rPr lang="ru-RU" sz="2000" b="1" i="1" dirty="0" smtClean="0"/>
              <a:t>Пасмурно, снег, ветер юго-восточный, температура -16</a:t>
            </a:r>
            <a:r>
              <a:rPr lang="en-US" sz="2000" b="1" i="1" dirty="0" smtClean="0"/>
              <a:t>º</a:t>
            </a:r>
            <a:r>
              <a:rPr lang="ru-RU" sz="2000" b="1" i="1" dirty="0" smtClean="0"/>
              <a:t>С, относительная влажность 74%</a:t>
            </a:r>
            <a:endParaRPr lang="ru-RU" sz="2000" b="1" i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11561" y="4869160"/>
            <a:ext cx="733438" cy="2880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ая выноска 72">
            <a:hlinkClick r:id="rId4" action="ppaction://hlinksldjump"/>
          </p:cNvPr>
          <p:cNvSpPr/>
          <p:nvPr/>
        </p:nvSpPr>
        <p:spPr>
          <a:xfrm>
            <a:off x="114995" y="2501601"/>
            <a:ext cx="540803" cy="311805"/>
          </a:xfrm>
          <a:prstGeom prst="wedgeRectCallout">
            <a:avLst>
              <a:gd name="adj1" fmla="val 71393"/>
              <a:gd name="adj2" fmla="val -2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74" name="Прямоугольная выноска 73">
            <a:hlinkClick r:id="" action="ppaction://noaction"/>
          </p:cNvPr>
          <p:cNvSpPr/>
          <p:nvPr/>
        </p:nvSpPr>
        <p:spPr>
          <a:xfrm>
            <a:off x="114994" y="2933649"/>
            <a:ext cx="540803" cy="311805"/>
          </a:xfrm>
          <a:prstGeom prst="wedgeRectCallout">
            <a:avLst>
              <a:gd name="adj1" fmla="val 71393"/>
              <a:gd name="adj2" fmla="val -2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75" name="Прямоугольная выноска 74">
            <a:hlinkClick r:id="" action="ppaction://noaction"/>
          </p:cNvPr>
          <p:cNvSpPr/>
          <p:nvPr/>
        </p:nvSpPr>
        <p:spPr>
          <a:xfrm>
            <a:off x="114993" y="3410499"/>
            <a:ext cx="540803" cy="311805"/>
          </a:xfrm>
          <a:prstGeom prst="wedgeRectCallout">
            <a:avLst>
              <a:gd name="adj1" fmla="val 71393"/>
              <a:gd name="adj2" fmla="val -2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77" name="Прямоугольная выноска 76">
            <a:hlinkClick r:id="" action="ppaction://noaction"/>
          </p:cNvPr>
          <p:cNvSpPr/>
          <p:nvPr/>
        </p:nvSpPr>
        <p:spPr>
          <a:xfrm>
            <a:off x="114993" y="3837602"/>
            <a:ext cx="540803" cy="311805"/>
          </a:xfrm>
          <a:prstGeom prst="wedgeRectCallout">
            <a:avLst>
              <a:gd name="adj1" fmla="val 71393"/>
              <a:gd name="adj2" fmla="val -2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78" name="Прямоугольная выноска 77">
            <a:hlinkClick r:id="" action="ppaction://noaction"/>
          </p:cNvPr>
          <p:cNvSpPr/>
          <p:nvPr/>
        </p:nvSpPr>
        <p:spPr>
          <a:xfrm>
            <a:off x="114992" y="4274489"/>
            <a:ext cx="540803" cy="311805"/>
          </a:xfrm>
          <a:prstGeom prst="wedgeRectCallout">
            <a:avLst>
              <a:gd name="adj1" fmla="val 71393"/>
              <a:gd name="adj2" fmla="val -2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79" name="Прямоугольная выноска 78">
            <a:hlinkClick r:id="" action="ppaction://noaction"/>
          </p:cNvPr>
          <p:cNvSpPr/>
          <p:nvPr/>
        </p:nvSpPr>
        <p:spPr>
          <a:xfrm>
            <a:off x="114991" y="4704747"/>
            <a:ext cx="540803" cy="311805"/>
          </a:xfrm>
          <a:prstGeom prst="wedgeRectCallout">
            <a:avLst>
              <a:gd name="adj1" fmla="val 71393"/>
              <a:gd name="adj2" fmla="val -2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8</a:t>
            </a:r>
          </a:p>
        </p:txBody>
      </p:sp>
      <p:sp>
        <p:nvSpPr>
          <p:cNvPr id="80" name="Прямоугольная выноска 79">
            <a:hlinkClick r:id="" action="ppaction://noaction"/>
          </p:cNvPr>
          <p:cNvSpPr/>
          <p:nvPr/>
        </p:nvSpPr>
        <p:spPr>
          <a:xfrm>
            <a:off x="114990" y="5132299"/>
            <a:ext cx="540803" cy="311805"/>
          </a:xfrm>
          <a:prstGeom prst="wedgeRectCallout">
            <a:avLst>
              <a:gd name="adj1" fmla="val 71393"/>
              <a:gd name="adj2" fmla="val -2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81" name="Прямоугольная выноска 80">
            <a:hlinkClick r:id="" action="ppaction://noaction"/>
          </p:cNvPr>
          <p:cNvSpPr/>
          <p:nvPr/>
        </p:nvSpPr>
        <p:spPr>
          <a:xfrm>
            <a:off x="120958" y="5565467"/>
            <a:ext cx="544760" cy="311805"/>
          </a:xfrm>
          <a:prstGeom prst="wedgeRectCallout">
            <a:avLst>
              <a:gd name="adj1" fmla="val 71393"/>
              <a:gd name="adj2" fmla="val -2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83" name="Прямоугольная выноска 82">
            <a:hlinkClick r:id="rId5" action="ppaction://hlinksldjump"/>
          </p:cNvPr>
          <p:cNvSpPr/>
          <p:nvPr/>
        </p:nvSpPr>
        <p:spPr>
          <a:xfrm>
            <a:off x="124915" y="1672930"/>
            <a:ext cx="540803" cy="283459"/>
          </a:xfrm>
          <a:prstGeom prst="wedgeRectCallout">
            <a:avLst>
              <a:gd name="adj1" fmla="val 71393"/>
              <a:gd name="adj2" fmla="val -22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4" name="Прямоугольная выноска 83">
            <a:hlinkClick r:id="" action="ppaction://noaction"/>
          </p:cNvPr>
          <p:cNvSpPr/>
          <p:nvPr/>
        </p:nvSpPr>
        <p:spPr>
          <a:xfrm>
            <a:off x="124914" y="2069553"/>
            <a:ext cx="540803" cy="311805"/>
          </a:xfrm>
          <a:prstGeom prst="wedgeRectCallout">
            <a:avLst>
              <a:gd name="adj1" fmla="val 71393"/>
              <a:gd name="adj2" fmla="val -2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31628" y="141096"/>
            <a:ext cx="8904868" cy="8396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>
                <a:solidFill>
                  <a:schemeClr val="tx1"/>
                </a:solidFill>
              </a:rPr>
              <a:t>метеорологической станции города </a:t>
            </a:r>
            <a:r>
              <a:rPr lang="ru-RU" dirty="0" smtClean="0">
                <a:solidFill>
                  <a:schemeClr val="tx1"/>
                </a:solidFill>
              </a:rPr>
              <a:t>N  в         </a:t>
            </a:r>
            <a:r>
              <a:rPr lang="ru-RU" dirty="0">
                <a:solidFill>
                  <a:schemeClr val="tx1"/>
                </a:solidFill>
              </a:rPr>
              <a:t>январе </a:t>
            </a:r>
            <a:r>
              <a:rPr lang="ru-RU" dirty="0" smtClean="0">
                <a:solidFill>
                  <a:schemeClr val="tx1"/>
                </a:solidFill>
              </a:rPr>
              <a:t>были проведены                                                                             наблюдения  </a:t>
            </a:r>
            <a:r>
              <a:rPr lang="ru-RU" dirty="0">
                <a:solidFill>
                  <a:schemeClr val="tx1"/>
                </a:solidFill>
              </a:rPr>
              <a:t>за  направлением  ветра.  По </a:t>
            </a:r>
            <a:r>
              <a:rPr lang="ru-RU" dirty="0" smtClean="0">
                <a:solidFill>
                  <a:schemeClr val="tx1"/>
                </a:solidFill>
              </a:rPr>
              <a:t>результатам  </a:t>
            </a:r>
            <a:r>
              <a:rPr lang="ru-RU" dirty="0">
                <a:solidFill>
                  <a:schemeClr val="tx1"/>
                </a:solidFill>
              </a:rPr>
              <a:t>наблюдений  метеорологи  построили  </a:t>
            </a:r>
            <a:r>
              <a:rPr lang="ru-RU" dirty="0" smtClean="0">
                <a:solidFill>
                  <a:schemeClr val="tx1"/>
                </a:solidFill>
              </a:rPr>
              <a:t>розу ветров. Рассмотрите розу ветров и ответьте на вопросы.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" name="Picture 2" descr="http://www.prague33.ru/images/pixabay-20c75f4aeafd78e2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" y="946361"/>
            <a:ext cx="797262" cy="68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64552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074" name="Picture 2" descr="https://rcdo06.ru/wp-content/uploads/2021/03/%D0%B2%D0%BF%D1%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03"/>
            <a:ext cx="9229725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Рамка 4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912950" y="10558870"/>
            <a:ext cx="864096" cy="3655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817100" y="11276881"/>
            <a:ext cx="864096" cy="3655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841638" y="10543026"/>
            <a:ext cx="864096" cy="36551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37950" y="10946046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85822" y="10802031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84614" y="12229989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96120" y="11443106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64331" y="11813724"/>
            <a:ext cx="864096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31628" y="44624"/>
            <a:ext cx="8904868" cy="5040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Географические </a:t>
            </a:r>
            <a:r>
              <a:rPr lang="ru-RU" dirty="0">
                <a:solidFill>
                  <a:schemeClr val="tx1"/>
                </a:solidFill>
              </a:rPr>
              <a:t>объекты </a:t>
            </a:r>
            <a:r>
              <a:rPr lang="ru-RU" dirty="0" smtClean="0">
                <a:solidFill>
                  <a:schemeClr val="tx1"/>
                </a:solidFill>
              </a:rPr>
              <a:t>и  природные  комплексы своей </a:t>
            </a:r>
            <a:r>
              <a:rPr lang="ru-RU" dirty="0">
                <a:solidFill>
                  <a:schemeClr val="tx1"/>
                </a:solidFill>
              </a:rPr>
              <a:t>местности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 . 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82530" y="157782"/>
            <a:ext cx="1467388" cy="318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10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4" y="562298"/>
            <a:ext cx="8814361" cy="242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69998" y="1268760"/>
            <a:ext cx="276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Челябинская область </a:t>
            </a:r>
            <a:endParaRPr lang="ru-RU" sz="2000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803" y="1312942"/>
            <a:ext cx="881845" cy="38786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78972" y="2369450"/>
            <a:ext cx="487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Челябинск</a:t>
            </a:r>
            <a:endParaRPr lang="ru-RU" sz="20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2134" y="2465070"/>
            <a:ext cx="770139" cy="38786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8" y="5515904"/>
            <a:ext cx="8953695" cy="6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" y="4724912"/>
            <a:ext cx="8908114" cy="57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3003" y="3099117"/>
            <a:ext cx="3209492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Возможные варианты 10.2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4178" y="3632309"/>
            <a:ext cx="8927141" cy="744271"/>
            <a:chOff x="68811" y="3404464"/>
            <a:chExt cx="8927141" cy="74427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8811" y="3404464"/>
              <a:ext cx="8927141" cy="455691"/>
              <a:chOff x="23972" y="3981421"/>
              <a:chExt cx="8927141" cy="45569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292080" y="3981421"/>
                <a:ext cx="3659033" cy="45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Группа 4"/>
              <p:cNvGrpSpPr/>
              <p:nvPr/>
            </p:nvGrpSpPr>
            <p:grpSpPr>
              <a:xfrm>
                <a:off x="23972" y="3981421"/>
                <a:ext cx="5452358" cy="455691"/>
                <a:chOff x="415786" y="4002956"/>
                <a:chExt cx="5452358" cy="455691"/>
              </a:xfrm>
            </p:grpSpPr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415786" y="4002956"/>
                  <a:ext cx="4156214" cy="455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4491767" y="4079980"/>
                  <a:ext cx="1376377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700" dirty="0" smtClean="0"/>
                    <a:t>/литосферы</a:t>
                  </a:r>
                  <a:endParaRPr lang="ru-RU" sz="1700" dirty="0"/>
                </a:p>
              </p:txBody>
            </p:sp>
          </p:grpSp>
        </p:grpSp>
        <p:grpSp>
          <p:nvGrpSpPr>
            <p:cNvPr id="7" name="Группа 6"/>
            <p:cNvGrpSpPr/>
            <p:nvPr/>
          </p:nvGrpSpPr>
          <p:grpSpPr>
            <a:xfrm>
              <a:off x="122240" y="3816504"/>
              <a:ext cx="4415509" cy="332231"/>
              <a:chOff x="122240" y="3816504"/>
              <a:chExt cx="4415509" cy="332231"/>
            </a:xfrm>
          </p:grpSpPr>
          <p:pic>
            <p:nvPicPr>
              <p:cNvPr id="31" name="Picture 8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2240" y="3816504"/>
                <a:ext cx="2902731" cy="28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6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036403" y="3855654"/>
                <a:ext cx="1501346" cy="293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443602" y="4585455"/>
            <a:ext cx="8280920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43602" y="5515903"/>
            <a:ext cx="8280920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http://www.prague33.ru/images/pixabay-20c75f4aeafd78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4128" y="922522"/>
            <a:ext cx="83710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97675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5D4E1E9-092B-44E3-9E84-B42736F31C32}"/>
              </a:ext>
            </a:extLst>
          </p:cNvPr>
          <p:cNvSpPr/>
          <p:nvPr/>
        </p:nvSpPr>
        <p:spPr>
          <a:xfrm>
            <a:off x="1357290" y="1357298"/>
            <a:ext cx="6715172" cy="33932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/>
              <a:t>Рекомендации по устранению выявленных проблем при подготовке к ВПР по географии 8 класс (по программе 7 класса)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78913"/>
            <a:ext cx="2160239" cy="7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5609"/>
          <a:stretch/>
        </p:blipFill>
        <p:spPr>
          <a:xfrm>
            <a:off x="125015" y="857251"/>
            <a:ext cx="4787285" cy="2828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283516" y="2086327"/>
            <a:ext cx="3002846" cy="4826001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6806208" y="3646896"/>
            <a:ext cx="652316" cy="686192"/>
          </a:xfrm>
          <a:custGeom>
            <a:avLst/>
            <a:gdLst>
              <a:gd name="connsiteX0" fmla="*/ 95250 w 869754"/>
              <a:gd name="connsiteY0" fmla="*/ 23813 h 914923"/>
              <a:gd name="connsiteX1" fmla="*/ 114300 w 869754"/>
              <a:gd name="connsiteY1" fmla="*/ 14288 h 914923"/>
              <a:gd name="connsiteX2" fmla="*/ 130969 w 869754"/>
              <a:gd name="connsiteY2" fmla="*/ 7144 h 914923"/>
              <a:gd name="connsiteX3" fmla="*/ 145256 w 869754"/>
              <a:gd name="connsiteY3" fmla="*/ 0 h 914923"/>
              <a:gd name="connsiteX4" fmla="*/ 157162 w 869754"/>
              <a:gd name="connsiteY4" fmla="*/ 2382 h 914923"/>
              <a:gd name="connsiteX5" fmla="*/ 164306 w 869754"/>
              <a:gd name="connsiteY5" fmla="*/ 7144 h 914923"/>
              <a:gd name="connsiteX6" fmla="*/ 178594 w 869754"/>
              <a:gd name="connsiteY6" fmla="*/ 11907 h 914923"/>
              <a:gd name="connsiteX7" fmla="*/ 185737 w 869754"/>
              <a:gd name="connsiteY7" fmla="*/ 16669 h 914923"/>
              <a:gd name="connsiteX8" fmla="*/ 200025 w 869754"/>
              <a:gd name="connsiteY8" fmla="*/ 21432 h 914923"/>
              <a:gd name="connsiteX9" fmla="*/ 214312 w 869754"/>
              <a:gd name="connsiteY9" fmla="*/ 30957 h 914923"/>
              <a:gd name="connsiteX10" fmla="*/ 221456 w 869754"/>
              <a:gd name="connsiteY10" fmla="*/ 35719 h 914923"/>
              <a:gd name="connsiteX11" fmla="*/ 228600 w 869754"/>
              <a:gd name="connsiteY11" fmla="*/ 38100 h 914923"/>
              <a:gd name="connsiteX12" fmla="*/ 257175 w 869754"/>
              <a:gd name="connsiteY12" fmla="*/ 35719 h 914923"/>
              <a:gd name="connsiteX13" fmla="*/ 264319 w 869754"/>
              <a:gd name="connsiteY13" fmla="*/ 33338 h 914923"/>
              <a:gd name="connsiteX14" fmla="*/ 280987 w 869754"/>
              <a:gd name="connsiteY14" fmla="*/ 35719 h 914923"/>
              <a:gd name="connsiteX15" fmla="*/ 288131 w 869754"/>
              <a:gd name="connsiteY15" fmla="*/ 40482 h 914923"/>
              <a:gd name="connsiteX16" fmla="*/ 292894 w 869754"/>
              <a:gd name="connsiteY16" fmla="*/ 47625 h 914923"/>
              <a:gd name="connsiteX17" fmla="*/ 300037 w 869754"/>
              <a:gd name="connsiteY17" fmla="*/ 73819 h 914923"/>
              <a:gd name="connsiteX18" fmla="*/ 302419 w 869754"/>
              <a:gd name="connsiteY18" fmla="*/ 83344 h 914923"/>
              <a:gd name="connsiteX19" fmla="*/ 300037 w 869754"/>
              <a:gd name="connsiteY19" fmla="*/ 109538 h 914923"/>
              <a:gd name="connsiteX20" fmla="*/ 292894 w 869754"/>
              <a:gd name="connsiteY20" fmla="*/ 114300 h 914923"/>
              <a:gd name="connsiteX21" fmla="*/ 278606 w 869754"/>
              <a:gd name="connsiteY21" fmla="*/ 126207 h 914923"/>
              <a:gd name="connsiteX22" fmla="*/ 273844 w 869754"/>
              <a:gd name="connsiteY22" fmla="*/ 133350 h 914923"/>
              <a:gd name="connsiteX23" fmla="*/ 266700 w 869754"/>
              <a:gd name="connsiteY23" fmla="*/ 138113 h 914923"/>
              <a:gd name="connsiteX24" fmla="*/ 257175 w 869754"/>
              <a:gd name="connsiteY24" fmla="*/ 150019 h 914923"/>
              <a:gd name="connsiteX25" fmla="*/ 254794 w 869754"/>
              <a:gd name="connsiteY25" fmla="*/ 171450 h 914923"/>
              <a:gd name="connsiteX26" fmla="*/ 269081 w 869754"/>
              <a:gd name="connsiteY26" fmla="*/ 176213 h 914923"/>
              <a:gd name="connsiteX27" fmla="*/ 276225 w 869754"/>
              <a:gd name="connsiteY27" fmla="*/ 178594 h 914923"/>
              <a:gd name="connsiteX28" fmla="*/ 283369 w 869754"/>
              <a:gd name="connsiteY28" fmla="*/ 200025 h 914923"/>
              <a:gd name="connsiteX29" fmla="*/ 285750 w 869754"/>
              <a:gd name="connsiteY29" fmla="*/ 207169 h 914923"/>
              <a:gd name="connsiteX30" fmla="*/ 288131 w 869754"/>
              <a:gd name="connsiteY30" fmla="*/ 214313 h 914923"/>
              <a:gd name="connsiteX31" fmla="*/ 290512 w 869754"/>
              <a:gd name="connsiteY31" fmla="*/ 240507 h 914923"/>
              <a:gd name="connsiteX32" fmla="*/ 297656 w 869754"/>
              <a:gd name="connsiteY32" fmla="*/ 264319 h 914923"/>
              <a:gd name="connsiteX33" fmla="*/ 302419 w 869754"/>
              <a:gd name="connsiteY33" fmla="*/ 280988 h 914923"/>
              <a:gd name="connsiteX34" fmla="*/ 307181 w 869754"/>
              <a:gd name="connsiteY34" fmla="*/ 297657 h 914923"/>
              <a:gd name="connsiteX35" fmla="*/ 321469 w 869754"/>
              <a:gd name="connsiteY35" fmla="*/ 319088 h 914923"/>
              <a:gd name="connsiteX36" fmla="*/ 330994 w 869754"/>
              <a:gd name="connsiteY36" fmla="*/ 333375 h 914923"/>
              <a:gd name="connsiteX37" fmla="*/ 338137 w 869754"/>
              <a:gd name="connsiteY37" fmla="*/ 340519 h 914923"/>
              <a:gd name="connsiteX38" fmla="*/ 347662 w 869754"/>
              <a:gd name="connsiteY38" fmla="*/ 354807 h 914923"/>
              <a:gd name="connsiteX39" fmla="*/ 352425 w 869754"/>
              <a:gd name="connsiteY39" fmla="*/ 361950 h 914923"/>
              <a:gd name="connsiteX40" fmla="*/ 357187 w 869754"/>
              <a:gd name="connsiteY40" fmla="*/ 392907 h 914923"/>
              <a:gd name="connsiteX41" fmla="*/ 359569 w 869754"/>
              <a:gd name="connsiteY41" fmla="*/ 400050 h 914923"/>
              <a:gd name="connsiteX42" fmla="*/ 366712 w 869754"/>
              <a:gd name="connsiteY42" fmla="*/ 402432 h 914923"/>
              <a:gd name="connsiteX43" fmla="*/ 373856 w 869754"/>
              <a:gd name="connsiteY43" fmla="*/ 409575 h 914923"/>
              <a:gd name="connsiteX44" fmla="*/ 376237 w 869754"/>
              <a:gd name="connsiteY44" fmla="*/ 416719 h 914923"/>
              <a:gd name="connsiteX45" fmla="*/ 383381 w 869754"/>
              <a:gd name="connsiteY45" fmla="*/ 421482 h 914923"/>
              <a:gd name="connsiteX46" fmla="*/ 390525 w 869754"/>
              <a:gd name="connsiteY46" fmla="*/ 428625 h 914923"/>
              <a:gd name="connsiteX47" fmla="*/ 383381 w 869754"/>
              <a:gd name="connsiteY47" fmla="*/ 454819 h 914923"/>
              <a:gd name="connsiteX48" fmla="*/ 378619 w 869754"/>
              <a:gd name="connsiteY48" fmla="*/ 461963 h 914923"/>
              <a:gd name="connsiteX49" fmla="*/ 373856 w 869754"/>
              <a:gd name="connsiteY49" fmla="*/ 476250 h 914923"/>
              <a:gd name="connsiteX50" fmla="*/ 383381 w 869754"/>
              <a:gd name="connsiteY50" fmla="*/ 500063 h 914923"/>
              <a:gd name="connsiteX51" fmla="*/ 390525 w 869754"/>
              <a:gd name="connsiteY51" fmla="*/ 502444 h 914923"/>
              <a:gd name="connsiteX52" fmla="*/ 397669 w 869754"/>
              <a:gd name="connsiteY52" fmla="*/ 516732 h 914923"/>
              <a:gd name="connsiteX53" fmla="*/ 402431 w 869754"/>
              <a:gd name="connsiteY53" fmla="*/ 523875 h 914923"/>
              <a:gd name="connsiteX54" fmla="*/ 404812 w 869754"/>
              <a:gd name="connsiteY54" fmla="*/ 535782 h 914923"/>
              <a:gd name="connsiteX55" fmla="*/ 411956 w 869754"/>
              <a:gd name="connsiteY55" fmla="*/ 564357 h 914923"/>
              <a:gd name="connsiteX56" fmla="*/ 421481 w 869754"/>
              <a:gd name="connsiteY56" fmla="*/ 571500 h 914923"/>
              <a:gd name="connsiteX57" fmla="*/ 435769 w 869754"/>
              <a:gd name="connsiteY57" fmla="*/ 581025 h 914923"/>
              <a:gd name="connsiteX58" fmla="*/ 447675 w 869754"/>
              <a:gd name="connsiteY58" fmla="*/ 592932 h 914923"/>
              <a:gd name="connsiteX59" fmla="*/ 452437 w 869754"/>
              <a:gd name="connsiteY59" fmla="*/ 600075 h 914923"/>
              <a:gd name="connsiteX60" fmla="*/ 473869 w 869754"/>
              <a:gd name="connsiteY60" fmla="*/ 619125 h 914923"/>
              <a:gd name="connsiteX61" fmla="*/ 497681 w 869754"/>
              <a:gd name="connsiteY61" fmla="*/ 647700 h 914923"/>
              <a:gd name="connsiteX62" fmla="*/ 511969 w 869754"/>
              <a:gd name="connsiteY62" fmla="*/ 654844 h 914923"/>
              <a:gd name="connsiteX63" fmla="*/ 521494 w 869754"/>
              <a:gd name="connsiteY63" fmla="*/ 669132 h 914923"/>
              <a:gd name="connsiteX64" fmla="*/ 526256 w 869754"/>
              <a:gd name="connsiteY64" fmla="*/ 676275 h 914923"/>
              <a:gd name="connsiteX65" fmla="*/ 533400 w 869754"/>
              <a:gd name="connsiteY65" fmla="*/ 678657 h 914923"/>
              <a:gd name="connsiteX66" fmla="*/ 547687 w 869754"/>
              <a:gd name="connsiteY66" fmla="*/ 690563 h 914923"/>
              <a:gd name="connsiteX67" fmla="*/ 554831 w 869754"/>
              <a:gd name="connsiteY67" fmla="*/ 697707 h 914923"/>
              <a:gd name="connsiteX68" fmla="*/ 569119 w 869754"/>
              <a:gd name="connsiteY68" fmla="*/ 702469 h 914923"/>
              <a:gd name="connsiteX69" fmla="*/ 585787 w 869754"/>
              <a:gd name="connsiteY69" fmla="*/ 709613 h 914923"/>
              <a:gd name="connsiteX70" fmla="*/ 616744 w 869754"/>
              <a:gd name="connsiteY70" fmla="*/ 714375 h 914923"/>
              <a:gd name="connsiteX71" fmla="*/ 650081 w 869754"/>
              <a:gd name="connsiteY71" fmla="*/ 719138 h 914923"/>
              <a:gd name="connsiteX72" fmla="*/ 657225 w 869754"/>
              <a:gd name="connsiteY72" fmla="*/ 721519 h 914923"/>
              <a:gd name="connsiteX73" fmla="*/ 692944 w 869754"/>
              <a:gd name="connsiteY73" fmla="*/ 723900 h 914923"/>
              <a:gd name="connsiteX74" fmla="*/ 719137 w 869754"/>
              <a:gd name="connsiteY74" fmla="*/ 728663 h 914923"/>
              <a:gd name="connsiteX75" fmla="*/ 750094 w 869754"/>
              <a:gd name="connsiteY75" fmla="*/ 726282 h 914923"/>
              <a:gd name="connsiteX76" fmla="*/ 757237 w 869754"/>
              <a:gd name="connsiteY76" fmla="*/ 723900 h 914923"/>
              <a:gd name="connsiteX77" fmla="*/ 783431 w 869754"/>
              <a:gd name="connsiteY77" fmla="*/ 707232 h 914923"/>
              <a:gd name="connsiteX78" fmla="*/ 792956 w 869754"/>
              <a:gd name="connsiteY78" fmla="*/ 709613 h 914923"/>
              <a:gd name="connsiteX79" fmla="*/ 797719 w 869754"/>
              <a:gd name="connsiteY79" fmla="*/ 723900 h 914923"/>
              <a:gd name="connsiteX80" fmla="*/ 807244 w 869754"/>
              <a:gd name="connsiteY80" fmla="*/ 754857 h 914923"/>
              <a:gd name="connsiteX81" fmla="*/ 814387 w 869754"/>
              <a:gd name="connsiteY81" fmla="*/ 759619 h 914923"/>
              <a:gd name="connsiteX82" fmla="*/ 823912 w 869754"/>
              <a:gd name="connsiteY82" fmla="*/ 764382 h 914923"/>
              <a:gd name="connsiteX83" fmla="*/ 838200 w 869754"/>
              <a:gd name="connsiteY83" fmla="*/ 773907 h 914923"/>
              <a:gd name="connsiteX84" fmla="*/ 842962 w 869754"/>
              <a:gd name="connsiteY84" fmla="*/ 781050 h 914923"/>
              <a:gd name="connsiteX85" fmla="*/ 850106 w 869754"/>
              <a:gd name="connsiteY85" fmla="*/ 785813 h 914923"/>
              <a:gd name="connsiteX86" fmla="*/ 857250 w 869754"/>
              <a:gd name="connsiteY86" fmla="*/ 792957 h 914923"/>
              <a:gd name="connsiteX87" fmla="*/ 866775 w 869754"/>
              <a:gd name="connsiteY87" fmla="*/ 804863 h 914923"/>
              <a:gd name="connsiteX88" fmla="*/ 869156 w 869754"/>
              <a:gd name="connsiteY88" fmla="*/ 812007 h 914923"/>
              <a:gd name="connsiteX89" fmla="*/ 862012 w 869754"/>
              <a:gd name="connsiteY89" fmla="*/ 809625 h 914923"/>
              <a:gd name="connsiteX90" fmla="*/ 852487 w 869754"/>
              <a:gd name="connsiteY90" fmla="*/ 804863 h 914923"/>
              <a:gd name="connsiteX91" fmla="*/ 828675 w 869754"/>
              <a:gd name="connsiteY91" fmla="*/ 797719 h 914923"/>
              <a:gd name="connsiteX92" fmla="*/ 821531 w 869754"/>
              <a:gd name="connsiteY92" fmla="*/ 795338 h 914923"/>
              <a:gd name="connsiteX93" fmla="*/ 747712 w 869754"/>
              <a:gd name="connsiteY93" fmla="*/ 797719 h 914923"/>
              <a:gd name="connsiteX94" fmla="*/ 688181 w 869754"/>
              <a:gd name="connsiteY94" fmla="*/ 804863 h 914923"/>
              <a:gd name="connsiteX95" fmla="*/ 621506 w 869754"/>
              <a:gd name="connsiteY95" fmla="*/ 809625 h 914923"/>
              <a:gd name="connsiteX96" fmla="*/ 611981 w 869754"/>
              <a:gd name="connsiteY96" fmla="*/ 812007 h 914923"/>
              <a:gd name="connsiteX97" fmla="*/ 597694 w 869754"/>
              <a:gd name="connsiteY97" fmla="*/ 816769 h 914923"/>
              <a:gd name="connsiteX98" fmla="*/ 583406 w 869754"/>
              <a:gd name="connsiteY98" fmla="*/ 826294 h 914923"/>
              <a:gd name="connsiteX99" fmla="*/ 576262 w 869754"/>
              <a:gd name="connsiteY99" fmla="*/ 831057 h 914923"/>
              <a:gd name="connsiteX100" fmla="*/ 561975 w 869754"/>
              <a:gd name="connsiteY100" fmla="*/ 835819 h 914923"/>
              <a:gd name="connsiteX101" fmla="*/ 554831 w 869754"/>
              <a:gd name="connsiteY101" fmla="*/ 840582 h 914923"/>
              <a:gd name="connsiteX102" fmla="*/ 540544 w 869754"/>
              <a:gd name="connsiteY102" fmla="*/ 845344 h 914923"/>
              <a:gd name="connsiteX103" fmla="*/ 519112 w 869754"/>
              <a:gd name="connsiteY103" fmla="*/ 859632 h 914923"/>
              <a:gd name="connsiteX104" fmla="*/ 511969 w 869754"/>
              <a:gd name="connsiteY104" fmla="*/ 864394 h 914923"/>
              <a:gd name="connsiteX105" fmla="*/ 502444 w 869754"/>
              <a:gd name="connsiteY105" fmla="*/ 866775 h 914923"/>
              <a:gd name="connsiteX106" fmla="*/ 495300 w 869754"/>
              <a:gd name="connsiteY106" fmla="*/ 871538 h 914923"/>
              <a:gd name="connsiteX107" fmla="*/ 481012 w 869754"/>
              <a:gd name="connsiteY107" fmla="*/ 876300 h 914923"/>
              <a:gd name="connsiteX108" fmla="*/ 473869 w 869754"/>
              <a:gd name="connsiteY108" fmla="*/ 878682 h 914923"/>
              <a:gd name="connsiteX109" fmla="*/ 466725 w 869754"/>
              <a:gd name="connsiteY109" fmla="*/ 881063 h 914923"/>
              <a:gd name="connsiteX110" fmla="*/ 459581 w 869754"/>
              <a:gd name="connsiteY110" fmla="*/ 883444 h 914923"/>
              <a:gd name="connsiteX111" fmla="*/ 452437 w 869754"/>
              <a:gd name="connsiteY111" fmla="*/ 888207 h 914923"/>
              <a:gd name="connsiteX112" fmla="*/ 445294 w 869754"/>
              <a:gd name="connsiteY112" fmla="*/ 890588 h 914923"/>
              <a:gd name="connsiteX113" fmla="*/ 423862 w 869754"/>
              <a:gd name="connsiteY113" fmla="*/ 902494 h 914923"/>
              <a:gd name="connsiteX114" fmla="*/ 416719 w 869754"/>
              <a:gd name="connsiteY114" fmla="*/ 907257 h 914923"/>
              <a:gd name="connsiteX115" fmla="*/ 409575 w 869754"/>
              <a:gd name="connsiteY115" fmla="*/ 909638 h 914923"/>
              <a:gd name="connsiteX116" fmla="*/ 345281 w 869754"/>
              <a:gd name="connsiteY116" fmla="*/ 912019 h 914923"/>
              <a:gd name="connsiteX117" fmla="*/ 333375 w 869754"/>
              <a:gd name="connsiteY117" fmla="*/ 914400 h 914923"/>
              <a:gd name="connsiteX118" fmla="*/ 340519 w 869754"/>
              <a:gd name="connsiteY118" fmla="*/ 909638 h 914923"/>
              <a:gd name="connsiteX119" fmla="*/ 345281 w 869754"/>
              <a:gd name="connsiteY119" fmla="*/ 902494 h 914923"/>
              <a:gd name="connsiteX120" fmla="*/ 366712 w 869754"/>
              <a:gd name="connsiteY120" fmla="*/ 885825 h 914923"/>
              <a:gd name="connsiteX121" fmla="*/ 373856 w 869754"/>
              <a:gd name="connsiteY121" fmla="*/ 883444 h 914923"/>
              <a:gd name="connsiteX122" fmla="*/ 395287 w 869754"/>
              <a:gd name="connsiteY122" fmla="*/ 871538 h 914923"/>
              <a:gd name="connsiteX123" fmla="*/ 421481 w 869754"/>
              <a:gd name="connsiteY123" fmla="*/ 866775 h 914923"/>
              <a:gd name="connsiteX124" fmla="*/ 438150 w 869754"/>
              <a:gd name="connsiteY124" fmla="*/ 864394 h 914923"/>
              <a:gd name="connsiteX125" fmla="*/ 447675 w 869754"/>
              <a:gd name="connsiteY125" fmla="*/ 862013 h 914923"/>
              <a:gd name="connsiteX126" fmla="*/ 488156 w 869754"/>
              <a:gd name="connsiteY126" fmla="*/ 857250 h 914923"/>
              <a:gd name="connsiteX127" fmla="*/ 521494 w 869754"/>
              <a:gd name="connsiteY127" fmla="*/ 847725 h 914923"/>
              <a:gd name="connsiteX128" fmla="*/ 535781 w 869754"/>
              <a:gd name="connsiteY128" fmla="*/ 840582 h 914923"/>
              <a:gd name="connsiteX129" fmla="*/ 545306 w 869754"/>
              <a:gd name="connsiteY129" fmla="*/ 826294 h 914923"/>
              <a:gd name="connsiteX130" fmla="*/ 557212 w 869754"/>
              <a:gd name="connsiteY130" fmla="*/ 809625 h 914923"/>
              <a:gd name="connsiteX131" fmla="*/ 561975 w 869754"/>
              <a:gd name="connsiteY131" fmla="*/ 795338 h 914923"/>
              <a:gd name="connsiteX132" fmla="*/ 573881 w 869754"/>
              <a:gd name="connsiteY132" fmla="*/ 778669 h 914923"/>
              <a:gd name="connsiteX133" fmla="*/ 578644 w 869754"/>
              <a:gd name="connsiteY133" fmla="*/ 764382 h 914923"/>
              <a:gd name="connsiteX134" fmla="*/ 569119 w 869754"/>
              <a:gd name="connsiteY134" fmla="*/ 707232 h 914923"/>
              <a:gd name="connsiteX135" fmla="*/ 561975 w 869754"/>
              <a:gd name="connsiteY135" fmla="*/ 702469 h 914923"/>
              <a:gd name="connsiteX136" fmla="*/ 552450 w 869754"/>
              <a:gd name="connsiteY136" fmla="*/ 688182 h 914923"/>
              <a:gd name="connsiteX137" fmla="*/ 538162 w 869754"/>
              <a:gd name="connsiteY137" fmla="*/ 673894 h 914923"/>
              <a:gd name="connsiteX138" fmla="*/ 531019 w 869754"/>
              <a:gd name="connsiteY138" fmla="*/ 666750 h 914923"/>
              <a:gd name="connsiteX139" fmla="*/ 526256 w 869754"/>
              <a:gd name="connsiteY139" fmla="*/ 657225 h 914923"/>
              <a:gd name="connsiteX140" fmla="*/ 509587 w 869754"/>
              <a:gd name="connsiteY140" fmla="*/ 640557 h 914923"/>
              <a:gd name="connsiteX141" fmla="*/ 495300 w 869754"/>
              <a:gd name="connsiteY141" fmla="*/ 628650 h 914923"/>
              <a:gd name="connsiteX142" fmla="*/ 488156 w 869754"/>
              <a:gd name="connsiteY142" fmla="*/ 614363 h 914923"/>
              <a:gd name="connsiteX143" fmla="*/ 481012 w 869754"/>
              <a:gd name="connsiteY143" fmla="*/ 600075 h 914923"/>
              <a:gd name="connsiteX144" fmla="*/ 466725 w 869754"/>
              <a:gd name="connsiteY144" fmla="*/ 590550 h 914923"/>
              <a:gd name="connsiteX145" fmla="*/ 461962 w 869754"/>
              <a:gd name="connsiteY145" fmla="*/ 583407 h 914923"/>
              <a:gd name="connsiteX146" fmla="*/ 454819 w 869754"/>
              <a:gd name="connsiteY146" fmla="*/ 581025 h 914923"/>
              <a:gd name="connsiteX147" fmla="*/ 440531 w 869754"/>
              <a:gd name="connsiteY147" fmla="*/ 573882 h 914923"/>
              <a:gd name="connsiteX148" fmla="*/ 435769 w 869754"/>
              <a:gd name="connsiteY148" fmla="*/ 566738 h 914923"/>
              <a:gd name="connsiteX149" fmla="*/ 433387 w 869754"/>
              <a:gd name="connsiteY149" fmla="*/ 559594 h 914923"/>
              <a:gd name="connsiteX150" fmla="*/ 426244 w 869754"/>
              <a:gd name="connsiteY150" fmla="*/ 550069 h 914923"/>
              <a:gd name="connsiteX151" fmla="*/ 419100 w 869754"/>
              <a:gd name="connsiteY151" fmla="*/ 526257 h 914923"/>
              <a:gd name="connsiteX152" fmla="*/ 411956 w 869754"/>
              <a:gd name="connsiteY152" fmla="*/ 521494 h 914923"/>
              <a:gd name="connsiteX153" fmla="*/ 407194 w 869754"/>
              <a:gd name="connsiteY153" fmla="*/ 507207 h 914923"/>
              <a:gd name="connsiteX154" fmla="*/ 404812 w 869754"/>
              <a:gd name="connsiteY154" fmla="*/ 500063 h 914923"/>
              <a:gd name="connsiteX155" fmla="*/ 402431 w 869754"/>
              <a:gd name="connsiteY155" fmla="*/ 490538 h 914923"/>
              <a:gd name="connsiteX156" fmla="*/ 392906 w 869754"/>
              <a:gd name="connsiteY156" fmla="*/ 476250 h 914923"/>
              <a:gd name="connsiteX157" fmla="*/ 390525 w 869754"/>
              <a:gd name="connsiteY157" fmla="*/ 469107 h 914923"/>
              <a:gd name="connsiteX158" fmla="*/ 388144 w 869754"/>
              <a:gd name="connsiteY158" fmla="*/ 452438 h 914923"/>
              <a:gd name="connsiteX159" fmla="*/ 371475 w 869754"/>
              <a:gd name="connsiteY159" fmla="*/ 435769 h 914923"/>
              <a:gd name="connsiteX160" fmla="*/ 364331 w 869754"/>
              <a:gd name="connsiteY160" fmla="*/ 431007 h 914923"/>
              <a:gd name="connsiteX161" fmla="*/ 347662 w 869754"/>
              <a:gd name="connsiteY161" fmla="*/ 426244 h 914923"/>
              <a:gd name="connsiteX162" fmla="*/ 340519 w 869754"/>
              <a:gd name="connsiteY162" fmla="*/ 419100 h 914923"/>
              <a:gd name="connsiteX163" fmla="*/ 319087 w 869754"/>
              <a:gd name="connsiteY163" fmla="*/ 411957 h 914923"/>
              <a:gd name="connsiteX164" fmla="*/ 311944 w 869754"/>
              <a:gd name="connsiteY164" fmla="*/ 409575 h 914923"/>
              <a:gd name="connsiteX165" fmla="*/ 297656 w 869754"/>
              <a:gd name="connsiteY165" fmla="*/ 402432 h 914923"/>
              <a:gd name="connsiteX166" fmla="*/ 280987 w 869754"/>
              <a:gd name="connsiteY166" fmla="*/ 392907 h 914923"/>
              <a:gd name="connsiteX167" fmla="*/ 271462 w 869754"/>
              <a:gd name="connsiteY167" fmla="*/ 390525 h 914923"/>
              <a:gd name="connsiteX168" fmla="*/ 257175 w 869754"/>
              <a:gd name="connsiteY168" fmla="*/ 385763 h 914923"/>
              <a:gd name="connsiteX169" fmla="*/ 250031 w 869754"/>
              <a:gd name="connsiteY169" fmla="*/ 383382 h 914923"/>
              <a:gd name="connsiteX170" fmla="*/ 235744 w 869754"/>
              <a:gd name="connsiteY170" fmla="*/ 376238 h 914923"/>
              <a:gd name="connsiteX171" fmla="*/ 211931 w 869754"/>
              <a:gd name="connsiteY171" fmla="*/ 366713 h 914923"/>
              <a:gd name="connsiteX172" fmla="*/ 204787 w 869754"/>
              <a:gd name="connsiteY172" fmla="*/ 364332 h 914923"/>
              <a:gd name="connsiteX173" fmla="*/ 197644 w 869754"/>
              <a:gd name="connsiteY173" fmla="*/ 361950 h 914923"/>
              <a:gd name="connsiteX174" fmla="*/ 180975 w 869754"/>
              <a:gd name="connsiteY174" fmla="*/ 342900 h 914923"/>
              <a:gd name="connsiteX175" fmla="*/ 161925 w 869754"/>
              <a:gd name="connsiteY175" fmla="*/ 314325 h 914923"/>
              <a:gd name="connsiteX176" fmla="*/ 150019 w 869754"/>
              <a:gd name="connsiteY176" fmla="*/ 300038 h 914923"/>
              <a:gd name="connsiteX177" fmla="*/ 135731 w 869754"/>
              <a:gd name="connsiteY177" fmla="*/ 290513 h 914923"/>
              <a:gd name="connsiteX178" fmla="*/ 128587 w 869754"/>
              <a:gd name="connsiteY178" fmla="*/ 285750 h 914923"/>
              <a:gd name="connsiteX179" fmla="*/ 121444 w 869754"/>
              <a:gd name="connsiteY179" fmla="*/ 280988 h 914923"/>
              <a:gd name="connsiteX180" fmla="*/ 114300 w 869754"/>
              <a:gd name="connsiteY180" fmla="*/ 276225 h 914923"/>
              <a:gd name="connsiteX181" fmla="*/ 104775 w 869754"/>
              <a:gd name="connsiteY181" fmla="*/ 261938 h 914923"/>
              <a:gd name="connsiteX182" fmla="*/ 100012 w 869754"/>
              <a:gd name="connsiteY182" fmla="*/ 247650 h 914923"/>
              <a:gd name="connsiteX183" fmla="*/ 100012 w 869754"/>
              <a:gd name="connsiteY183" fmla="*/ 192882 h 914923"/>
              <a:gd name="connsiteX184" fmla="*/ 88106 w 869754"/>
              <a:gd name="connsiteY184" fmla="*/ 173832 h 914923"/>
              <a:gd name="connsiteX185" fmla="*/ 85725 w 869754"/>
              <a:gd name="connsiteY185" fmla="*/ 166688 h 914923"/>
              <a:gd name="connsiteX186" fmla="*/ 78581 w 869754"/>
              <a:gd name="connsiteY186" fmla="*/ 164307 h 914923"/>
              <a:gd name="connsiteX187" fmla="*/ 71437 w 869754"/>
              <a:gd name="connsiteY187" fmla="*/ 159544 h 914923"/>
              <a:gd name="connsiteX188" fmla="*/ 64294 w 869754"/>
              <a:gd name="connsiteY188" fmla="*/ 152400 h 914923"/>
              <a:gd name="connsiteX189" fmla="*/ 57150 w 869754"/>
              <a:gd name="connsiteY189" fmla="*/ 150019 h 914923"/>
              <a:gd name="connsiteX190" fmla="*/ 42862 w 869754"/>
              <a:gd name="connsiteY190" fmla="*/ 140494 h 914923"/>
              <a:gd name="connsiteX191" fmla="*/ 42862 w 869754"/>
              <a:gd name="connsiteY191" fmla="*/ 140494 h 914923"/>
              <a:gd name="connsiteX192" fmla="*/ 28575 w 869754"/>
              <a:gd name="connsiteY192" fmla="*/ 128588 h 914923"/>
              <a:gd name="connsiteX193" fmla="*/ 19050 w 869754"/>
              <a:gd name="connsiteY193" fmla="*/ 119063 h 914923"/>
              <a:gd name="connsiteX194" fmla="*/ 9525 w 869754"/>
              <a:gd name="connsiteY194" fmla="*/ 104775 h 914923"/>
              <a:gd name="connsiteX195" fmla="*/ 4762 w 869754"/>
              <a:gd name="connsiteY195" fmla="*/ 97632 h 914923"/>
              <a:gd name="connsiteX196" fmla="*/ 0 w 869754"/>
              <a:gd name="connsiteY196" fmla="*/ 90488 h 914923"/>
              <a:gd name="connsiteX197" fmla="*/ 4762 w 869754"/>
              <a:gd name="connsiteY197" fmla="*/ 83344 h 914923"/>
              <a:gd name="connsiteX198" fmla="*/ 14287 w 869754"/>
              <a:gd name="connsiteY198" fmla="*/ 80963 h 914923"/>
              <a:gd name="connsiteX199" fmla="*/ 28575 w 869754"/>
              <a:gd name="connsiteY199" fmla="*/ 76200 h 914923"/>
              <a:gd name="connsiteX200" fmla="*/ 35719 w 869754"/>
              <a:gd name="connsiteY200" fmla="*/ 73819 h 914923"/>
              <a:gd name="connsiteX201" fmla="*/ 59531 w 869754"/>
              <a:gd name="connsiteY201" fmla="*/ 66675 h 914923"/>
              <a:gd name="connsiteX202" fmla="*/ 64294 w 869754"/>
              <a:gd name="connsiteY202" fmla="*/ 64294 h 9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69754" h="914923">
                <a:moveTo>
                  <a:pt x="95250" y="23813"/>
                </a:moveTo>
                <a:cubicBezTo>
                  <a:pt x="121129" y="8284"/>
                  <a:pt x="96354" y="21979"/>
                  <a:pt x="114300" y="14288"/>
                </a:cubicBezTo>
                <a:cubicBezTo>
                  <a:pt x="134898" y="5460"/>
                  <a:pt x="114215" y="12728"/>
                  <a:pt x="130969" y="7144"/>
                </a:cubicBezTo>
                <a:cubicBezTo>
                  <a:pt x="134580" y="4737"/>
                  <a:pt x="140328" y="0"/>
                  <a:pt x="145256" y="0"/>
                </a:cubicBezTo>
                <a:cubicBezTo>
                  <a:pt x="149303" y="0"/>
                  <a:pt x="153193" y="1588"/>
                  <a:pt x="157162" y="2382"/>
                </a:cubicBezTo>
                <a:cubicBezTo>
                  <a:pt x="159543" y="3969"/>
                  <a:pt x="161691" y="5982"/>
                  <a:pt x="164306" y="7144"/>
                </a:cubicBezTo>
                <a:cubicBezTo>
                  <a:pt x="168894" y="9183"/>
                  <a:pt x="174417" y="9122"/>
                  <a:pt x="178594" y="11907"/>
                </a:cubicBezTo>
                <a:cubicBezTo>
                  <a:pt x="180975" y="13494"/>
                  <a:pt x="183122" y="15507"/>
                  <a:pt x="185737" y="16669"/>
                </a:cubicBezTo>
                <a:cubicBezTo>
                  <a:pt x="190325" y="18708"/>
                  <a:pt x="195848" y="18647"/>
                  <a:pt x="200025" y="21432"/>
                </a:cubicBezTo>
                <a:lnTo>
                  <a:pt x="214312" y="30957"/>
                </a:lnTo>
                <a:cubicBezTo>
                  <a:pt x="216693" y="32544"/>
                  <a:pt x="218741" y="34814"/>
                  <a:pt x="221456" y="35719"/>
                </a:cubicBezTo>
                <a:lnTo>
                  <a:pt x="228600" y="38100"/>
                </a:lnTo>
                <a:cubicBezTo>
                  <a:pt x="238125" y="37306"/>
                  <a:pt x="247701" y="36982"/>
                  <a:pt x="257175" y="35719"/>
                </a:cubicBezTo>
                <a:cubicBezTo>
                  <a:pt x="259663" y="35387"/>
                  <a:pt x="261809" y="33338"/>
                  <a:pt x="264319" y="33338"/>
                </a:cubicBezTo>
                <a:cubicBezTo>
                  <a:pt x="269931" y="33338"/>
                  <a:pt x="275431" y="34925"/>
                  <a:pt x="280987" y="35719"/>
                </a:cubicBezTo>
                <a:cubicBezTo>
                  <a:pt x="283368" y="37307"/>
                  <a:pt x="286107" y="38458"/>
                  <a:pt x="288131" y="40482"/>
                </a:cubicBezTo>
                <a:cubicBezTo>
                  <a:pt x="290155" y="42506"/>
                  <a:pt x="291732" y="45010"/>
                  <a:pt x="292894" y="47625"/>
                </a:cubicBezTo>
                <a:cubicBezTo>
                  <a:pt x="297850" y="58775"/>
                  <a:pt x="297547" y="62615"/>
                  <a:pt x="300037" y="73819"/>
                </a:cubicBezTo>
                <a:cubicBezTo>
                  <a:pt x="300747" y="77014"/>
                  <a:pt x="301625" y="80169"/>
                  <a:pt x="302419" y="83344"/>
                </a:cubicBezTo>
                <a:cubicBezTo>
                  <a:pt x="301625" y="92075"/>
                  <a:pt x="302615" y="101158"/>
                  <a:pt x="300037" y="109538"/>
                </a:cubicBezTo>
                <a:cubicBezTo>
                  <a:pt x="299195" y="112273"/>
                  <a:pt x="295092" y="112468"/>
                  <a:pt x="292894" y="114300"/>
                </a:cubicBezTo>
                <a:cubicBezTo>
                  <a:pt x="274557" y="129581"/>
                  <a:pt x="296344" y="114381"/>
                  <a:pt x="278606" y="126207"/>
                </a:cubicBezTo>
                <a:cubicBezTo>
                  <a:pt x="277019" y="128588"/>
                  <a:pt x="275867" y="131327"/>
                  <a:pt x="273844" y="133350"/>
                </a:cubicBezTo>
                <a:cubicBezTo>
                  <a:pt x="271820" y="135374"/>
                  <a:pt x="268488" y="135878"/>
                  <a:pt x="266700" y="138113"/>
                </a:cubicBezTo>
                <a:cubicBezTo>
                  <a:pt x="253557" y="154542"/>
                  <a:pt x="277646" y="136374"/>
                  <a:pt x="257175" y="150019"/>
                </a:cubicBezTo>
                <a:cubicBezTo>
                  <a:pt x="256503" y="152035"/>
                  <a:pt x="248382" y="166870"/>
                  <a:pt x="254794" y="171450"/>
                </a:cubicBezTo>
                <a:cubicBezTo>
                  <a:pt x="258879" y="174368"/>
                  <a:pt x="264319" y="174625"/>
                  <a:pt x="269081" y="176213"/>
                </a:cubicBezTo>
                <a:lnTo>
                  <a:pt x="276225" y="178594"/>
                </a:lnTo>
                <a:lnTo>
                  <a:pt x="283369" y="200025"/>
                </a:lnTo>
                <a:lnTo>
                  <a:pt x="285750" y="207169"/>
                </a:lnTo>
                <a:lnTo>
                  <a:pt x="288131" y="214313"/>
                </a:lnTo>
                <a:cubicBezTo>
                  <a:pt x="288925" y="223044"/>
                  <a:pt x="289353" y="231817"/>
                  <a:pt x="290512" y="240507"/>
                </a:cubicBezTo>
                <a:cubicBezTo>
                  <a:pt x="291591" y="248596"/>
                  <a:pt x="295726" y="256599"/>
                  <a:pt x="297656" y="264319"/>
                </a:cubicBezTo>
                <a:cubicBezTo>
                  <a:pt x="305099" y="294094"/>
                  <a:pt x="295586" y="257075"/>
                  <a:pt x="302419" y="280988"/>
                </a:cubicBezTo>
                <a:cubicBezTo>
                  <a:pt x="303144" y="283526"/>
                  <a:pt x="305502" y="294635"/>
                  <a:pt x="307181" y="297657"/>
                </a:cubicBezTo>
                <a:cubicBezTo>
                  <a:pt x="307185" y="297665"/>
                  <a:pt x="319085" y="315513"/>
                  <a:pt x="321469" y="319088"/>
                </a:cubicBezTo>
                <a:cubicBezTo>
                  <a:pt x="321474" y="319096"/>
                  <a:pt x="330987" y="333368"/>
                  <a:pt x="330994" y="333375"/>
                </a:cubicBezTo>
                <a:cubicBezTo>
                  <a:pt x="333375" y="335756"/>
                  <a:pt x="336070" y="337861"/>
                  <a:pt x="338137" y="340519"/>
                </a:cubicBezTo>
                <a:cubicBezTo>
                  <a:pt x="341651" y="345037"/>
                  <a:pt x="344487" y="350044"/>
                  <a:pt x="347662" y="354807"/>
                </a:cubicBezTo>
                <a:lnTo>
                  <a:pt x="352425" y="361950"/>
                </a:lnTo>
                <a:cubicBezTo>
                  <a:pt x="353184" y="367262"/>
                  <a:pt x="355866" y="386964"/>
                  <a:pt x="357187" y="392907"/>
                </a:cubicBezTo>
                <a:cubicBezTo>
                  <a:pt x="357732" y="395357"/>
                  <a:pt x="357794" y="398275"/>
                  <a:pt x="359569" y="400050"/>
                </a:cubicBezTo>
                <a:cubicBezTo>
                  <a:pt x="361344" y="401825"/>
                  <a:pt x="364331" y="401638"/>
                  <a:pt x="366712" y="402432"/>
                </a:cubicBezTo>
                <a:cubicBezTo>
                  <a:pt x="369093" y="404813"/>
                  <a:pt x="371988" y="406773"/>
                  <a:pt x="373856" y="409575"/>
                </a:cubicBezTo>
                <a:cubicBezTo>
                  <a:pt x="375248" y="411664"/>
                  <a:pt x="374669" y="414759"/>
                  <a:pt x="376237" y="416719"/>
                </a:cubicBezTo>
                <a:cubicBezTo>
                  <a:pt x="378025" y="418954"/>
                  <a:pt x="381182" y="419650"/>
                  <a:pt x="383381" y="421482"/>
                </a:cubicBezTo>
                <a:cubicBezTo>
                  <a:pt x="385968" y="423638"/>
                  <a:pt x="388144" y="426244"/>
                  <a:pt x="390525" y="428625"/>
                </a:cubicBezTo>
                <a:cubicBezTo>
                  <a:pt x="389247" y="435018"/>
                  <a:pt x="386836" y="449636"/>
                  <a:pt x="383381" y="454819"/>
                </a:cubicBezTo>
                <a:cubicBezTo>
                  <a:pt x="381794" y="457200"/>
                  <a:pt x="379781" y="459348"/>
                  <a:pt x="378619" y="461963"/>
                </a:cubicBezTo>
                <a:cubicBezTo>
                  <a:pt x="376580" y="466550"/>
                  <a:pt x="373856" y="476250"/>
                  <a:pt x="373856" y="476250"/>
                </a:cubicBezTo>
                <a:cubicBezTo>
                  <a:pt x="375707" y="487360"/>
                  <a:pt x="374311" y="492505"/>
                  <a:pt x="383381" y="500063"/>
                </a:cubicBezTo>
                <a:cubicBezTo>
                  <a:pt x="385309" y="501670"/>
                  <a:pt x="388144" y="501650"/>
                  <a:pt x="390525" y="502444"/>
                </a:cubicBezTo>
                <a:cubicBezTo>
                  <a:pt x="404175" y="522922"/>
                  <a:pt x="387807" y="497010"/>
                  <a:pt x="397669" y="516732"/>
                </a:cubicBezTo>
                <a:cubicBezTo>
                  <a:pt x="398949" y="519291"/>
                  <a:pt x="400844" y="521494"/>
                  <a:pt x="402431" y="523875"/>
                </a:cubicBezTo>
                <a:cubicBezTo>
                  <a:pt x="403225" y="527844"/>
                  <a:pt x="404196" y="531781"/>
                  <a:pt x="404812" y="535782"/>
                </a:cubicBezTo>
                <a:cubicBezTo>
                  <a:pt x="406279" y="545316"/>
                  <a:pt x="405084" y="556340"/>
                  <a:pt x="411956" y="564357"/>
                </a:cubicBezTo>
                <a:cubicBezTo>
                  <a:pt x="414539" y="567370"/>
                  <a:pt x="418230" y="569224"/>
                  <a:pt x="421481" y="571500"/>
                </a:cubicBezTo>
                <a:cubicBezTo>
                  <a:pt x="426170" y="574782"/>
                  <a:pt x="435769" y="581025"/>
                  <a:pt x="435769" y="581025"/>
                </a:cubicBezTo>
                <a:cubicBezTo>
                  <a:pt x="448465" y="600071"/>
                  <a:pt x="431803" y="577060"/>
                  <a:pt x="447675" y="592932"/>
                </a:cubicBezTo>
                <a:cubicBezTo>
                  <a:pt x="449698" y="594955"/>
                  <a:pt x="450536" y="597936"/>
                  <a:pt x="452437" y="600075"/>
                </a:cubicBezTo>
                <a:cubicBezTo>
                  <a:pt x="464301" y="613422"/>
                  <a:pt x="463010" y="611887"/>
                  <a:pt x="473869" y="619125"/>
                </a:cubicBezTo>
                <a:cubicBezTo>
                  <a:pt x="478227" y="625662"/>
                  <a:pt x="489822" y="645080"/>
                  <a:pt x="497681" y="647700"/>
                </a:cubicBezTo>
                <a:cubicBezTo>
                  <a:pt x="507540" y="650987"/>
                  <a:pt x="502736" y="648690"/>
                  <a:pt x="511969" y="654844"/>
                </a:cubicBezTo>
                <a:lnTo>
                  <a:pt x="521494" y="669132"/>
                </a:lnTo>
                <a:cubicBezTo>
                  <a:pt x="523081" y="671513"/>
                  <a:pt x="523541" y="675370"/>
                  <a:pt x="526256" y="676275"/>
                </a:cubicBezTo>
                <a:lnTo>
                  <a:pt x="533400" y="678657"/>
                </a:lnTo>
                <a:cubicBezTo>
                  <a:pt x="554281" y="699535"/>
                  <a:pt x="527788" y="673979"/>
                  <a:pt x="547687" y="690563"/>
                </a:cubicBezTo>
                <a:cubicBezTo>
                  <a:pt x="550274" y="692719"/>
                  <a:pt x="551887" y="696072"/>
                  <a:pt x="554831" y="697707"/>
                </a:cubicBezTo>
                <a:cubicBezTo>
                  <a:pt x="559220" y="700145"/>
                  <a:pt x="564629" y="700224"/>
                  <a:pt x="569119" y="702469"/>
                </a:cubicBezTo>
                <a:cubicBezTo>
                  <a:pt x="575933" y="705877"/>
                  <a:pt x="578780" y="707861"/>
                  <a:pt x="585787" y="709613"/>
                </a:cubicBezTo>
                <a:cubicBezTo>
                  <a:pt x="596694" y="712340"/>
                  <a:pt x="605179" y="712930"/>
                  <a:pt x="616744" y="714375"/>
                </a:cubicBezTo>
                <a:cubicBezTo>
                  <a:pt x="634442" y="720277"/>
                  <a:pt x="613569" y="713923"/>
                  <a:pt x="650081" y="719138"/>
                </a:cubicBezTo>
                <a:cubicBezTo>
                  <a:pt x="652566" y="719493"/>
                  <a:pt x="654730" y="721242"/>
                  <a:pt x="657225" y="721519"/>
                </a:cubicBezTo>
                <a:cubicBezTo>
                  <a:pt x="669085" y="722837"/>
                  <a:pt x="681038" y="723106"/>
                  <a:pt x="692944" y="723900"/>
                </a:cubicBezTo>
                <a:cubicBezTo>
                  <a:pt x="696820" y="724675"/>
                  <a:pt x="716084" y="728663"/>
                  <a:pt x="719137" y="728663"/>
                </a:cubicBezTo>
                <a:cubicBezTo>
                  <a:pt x="729486" y="728663"/>
                  <a:pt x="739775" y="727076"/>
                  <a:pt x="750094" y="726282"/>
                </a:cubicBezTo>
                <a:cubicBezTo>
                  <a:pt x="752475" y="725488"/>
                  <a:pt x="755034" y="725102"/>
                  <a:pt x="757237" y="723900"/>
                </a:cubicBezTo>
                <a:cubicBezTo>
                  <a:pt x="764613" y="719876"/>
                  <a:pt x="775445" y="712555"/>
                  <a:pt x="783431" y="707232"/>
                </a:cubicBezTo>
                <a:cubicBezTo>
                  <a:pt x="786606" y="708026"/>
                  <a:pt x="790826" y="707128"/>
                  <a:pt x="792956" y="709613"/>
                </a:cubicBezTo>
                <a:cubicBezTo>
                  <a:pt x="796223" y="713424"/>
                  <a:pt x="797719" y="723900"/>
                  <a:pt x="797719" y="723900"/>
                </a:cubicBezTo>
                <a:cubicBezTo>
                  <a:pt x="799171" y="734063"/>
                  <a:pt x="799249" y="746862"/>
                  <a:pt x="807244" y="754857"/>
                </a:cubicBezTo>
                <a:cubicBezTo>
                  <a:pt x="809267" y="756880"/>
                  <a:pt x="811902" y="758199"/>
                  <a:pt x="814387" y="759619"/>
                </a:cubicBezTo>
                <a:cubicBezTo>
                  <a:pt x="817469" y="761380"/>
                  <a:pt x="820868" y="762556"/>
                  <a:pt x="823912" y="764382"/>
                </a:cubicBezTo>
                <a:cubicBezTo>
                  <a:pt x="828820" y="767327"/>
                  <a:pt x="838200" y="773907"/>
                  <a:pt x="838200" y="773907"/>
                </a:cubicBezTo>
                <a:cubicBezTo>
                  <a:pt x="839787" y="776288"/>
                  <a:pt x="840939" y="779027"/>
                  <a:pt x="842962" y="781050"/>
                </a:cubicBezTo>
                <a:cubicBezTo>
                  <a:pt x="844986" y="783074"/>
                  <a:pt x="847907" y="783981"/>
                  <a:pt x="850106" y="785813"/>
                </a:cubicBezTo>
                <a:cubicBezTo>
                  <a:pt x="852693" y="787969"/>
                  <a:pt x="854869" y="790576"/>
                  <a:pt x="857250" y="792957"/>
                </a:cubicBezTo>
                <a:cubicBezTo>
                  <a:pt x="863235" y="810912"/>
                  <a:pt x="854465" y="789475"/>
                  <a:pt x="866775" y="804863"/>
                </a:cubicBezTo>
                <a:cubicBezTo>
                  <a:pt x="868343" y="806823"/>
                  <a:pt x="870931" y="810232"/>
                  <a:pt x="869156" y="812007"/>
                </a:cubicBezTo>
                <a:cubicBezTo>
                  <a:pt x="867381" y="813782"/>
                  <a:pt x="864319" y="810614"/>
                  <a:pt x="862012" y="809625"/>
                </a:cubicBezTo>
                <a:cubicBezTo>
                  <a:pt x="858749" y="808227"/>
                  <a:pt x="855783" y="806181"/>
                  <a:pt x="852487" y="804863"/>
                </a:cubicBezTo>
                <a:cubicBezTo>
                  <a:pt x="838335" y="799202"/>
                  <a:pt x="840958" y="801228"/>
                  <a:pt x="828675" y="797719"/>
                </a:cubicBezTo>
                <a:cubicBezTo>
                  <a:pt x="826261" y="797029"/>
                  <a:pt x="823912" y="796132"/>
                  <a:pt x="821531" y="795338"/>
                </a:cubicBezTo>
                <a:lnTo>
                  <a:pt x="747712" y="797719"/>
                </a:lnTo>
                <a:cubicBezTo>
                  <a:pt x="727734" y="798693"/>
                  <a:pt x="708004" y="802531"/>
                  <a:pt x="688181" y="804863"/>
                </a:cubicBezTo>
                <a:cubicBezTo>
                  <a:pt x="660944" y="808067"/>
                  <a:pt x="652936" y="807879"/>
                  <a:pt x="621506" y="809625"/>
                </a:cubicBezTo>
                <a:cubicBezTo>
                  <a:pt x="618331" y="810419"/>
                  <a:pt x="615116" y="811067"/>
                  <a:pt x="611981" y="812007"/>
                </a:cubicBezTo>
                <a:cubicBezTo>
                  <a:pt x="607173" y="813450"/>
                  <a:pt x="597694" y="816769"/>
                  <a:pt x="597694" y="816769"/>
                </a:cubicBezTo>
                <a:cubicBezTo>
                  <a:pt x="584150" y="830313"/>
                  <a:pt x="597192" y="819401"/>
                  <a:pt x="583406" y="826294"/>
                </a:cubicBezTo>
                <a:cubicBezTo>
                  <a:pt x="580846" y="827574"/>
                  <a:pt x="578877" y="829895"/>
                  <a:pt x="576262" y="831057"/>
                </a:cubicBezTo>
                <a:cubicBezTo>
                  <a:pt x="571675" y="833096"/>
                  <a:pt x="561975" y="835819"/>
                  <a:pt x="561975" y="835819"/>
                </a:cubicBezTo>
                <a:cubicBezTo>
                  <a:pt x="559594" y="837407"/>
                  <a:pt x="557446" y="839420"/>
                  <a:pt x="554831" y="840582"/>
                </a:cubicBezTo>
                <a:cubicBezTo>
                  <a:pt x="550244" y="842621"/>
                  <a:pt x="540544" y="845344"/>
                  <a:pt x="540544" y="845344"/>
                </a:cubicBezTo>
                <a:lnTo>
                  <a:pt x="519112" y="859632"/>
                </a:lnTo>
                <a:cubicBezTo>
                  <a:pt x="516731" y="861219"/>
                  <a:pt x="514745" y="863700"/>
                  <a:pt x="511969" y="864394"/>
                </a:cubicBezTo>
                <a:lnTo>
                  <a:pt x="502444" y="866775"/>
                </a:lnTo>
                <a:cubicBezTo>
                  <a:pt x="500063" y="868363"/>
                  <a:pt x="497915" y="870376"/>
                  <a:pt x="495300" y="871538"/>
                </a:cubicBezTo>
                <a:cubicBezTo>
                  <a:pt x="490712" y="873577"/>
                  <a:pt x="485775" y="874712"/>
                  <a:pt x="481012" y="876300"/>
                </a:cubicBezTo>
                <a:lnTo>
                  <a:pt x="473869" y="878682"/>
                </a:lnTo>
                <a:lnTo>
                  <a:pt x="466725" y="881063"/>
                </a:lnTo>
                <a:lnTo>
                  <a:pt x="459581" y="883444"/>
                </a:lnTo>
                <a:cubicBezTo>
                  <a:pt x="457200" y="885032"/>
                  <a:pt x="454997" y="886927"/>
                  <a:pt x="452437" y="888207"/>
                </a:cubicBezTo>
                <a:cubicBezTo>
                  <a:pt x="450192" y="889329"/>
                  <a:pt x="447488" y="889369"/>
                  <a:pt x="445294" y="890588"/>
                </a:cubicBezTo>
                <a:cubicBezTo>
                  <a:pt x="420732" y="904233"/>
                  <a:pt x="440026" y="897107"/>
                  <a:pt x="423862" y="902494"/>
                </a:cubicBezTo>
                <a:cubicBezTo>
                  <a:pt x="421481" y="904082"/>
                  <a:pt x="419279" y="905977"/>
                  <a:pt x="416719" y="907257"/>
                </a:cubicBezTo>
                <a:cubicBezTo>
                  <a:pt x="414474" y="908380"/>
                  <a:pt x="412080" y="909471"/>
                  <a:pt x="409575" y="909638"/>
                </a:cubicBezTo>
                <a:cubicBezTo>
                  <a:pt x="388176" y="911064"/>
                  <a:pt x="366712" y="911225"/>
                  <a:pt x="345281" y="912019"/>
                </a:cubicBezTo>
                <a:cubicBezTo>
                  <a:pt x="341312" y="912813"/>
                  <a:pt x="336995" y="916210"/>
                  <a:pt x="333375" y="914400"/>
                </a:cubicBezTo>
                <a:cubicBezTo>
                  <a:pt x="330815" y="913120"/>
                  <a:pt x="338495" y="911662"/>
                  <a:pt x="340519" y="909638"/>
                </a:cubicBezTo>
                <a:cubicBezTo>
                  <a:pt x="342543" y="907614"/>
                  <a:pt x="343449" y="904693"/>
                  <a:pt x="345281" y="902494"/>
                </a:cubicBezTo>
                <a:cubicBezTo>
                  <a:pt x="350022" y="896805"/>
                  <a:pt x="360586" y="887867"/>
                  <a:pt x="366712" y="885825"/>
                </a:cubicBezTo>
                <a:cubicBezTo>
                  <a:pt x="369093" y="885031"/>
                  <a:pt x="371662" y="884663"/>
                  <a:pt x="373856" y="883444"/>
                </a:cubicBezTo>
                <a:cubicBezTo>
                  <a:pt x="388365" y="875384"/>
                  <a:pt x="383533" y="874476"/>
                  <a:pt x="395287" y="871538"/>
                </a:cubicBezTo>
                <a:cubicBezTo>
                  <a:pt x="401219" y="870055"/>
                  <a:pt x="415976" y="867622"/>
                  <a:pt x="421481" y="866775"/>
                </a:cubicBezTo>
                <a:cubicBezTo>
                  <a:pt x="427028" y="865921"/>
                  <a:pt x="432628" y="865398"/>
                  <a:pt x="438150" y="864394"/>
                </a:cubicBezTo>
                <a:cubicBezTo>
                  <a:pt x="441370" y="863809"/>
                  <a:pt x="444435" y="862476"/>
                  <a:pt x="447675" y="862013"/>
                </a:cubicBezTo>
                <a:cubicBezTo>
                  <a:pt x="464231" y="859648"/>
                  <a:pt x="472625" y="860356"/>
                  <a:pt x="488156" y="857250"/>
                </a:cubicBezTo>
                <a:cubicBezTo>
                  <a:pt x="490428" y="856796"/>
                  <a:pt x="517601" y="850320"/>
                  <a:pt x="521494" y="847725"/>
                </a:cubicBezTo>
                <a:cubicBezTo>
                  <a:pt x="530726" y="841571"/>
                  <a:pt x="525922" y="843868"/>
                  <a:pt x="535781" y="840582"/>
                </a:cubicBezTo>
                <a:cubicBezTo>
                  <a:pt x="540888" y="825259"/>
                  <a:pt x="534158" y="841900"/>
                  <a:pt x="545306" y="826294"/>
                </a:cubicBezTo>
                <a:cubicBezTo>
                  <a:pt x="560981" y="804349"/>
                  <a:pt x="538636" y="828204"/>
                  <a:pt x="557212" y="809625"/>
                </a:cubicBezTo>
                <a:cubicBezTo>
                  <a:pt x="558800" y="804863"/>
                  <a:pt x="558963" y="799354"/>
                  <a:pt x="561975" y="795338"/>
                </a:cubicBezTo>
                <a:cubicBezTo>
                  <a:pt x="562938" y="794054"/>
                  <a:pt x="572613" y="781522"/>
                  <a:pt x="573881" y="778669"/>
                </a:cubicBezTo>
                <a:cubicBezTo>
                  <a:pt x="575920" y="774082"/>
                  <a:pt x="578644" y="764382"/>
                  <a:pt x="578644" y="764382"/>
                </a:cubicBezTo>
                <a:cubicBezTo>
                  <a:pt x="577236" y="736238"/>
                  <a:pt x="585505" y="723620"/>
                  <a:pt x="569119" y="707232"/>
                </a:cubicBezTo>
                <a:cubicBezTo>
                  <a:pt x="567095" y="705208"/>
                  <a:pt x="564356" y="704057"/>
                  <a:pt x="561975" y="702469"/>
                </a:cubicBezTo>
                <a:cubicBezTo>
                  <a:pt x="558800" y="697707"/>
                  <a:pt x="556497" y="692229"/>
                  <a:pt x="552450" y="688182"/>
                </a:cubicBezTo>
                <a:lnTo>
                  <a:pt x="538162" y="673894"/>
                </a:lnTo>
                <a:cubicBezTo>
                  <a:pt x="535781" y="671513"/>
                  <a:pt x="532525" y="669762"/>
                  <a:pt x="531019" y="666750"/>
                </a:cubicBezTo>
                <a:cubicBezTo>
                  <a:pt x="529431" y="663575"/>
                  <a:pt x="528504" y="659972"/>
                  <a:pt x="526256" y="657225"/>
                </a:cubicBezTo>
                <a:cubicBezTo>
                  <a:pt x="521280" y="651144"/>
                  <a:pt x="515143" y="646113"/>
                  <a:pt x="509587" y="640557"/>
                </a:cubicBezTo>
                <a:cubicBezTo>
                  <a:pt x="500417" y="631387"/>
                  <a:pt x="505249" y="635283"/>
                  <a:pt x="495300" y="628650"/>
                </a:cubicBezTo>
                <a:cubicBezTo>
                  <a:pt x="489315" y="610694"/>
                  <a:pt x="497390" y="632830"/>
                  <a:pt x="488156" y="614363"/>
                </a:cubicBezTo>
                <a:cubicBezTo>
                  <a:pt x="484947" y="607944"/>
                  <a:pt x="487080" y="605385"/>
                  <a:pt x="481012" y="600075"/>
                </a:cubicBezTo>
                <a:cubicBezTo>
                  <a:pt x="476705" y="596306"/>
                  <a:pt x="466725" y="590550"/>
                  <a:pt x="466725" y="590550"/>
                </a:cubicBezTo>
                <a:cubicBezTo>
                  <a:pt x="465137" y="588169"/>
                  <a:pt x="464197" y="585195"/>
                  <a:pt x="461962" y="583407"/>
                </a:cubicBezTo>
                <a:cubicBezTo>
                  <a:pt x="460002" y="581839"/>
                  <a:pt x="457064" y="582148"/>
                  <a:pt x="454819" y="581025"/>
                </a:cubicBezTo>
                <a:cubicBezTo>
                  <a:pt x="436365" y="571798"/>
                  <a:pt x="458478" y="579863"/>
                  <a:pt x="440531" y="573882"/>
                </a:cubicBezTo>
                <a:cubicBezTo>
                  <a:pt x="438944" y="571501"/>
                  <a:pt x="437049" y="569298"/>
                  <a:pt x="435769" y="566738"/>
                </a:cubicBezTo>
                <a:cubicBezTo>
                  <a:pt x="434646" y="564493"/>
                  <a:pt x="434632" y="561773"/>
                  <a:pt x="433387" y="559594"/>
                </a:cubicBezTo>
                <a:cubicBezTo>
                  <a:pt x="431418" y="556148"/>
                  <a:pt x="428625" y="553244"/>
                  <a:pt x="426244" y="550069"/>
                </a:cubicBezTo>
                <a:cubicBezTo>
                  <a:pt x="425291" y="546258"/>
                  <a:pt x="420837" y="527415"/>
                  <a:pt x="419100" y="526257"/>
                </a:cubicBezTo>
                <a:lnTo>
                  <a:pt x="411956" y="521494"/>
                </a:lnTo>
                <a:lnTo>
                  <a:pt x="407194" y="507207"/>
                </a:lnTo>
                <a:cubicBezTo>
                  <a:pt x="406400" y="504826"/>
                  <a:pt x="405421" y="502498"/>
                  <a:pt x="404812" y="500063"/>
                </a:cubicBezTo>
                <a:cubicBezTo>
                  <a:pt x="404018" y="496888"/>
                  <a:pt x="403895" y="493465"/>
                  <a:pt x="402431" y="490538"/>
                </a:cubicBezTo>
                <a:cubicBezTo>
                  <a:pt x="399871" y="485418"/>
                  <a:pt x="392906" y="476250"/>
                  <a:pt x="392906" y="476250"/>
                </a:cubicBezTo>
                <a:cubicBezTo>
                  <a:pt x="392112" y="473869"/>
                  <a:pt x="391017" y="471568"/>
                  <a:pt x="390525" y="469107"/>
                </a:cubicBezTo>
                <a:cubicBezTo>
                  <a:pt x="389424" y="463603"/>
                  <a:pt x="390159" y="457677"/>
                  <a:pt x="388144" y="452438"/>
                </a:cubicBezTo>
                <a:cubicBezTo>
                  <a:pt x="380670" y="433005"/>
                  <a:pt x="382539" y="441300"/>
                  <a:pt x="371475" y="435769"/>
                </a:cubicBezTo>
                <a:cubicBezTo>
                  <a:pt x="368915" y="434489"/>
                  <a:pt x="366891" y="432287"/>
                  <a:pt x="364331" y="431007"/>
                </a:cubicBezTo>
                <a:cubicBezTo>
                  <a:pt x="360910" y="429297"/>
                  <a:pt x="350720" y="427009"/>
                  <a:pt x="347662" y="426244"/>
                </a:cubicBezTo>
                <a:cubicBezTo>
                  <a:pt x="345281" y="423863"/>
                  <a:pt x="343463" y="420735"/>
                  <a:pt x="340519" y="419100"/>
                </a:cubicBezTo>
                <a:cubicBezTo>
                  <a:pt x="340516" y="419098"/>
                  <a:pt x="322661" y="413148"/>
                  <a:pt x="319087" y="411957"/>
                </a:cubicBezTo>
                <a:cubicBezTo>
                  <a:pt x="316706" y="411163"/>
                  <a:pt x="314032" y="410967"/>
                  <a:pt x="311944" y="409575"/>
                </a:cubicBezTo>
                <a:cubicBezTo>
                  <a:pt x="302711" y="403421"/>
                  <a:pt x="307515" y="405718"/>
                  <a:pt x="297656" y="402432"/>
                </a:cubicBezTo>
                <a:cubicBezTo>
                  <a:pt x="291732" y="398482"/>
                  <a:pt x="287896" y="395498"/>
                  <a:pt x="280987" y="392907"/>
                </a:cubicBezTo>
                <a:cubicBezTo>
                  <a:pt x="277923" y="391758"/>
                  <a:pt x="274597" y="391465"/>
                  <a:pt x="271462" y="390525"/>
                </a:cubicBezTo>
                <a:cubicBezTo>
                  <a:pt x="266654" y="389082"/>
                  <a:pt x="261937" y="387350"/>
                  <a:pt x="257175" y="385763"/>
                </a:cubicBezTo>
                <a:lnTo>
                  <a:pt x="250031" y="383382"/>
                </a:lnTo>
                <a:cubicBezTo>
                  <a:pt x="236301" y="374228"/>
                  <a:pt x="249547" y="382154"/>
                  <a:pt x="235744" y="376238"/>
                </a:cubicBezTo>
                <a:cubicBezTo>
                  <a:pt x="211224" y="365728"/>
                  <a:pt x="244443" y="377549"/>
                  <a:pt x="211931" y="366713"/>
                </a:cubicBezTo>
                <a:lnTo>
                  <a:pt x="204787" y="364332"/>
                </a:lnTo>
                <a:lnTo>
                  <a:pt x="197644" y="361950"/>
                </a:lnTo>
                <a:cubicBezTo>
                  <a:pt x="186531" y="345282"/>
                  <a:pt x="192881" y="350838"/>
                  <a:pt x="180975" y="342900"/>
                </a:cubicBezTo>
                <a:lnTo>
                  <a:pt x="161925" y="314325"/>
                </a:lnTo>
                <a:cubicBezTo>
                  <a:pt x="157695" y="307980"/>
                  <a:pt x="156360" y="304970"/>
                  <a:pt x="150019" y="300038"/>
                </a:cubicBezTo>
                <a:cubicBezTo>
                  <a:pt x="145501" y="296524"/>
                  <a:pt x="140494" y="293688"/>
                  <a:pt x="135731" y="290513"/>
                </a:cubicBezTo>
                <a:lnTo>
                  <a:pt x="128587" y="285750"/>
                </a:lnTo>
                <a:lnTo>
                  <a:pt x="121444" y="280988"/>
                </a:lnTo>
                <a:lnTo>
                  <a:pt x="114300" y="276225"/>
                </a:lnTo>
                <a:cubicBezTo>
                  <a:pt x="111125" y="271463"/>
                  <a:pt x="106585" y="267368"/>
                  <a:pt x="104775" y="261938"/>
                </a:cubicBezTo>
                <a:lnTo>
                  <a:pt x="100012" y="247650"/>
                </a:lnTo>
                <a:cubicBezTo>
                  <a:pt x="103072" y="223180"/>
                  <a:pt x="104317" y="223014"/>
                  <a:pt x="100012" y="192882"/>
                </a:cubicBezTo>
                <a:cubicBezTo>
                  <a:pt x="97924" y="178264"/>
                  <a:pt x="97387" y="180019"/>
                  <a:pt x="88106" y="173832"/>
                </a:cubicBezTo>
                <a:cubicBezTo>
                  <a:pt x="87312" y="171451"/>
                  <a:pt x="87500" y="168463"/>
                  <a:pt x="85725" y="166688"/>
                </a:cubicBezTo>
                <a:cubicBezTo>
                  <a:pt x="83950" y="164913"/>
                  <a:pt x="80826" y="165430"/>
                  <a:pt x="78581" y="164307"/>
                </a:cubicBezTo>
                <a:cubicBezTo>
                  <a:pt x="76021" y="163027"/>
                  <a:pt x="73636" y="161376"/>
                  <a:pt x="71437" y="159544"/>
                </a:cubicBezTo>
                <a:cubicBezTo>
                  <a:pt x="68850" y="157388"/>
                  <a:pt x="67096" y="154268"/>
                  <a:pt x="64294" y="152400"/>
                </a:cubicBezTo>
                <a:cubicBezTo>
                  <a:pt x="62205" y="151008"/>
                  <a:pt x="59344" y="151238"/>
                  <a:pt x="57150" y="150019"/>
                </a:cubicBezTo>
                <a:cubicBezTo>
                  <a:pt x="52146" y="147239"/>
                  <a:pt x="47625" y="143669"/>
                  <a:pt x="42862" y="140494"/>
                </a:cubicBezTo>
                <a:lnTo>
                  <a:pt x="42862" y="140494"/>
                </a:lnTo>
                <a:cubicBezTo>
                  <a:pt x="33695" y="131326"/>
                  <a:pt x="38521" y="135218"/>
                  <a:pt x="28575" y="128588"/>
                </a:cubicBezTo>
                <a:cubicBezTo>
                  <a:pt x="22226" y="109537"/>
                  <a:pt x="31750" y="131763"/>
                  <a:pt x="19050" y="119063"/>
                </a:cubicBezTo>
                <a:cubicBezTo>
                  <a:pt x="15003" y="115016"/>
                  <a:pt x="12700" y="109538"/>
                  <a:pt x="9525" y="104775"/>
                </a:cubicBezTo>
                <a:lnTo>
                  <a:pt x="4762" y="97632"/>
                </a:lnTo>
                <a:lnTo>
                  <a:pt x="0" y="90488"/>
                </a:lnTo>
                <a:cubicBezTo>
                  <a:pt x="1587" y="88107"/>
                  <a:pt x="2381" y="84932"/>
                  <a:pt x="4762" y="83344"/>
                </a:cubicBezTo>
                <a:cubicBezTo>
                  <a:pt x="7485" y="81529"/>
                  <a:pt x="11152" y="81903"/>
                  <a:pt x="14287" y="80963"/>
                </a:cubicBezTo>
                <a:cubicBezTo>
                  <a:pt x="19096" y="79520"/>
                  <a:pt x="23812" y="77788"/>
                  <a:pt x="28575" y="76200"/>
                </a:cubicBezTo>
                <a:cubicBezTo>
                  <a:pt x="30956" y="75406"/>
                  <a:pt x="33284" y="74428"/>
                  <a:pt x="35719" y="73819"/>
                </a:cubicBezTo>
                <a:cubicBezTo>
                  <a:pt x="42560" y="72109"/>
                  <a:pt x="53727" y="69576"/>
                  <a:pt x="59531" y="66675"/>
                </a:cubicBezTo>
                <a:lnTo>
                  <a:pt x="64294" y="64294"/>
                </a:lnTo>
              </a:path>
            </a:pathLst>
          </a:cu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30355"/>
          <a:stretch/>
        </p:blipFill>
        <p:spPr>
          <a:xfrm>
            <a:off x="531911" y="3951802"/>
            <a:ext cx="4711503" cy="1875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68652"/>
          <a:stretch/>
        </p:blipFill>
        <p:spPr>
          <a:xfrm>
            <a:off x="4840862" y="2221846"/>
            <a:ext cx="4118372" cy="73772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92982" y="4240580"/>
            <a:ext cx="8929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96518" y="4804937"/>
            <a:ext cx="1239839" cy="28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7464874" y="4246930"/>
            <a:ext cx="85277" cy="92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/>
          <p:cNvSpPr txBox="1"/>
          <p:nvPr/>
        </p:nvSpPr>
        <p:spPr>
          <a:xfrm>
            <a:off x="5136356" y="1200456"/>
            <a:ext cx="3822878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 показан маршрут Афанасия Никитина «Хождение за три моря»</a:t>
            </a:r>
          </a:p>
        </p:txBody>
      </p:sp>
      <p:sp>
        <p:nvSpPr>
          <p:cNvPr id="9" name="TextBox 8"/>
          <p:cNvSpPr txBox="1"/>
          <p:nvPr/>
        </p:nvSpPr>
        <p:spPr>
          <a:xfrm rot="20916268">
            <a:off x="7026993" y="3536136"/>
            <a:ext cx="12865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В Р А З И 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2982" y="5203582"/>
            <a:ext cx="104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Ледовитый океан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8556" y="5203582"/>
            <a:ext cx="104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полярный круг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0912" y="5255919"/>
            <a:ext cx="10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Средиземное море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3138" y="5269452"/>
            <a:ext cx="10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 пролив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10937" y="3204844"/>
            <a:ext cx="2062104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 Никитин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97183" y="2440941"/>
            <a:ext cx="1985160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18°с.ш.78°в.д.</a:t>
            </a: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2" y="1290850"/>
            <a:ext cx="8761637" cy="43669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47618" y="2591014"/>
            <a:ext cx="1294544" cy="261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Овал 5"/>
          <p:cNvSpPr/>
          <p:nvPr/>
        </p:nvSpPr>
        <p:spPr>
          <a:xfrm>
            <a:off x="7143108" y="2591014"/>
            <a:ext cx="1417834" cy="261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2" y="1260027"/>
            <a:ext cx="8761637" cy="436699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143108" y="2560191"/>
            <a:ext cx="1417834" cy="261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Овал 8"/>
          <p:cNvSpPr/>
          <p:nvPr/>
        </p:nvSpPr>
        <p:spPr>
          <a:xfrm>
            <a:off x="7489861" y="2999412"/>
            <a:ext cx="1071081" cy="261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Овал 9"/>
          <p:cNvSpPr/>
          <p:nvPr/>
        </p:nvSpPr>
        <p:spPr>
          <a:xfrm>
            <a:off x="5848565" y="4078198"/>
            <a:ext cx="1587357" cy="261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Овал 10"/>
          <p:cNvSpPr/>
          <p:nvPr/>
        </p:nvSpPr>
        <p:spPr>
          <a:xfrm>
            <a:off x="770563" y="4540535"/>
            <a:ext cx="963202" cy="261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Овал 11"/>
          <p:cNvSpPr/>
          <p:nvPr/>
        </p:nvSpPr>
        <p:spPr>
          <a:xfrm>
            <a:off x="3143240" y="2357430"/>
            <a:ext cx="1248537" cy="261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Овал 12"/>
          <p:cNvSpPr/>
          <p:nvPr/>
        </p:nvSpPr>
        <p:spPr>
          <a:xfrm>
            <a:off x="847618" y="2591014"/>
            <a:ext cx="1294544" cy="261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1883624" y="4876888"/>
            <a:ext cx="1739708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Индостан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4029" y="889821"/>
            <a:ext cx="6619184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7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необходимо найти ключевые слова</a:t>
            </a: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" y="857250"/>
            <a:ext cx="4809031" cy="3732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932624" y="1789374"/>
            <a:ext cx="4362886" cy="405986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 rot="16200000">
            <a:off x="1690909" y="2663837"/>
            <a:ext cx="911831" cy="261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Овал 6"/>
          <p:cNvSpPr/>
          <p:nvPr/>
        </p:nvSpPr>
        <p:spPr>
          <a:xfrm rot="16200000">
            <a:off x="2359775" y="2663836"/>
            <a:ext cx="911831" cy="261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4849112" y="3692917"/>
            <a:ext cx="470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9112" y="4196881"/>
            <a:ext cx="536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0508" y="4504638"/>
            <a:ext cx="536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848" y="4994176"/>
            <a:ext cx="474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пересекает реки Парагвай и Парана.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20 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746661" y="4332484"/>
            <a:ext cx="2434976" cy="9733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7212459" y="4193783"/>
            <a:ext cx="238874" cy="439220"/>
            <a:chOff x="9616611" y="4448710"/>
            <a:chExt cx="318499" cy="585627"/>
          </a:xfrm>
        </p:grpSpPr>
        <p:sp>
          <p:nvSpPr>
            <p:cNvPr id="12" name="Полилиния 11"/>
            <p:cNvSpPr/>
            <p:nvPr/>
          </p:nvSpPr>
          <p:spPr>
            <a:xfrm>
              <a:off x="9616611" y="4448710"/>
              <a:ext cx="61987" cy="585627"/>
            </a:xfrm>
            <a:custGeom>
              <a:avLst/>
              <a:gdLst>
                <a:gd name="connsiteX0" fmla="*/ 20549 w 61987"/>
                <a:gd name="connsiteY0" fmla="*/ 0 h 585627"/>
                <a:gd name="connsiteX1" fmla="*/ 10274 w 61987"/>
                <a:gd name="connsiteY1" fmla="*/ 51371 h 585627"/>
                <a:gd name="connsiteX2" fmla="*/ 0 w 61987"/>
                <a:gd name="connsiteY2" fmla="*/ 82193 h 585627"/>
                <a:gd name="connsiteX3" fmla="*/ 10274 w 61987"/>
                <a:gd name="connsiteY3" fmla="*/ 215757 h 585627"/>
                <a:gd name="connsiteX4" fmla="*/ 30823 w 61987"/>
                <a:gd name="connsiteY4" fmla="*/ 277402 h 585627"/>
                <a:gd name="connsiteX5" fmla="*/ 20549 w 61987"/>
                <a:gd name="connsiteY5" fmla="*/ 400692 h 585627"/>
                <a:gd name="connsiteX6" fmla="*/ 20549 w 61987"/>
                <a:gd name="connsiteY6" fmla="*/ 513708 h 585627"/>
                <a:gd name="connsiteX7" fmla="*/ 51371 w 61987"/>
                <a:gd name="connsiteY7" fmla="*/ 523982 h 585627"/>
                <a:gd name="connsiteX8" fmla="*/ 61645 w 61987"/>
                <a:gd name="connsiteY8" fmla="*/ 585627 h 5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87" h="585627">
                  <a:moveTo>
                    <a:pt x="20549" y="0"/>
                  </a:moveTo>
                  <a:cubicBezTo>
                    <a:pt x="17124" y="17124"/>
                    <a:pt x="14510" y="34430"/>
                    <a:pt x="10274" y="51371"/>
                  </a:cubicBezTo>
                  <a:cubicBezTo>
                    <a:pt x="7647" y="61877"/>
                    <a:pt x="0" y="71363"/>
                    <a:pt x="0" y="82193"/>
                  </a:cubicBezTo>
                  <a:cubicBezTo>
                    <a:pt x="0" y="126846"/>
                    <a:pt x="3310" y="171651"/>
                    <a:pt x="10274" y="215757"/>
                  </a:cubicBezTo>
                  <a:cubicBezTo>
                    <a:pt x="13652" y="237152"/>
                    <a:pt x="30823" y="277402"/>
                    <a:pt x="30823" y="277402"/>
                  </a:cubicBezTo>
                  <a:cubicBezTo>
                    <a:pt x="27398" y="318499"/>
                    <a:pt x="25664" y="359771"/>
                    <a:pt x="20549" y="400692"/>
                  </a:cubicBezTo>
                  <a:cubicBezTo>
                    <a:pt x="14438" y="449581"/>
                    <a:pt x="-8937" y="454737"/>
                    <a:pt x="20549" y="513708"/>
                  </a:cubicBezTo>
                  <a:cubicBezTo>
                    <a:pt x="25392" y="523394"/>
                    <a:pt x="41097" y="520557"/>
                    <a:pt x="51371" y="523982"/>
                  </a:cubicBezTo>
                  <a:cubicBezTo>
                    <a:pt x="64894" y="564552"/>
                    <a:pt x="61645" y="543975"/>
                    <a:pt x="61645" y="585627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9626885" y="4582274"/>
              <a:ext cx="308225" cy="238756"/>
            </a:xfrm>
            <a:custGeom>
              <a:avLst/>
              <a:gdLst>
                <a:gd name="connsiteX0" fmla="*/ 308225 w 308225"/>
                <a:gd name="connsiteY0" fmla="*/ 61645 h 238756"/>
                <a:gd name="connsiteX1" fmla="*/ 256854 w 308225"/>
                <a:gd name="connsiteY1" fmla="*/ 41097 h 238756"/>
                <a:gd name="connsiteX2" fmla="*/ 236306 w 308225"/>
                <a:gd name="connsiteY2" fmla="*/ 20548 h 238756"/>
                <a:gd name="connsiteX3" fmla="*/ 174661 w 308225"/>
                <a:gd name="connsiteY3" fmla="*/ 0 h 238756"/>
                <a:gd name="connsiteX4" fmla="*/ 143839 w 308225"/>
                <a:gd name="connsiteY4" fmla="*/ 10274 h 238756"/>
                <a:gd name="connsiteX5" fmla="*/ 113016 w 308225"/>
                <a:gd name="connsiteY5" fmla="*/ 102742 h 238756"/>
                <a:gd name="connsiteX6" fmla="*/ 102742 w 308225"/>
                <a:gd name="connsiteY6" fmla="*/ 133564 h 238756"/>
                <a:gd name="connsiteX7" fmla="*/ 92468 w 308225"/>
                <a:gd name="connsiteY7" fmla="*/ 164387 h 238756"/>
                <a:gd name="connsiteX8" fmla="*/ 123290 w 308225"/>
                <a:gd name="connsiteY8" fmla="*/ 184935 h 238756"/>
                <a:gd name="connsiteX9" fmla="*/ 92468 w 308225"/>
                <a:gd name="connsiteY9" fmla="*/ 236306 h 238756"/>
                <a:gd name="connsiteX10" fmla="*/ 0 w 308225"/>
                <a:gd name="connsiteY10" fmla="*/ 236306 h 23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225" h="238756">
                  <a:moveTo>
                    <a:pt x="308225" y="61645"/>
                  </a:moveTo>
                  <a:cubicBezTo>
                    <a:pt x="291101" y="54796"/>
                    <a:pt x="272867" y="50247"/>
                    <a:pt x="256854" y="41097"/>
                  </a:cubicBezTo>
                  <a:cubicBezTo>
                    <a:pt x="248444" y="36291"/>
                    <a:pt x="244970" y="24880"/>
                    <a:pt x="236306" y="20548"/>
                  </a:cubicBezTo>
                  <a:cubicBezTo>
                    <a:pt x="216933" y="10861"/>
                    <a:pt x="174661" y="0"/>
                    <a:pt x="174661" y="0"/>
                  </a:cubicBezTo>
                  <a:cubicBezTo>
                    <a:pt x="164387" y="3425"/>
                    <a:pt x="150134" y="1461"/>
                    <a:pt x="143839" y="10274"/>
                  </a:cubicBezTo>
                  <a:cubicBezTo>
                    <a:pt x="143836" y="10279"/>
                    <a:pt x="118154" y="87328"/>
                    <a:pt x="113016" y="102742"/>
                  </a:cubicBezTo>
                  <a:lnTo>
                    <a:pt x="102742" y="133564"/>
                  </a:lnTo>
                  <a:lnTo>
                    <a:pt x="92468" y="164387"/>
                  </a:lnTo>
                  <a:cubicBezTo>
                    <a:pt x="102742" y="171236"/>
                    <a:pt x="118704" y="173470"/>
                    <a:pt x="123290" y="184935"/>
                  </a:cubicBezTo>
                  <a:cubicBezTo>
                    <a:pt x="127684" y="195921"/>
                    <a:pt x="104814" y="234061"/>
                    <a:pt x="92468" y="236306"/>
                  </a:cubicBezTo>
                  <a:cubicBezTo>
                    <a:pt x="62143" y="241820"/>
                    <a:pt x="30823" y="236306"/>
                    <a:pt x="0" y="236306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672"/>
          <a:stretch/>
        </p:blipFill>
        <p:spPr>
          <a:xfrm>
            <a:off x="91394" y="914230"/>
            <a:ext cx="5470989" cy="2443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877757" y="1789374"/>
            <a:ext cx="4362886" cy="4059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0773" y="3739151"/>
            <a:ext cx="3852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1891" y="4273626"/>
            <a:ext cx="385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3882" y="4808101"/>
            <a:ext cx="385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40°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6899314" y="4323432"/>
            <a:ext cx="826265" cy="1462489"/>
          </a:xfrm>
          <a:custGeom>
            <a:avLst/>
            <a:gdLst>
              <a:gd name="connsiteX0" fmla="*/ 0 w 1117030"/>
              <a:gd name="connsiteY0" fmla="*/ 0 h 1971686"/>
              <a:gd name="connsiteX1" fmla="*/ 115677 w 1117030"/>
              <a:gd name="connsiteY1" fmla="*/ 435166 h 1971686"/>
              <a:gd name="connsiteX2" fmla="*/ 239617 w 1117030"/>
              <a:gd name="connsiteY2" fmla="*/ 754655 h 1971686"/>
              <a:gd name="connsiteX3" fmla="*/ 473726 w 1117030"/>
              <a:gd name="connsiteY3" fmla="*/ 1187067 h 1971686"/>
              <a:gd name="connsiteX4" fmla="*/ 685800 w 1117030"/>
              <a:gd name="connsiteY4" fmla="*/ 1501048 h 1971686"/>
              <a:gd name="connsiteX5" fmla="*/ 870333 w 1117030"/>
              <a:gd name="connsiteY5" fmla="*/ 1721385 h 1971686"/>
              <a:gd name="connsiteX6" fmla="*/ 1096179 w 1117030"/>
              <a:gd name="connsiteY6" fmla="*/ 1952740 h 1971686"/>
              <a:gd name="connsiteX7" fmla="*/ 1093424 w 1117030"/>
              <a:gd name="connsiteY7" fmla="*/ 1941723 h 197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7030" h="1971686">
                <a:moveTo>
                  <a:pt x="0" y="0"/>
                </a:moveTo>
                <a:cubicBezTo>
                  <a:pt x="37870" y="154695"/>
                  <a:pt x="75741" y="309390"/>
                  <a:pt x="115677" y="435166"/>
                </a:cubicBezTo>
                <a:cubicBezTo>
                  <a:pt x="155613" y="560942"/>
                  <a:pt x="179942" y="629338"/>
                  <a:pt x="239617" y="754655"/>
                </a:cubicBezTo>
                <a:cubicBezTo>
                  <a:pt x="299292" y="879972"/>
                  <a:pt x="399362" y="1062668"/>
                  <a:pt x="473726" y="1187067"/>
                </a:cubicBezTo>
                <a:cubicBezTo>
                  <a:pt x="548090" y="1311466"/>
                  <a:pt x="619699" y="1411995"/>
                  <a:pt x="685800" y="1501048"/>
                </a:cubicBezTo>
                <a:cubicBezTo>
                  <a:pt x="751901" y="1590101"/>
                  <a:pt x="801937" y="1646103"/>
                  <a:pt x="870333" y="1721385"/>
                </a:cubicBezTo>
                <a:cubicBezTo>
                  <a:pt x="938730" y="1796667"/>
                  <a:pt x="1058997" y="1916017"/>
                  <a:pt x="1096179" y="1952740"/>
                </a:cubicBezTo>
                <a:cubicBezTo>
                  <a:pt x="1133361" y="1989463"/>
                  <a:pt x="1113392" y="1965593"/>
                  <a:pt x="1093424" y="19417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олилиния 13"/>
          <p:cNvSpPr/>
          <p:nvPr/>
        </p:nvSpPr>
        <p:spPr>
          <a:xfrm>
            <a:off x="7456971" y="4273626"/>
            <a:ext cx="536886" cy="1512295"/>
          </a:xfrm>
          <a:custGeom>
            <a:avLst/>
            <a:gdLst>
              <a:gd name="connsiteX0" fmla="*/ 0 w 1117030"/>
              <a:gd name="connsiteY0" fmla="*/ 0 h 1971686"/>
              <a:gd name="connsiteX1" fmla="*/ 115677 w 1117030"/>
              <a:gd name="connsiteY1" fmla="*/ 435166 h 1971686"/>
              <a:gd name="connsiteX2" fmla="*/ 239617 w 1117030"/>
              <a:gd name="connsiteY2" fmla="*/ 754655 h 1971686"/>
              <a:gd name="connsiteX3" fmla="*/ 473726 w 1117030"/>
              <a:gd name="connsiteY3" fmla="*/ 1187067 h 1971686"/>
              <a:gd name="connsiteX4" fmla="*/ 685800 w 1117030"/>
              <a:gd name="connsiteY4" fmla="*/ 1501048 h 1971686"/>
              <a:gd name="connsiteX5" fmla="*/ 870333 w 1117030"/>
              <a:gd name="connsiteY5" fmla="*/ 1721385 h 1971686"/>
              <a:gd name="connsiteX6" fmla="*/ 1096179 w 1117030"/>
              <a:gd name="connsiteY6" fmla="*/ 1952740 h 1971686"/>
              <a:gd name="connsiteX7" fmla="*/ 1093424 w 1117030"/>
              <a:gd name="connsiteY7" fmla="*/ 1941723 h 197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7030" h="1971686">
                <a:moveTo>
                  <a:pt x="0" y="0"/>
                </a:moveTo>
                <a:cubicBezTo>
                  <a:pt x="37870" y="154695"/>
                  <a:pt x="75741" y="309390"/>
                  <a:pt x="115677" y="435166"/>
                </a:cubicBezTo>
                <a:cubicBezTo>
                  <a:pt x="155613" y="560942"/>
                  <a:pt x="179942" y="629338"/>
                  <a:pt x="239617" y="754655"/>
                </a:cubicBezTo>
                <a:cubicBezTo>
                  <a:pt x="299292" y="879972"/>
                  <a:pt x="399362" y="1062668"/>
                  <a:pt x="473726" y="1187067"/>
                </a:cubicBezTo>
                <a:cubicBezTo>
                  <a:pt x="548090" y="1311466"/>
                  <a:pt x="619699" y="1411995"/>
                  <a:pt x="685800" y="1501048"/>
                </a:cubicBezTo>
                <a:cubicBezTo>
                  <a:pt x="751901" y="1590101"/>
                  <a:pt x="801937" y="1646103"/>
                  <a:pt x="870333" y="1721385"/>
                </a:cubicBezTo>
                <a:cubicBezTo>
                  <a:pt x="938730" y="1796667"/>
                  <a:pt x="1058997" y="1916017"/>
                  <a:pt x="1096179" y="1952740"/>
                </a:cubicBezTo>
                <a:cubicBezTo>
                  <a:pt x="1133361" y="1989463"/>
                  <a:pt x="1113392" y="1965593"/>
                  <a:pt x="1093424" y="19417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7051572" y="3829774"/>
            <a:ext cx="253138" cy="557658"/>
          </a:xfrm>
          <a:prstGeom prst="leftBrace">
            <a:avLst>
              <a:gd name="adj1" fmla="val 59177"/>
              <a:gd name="adj2" fmla="val 4884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141046" y="3219779"/>
            <a:ext cx="5421338" cy="1131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Долгота западной точки - 70°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Долгота восточной  точки - 40°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протяжённость в градусах: 70 – 40 = 30°</a:t>
            </a:r>
          </a:p>
          <a:p>
            <a:endParaRPr lang="ru-RU" sz="1350" dirty="0"/>
          </a:p>
        </p:txBody>
      </p:sp>
      <p:sp>
        <p:nvSpPr>
          <p:cNvPr id="16" name="Овал 15"/>
          <p:cNvSpPr/>
          <p:nvPr/>
        </p:nvSpPr>
        <p:spPr>
          <a:xfrm>
            <a:off x="2142356" y="2204167"/>
            <a:ext cx="442800" cy="57948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TextBox 16"/>
          <p:cNvSpPr txBox="1"/>
          <p:nvPr/>
        </p:nvSpPr>
        <p:spPr>
          <a:xfrm>
            <a:off x="141046" y="4550625"/>
            <a:ext cx="5421338" cy="14080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находим значение широты 20° и соответствующее значение длины дуги в 1° (104, 6)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протяжённость в километрах: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30° * 104,6 = 3 138 км</a:t>
            </a:r>
          </a:p>
          <a:p>
            <a:endParaRPr lang="ru-R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5376522" y="886607"/>
            <a:ext cx="3712612" cy="13388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Длина экватора –  40 075 км</a:t>
            </a:r>
          </a:p>
          <a:p>
            <a:pPr algn="r"/>
            <a:r>
              <a:rPr lang="ru-RU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окружности экватора в градусах – 360</a:t>
            </a:r>
          </a:p>
          <a:p>
            <a:pPr algn="r"/>
            <a:r>
              <a:rPr lang="ru-RU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40 075 : 360 = 111,3 (длина 1° в км по экватору).</a:t>
            </a:r>
          </a:p>
          <a:p>
            <a:pPr algn="r"/>
            <a:r>
              <a:rPr lang="ru-RU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всех параллелей разная, поэтому длина дуги в 1° на параллелях указана в таблице.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97606" y="1106950"/>
            <a:ext cx="677108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10771" y="2629623"/>
            <a:ext cx="153151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3 138 км</a:t>
            </a:r>
            <a:endParaRPr lang="ru-RU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2" grpId="0" animBg="1"/>
      <p:bldP spid="2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602435" y="1405246"/>
            <a:ext cx="3525319" cy="5665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694"/>
            <a:ext cx="4557713" cy="34647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2069" y="3754563"/>
            <a:ext cx="184935" cy="192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5043888" y="4238092"/>
            <a:ext cx="184935" cy="192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6581720" y="3099586"/>
            <a:ext cx="184935" cy="192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4772827" y="1220863"/>
            <a:ext cx="4148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№ 3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температура высокая в течение всего года, амплитуда незначительная, осадков много, выпадают весь год. (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экваториальный пояс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1425" y="1889803"/>
            <a:ext cx="1410128" cy="1741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53501" y="3369281"/>
            <a:ext cx="886146" cy="9651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92178" y="3307639"/>
            <a:ext cx="173316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экваториальный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9398" y="4161288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4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602435" y="1405246"/>
            <a:ext cx="3525319" cy="5665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694"/>
            <a:ext cx="4557713" cy="34647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2069" y="3754563"/>
            <a:ext cx="184935" cy="192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5043888" y="4238092"/>
            <a:ext cx="184935" cy="192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6581720" y="3099586"/>
            <a:ext cx="184935" cy="192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4772827" y="1033277"/>
            <a:ext cx="4148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№ 2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температура высокая в течение всего года, амплитуда больше, чем на экваторе, осадков очень мало. (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тропический пояс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1493" y="1789630"/>
            <a:ext cx="1410128" cy="1841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908861" y="3369281"/>
            <a:ext cx="3795008" cy="4816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57328" y="3267079"/>
            <a:ext cx="161845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тропический</a:t>
            </a:r>
            <a:endParaRPr lang="ru-RU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39697" y="36594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602435" y="1405246"/>
            <a:ext cx="3525319" cy="5665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694"/>
            <a:ext cx="4557713" cy="34647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2069" y="3754563"/>
            <a:ext cx="184935" cy="192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5043888" y="4238092"/>
            <a:ext cx="184935" cy="192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6581720" y="3099586"/>
            <a:ext cx="184935" cy="192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4772827" y="971152"/>
            <a:ext cx="4148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№ 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температура значительно меняется в течение года, зимой отрицательные температуры, осадков достаточно, выпадают весь год. (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умеренный пояс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996" y="1789630"/>
            <a:ext cx="1410128" cy="1864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545537" y="3208189"/>
            <a:ext cx="5128651" cy="346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5379" y="3233231"/>
            <a:ext cx="1428597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умеренный</a:t>
            </a:r>
            <a:endParaRPr lang="ru-RU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47230" y="299326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284" t="24439" r="61139" b="25965"/>
          <a:stretch/>
        </p:blipFill>
        <p:spPr>
          <a:xfrm>
            <a:off x="2752680" y="2879373"/>
            <a:ext cx="2469401" cy="3044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" y="857251"/>
            <a:ext cx="7550945" cy="2227763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1895430" y="2707450"/>
            <a:ext cx="1519283" cy="2264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615781" y="2707450"/>
            <a:ext cx="1470445" cy="17573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Левая фигурная скобка 11"/>
          <p:cNvSpPr/>
          <p:nvPr/>
        </p:nvSpPr>
        <p:spPr>
          <a:xfrm rot="10800000">
            <a:off x="4086225" y="4482610"/>
            <a:ext cx="253138" cy="489440"/>
          </a:xfrm>
          <a:prstGeom prst="leftBrace">
            <a:avLst>
              <a:gd name="adj1" fmla="val 59177"/>
              <a:gd name="adj2" fmla="val 4884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3" name="Прямая со стрелкой 12"/>
          <p:cNvCxnSpPr>
            <a:endCxn id="12" idx="1"/>
          </p:cNvCxnSpPr>
          <p:nvPr/>
        </p:nvCxnSpPr>
        <p:spPr>
          <a:xfrm>
            <a:off x="3479127" y="2701485"/>
            <a:ext cx="860236" cy="20315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514281" y="2732320"/>
            <a:ext cx="122332" cy="5828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212793" y="2732320"/>
            <a:ext cx="1872634" cy="2746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8599" y="4164173"/>
            <a:ext cx="1939994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максимальной и минимальной температурой.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3798" y="4164174"/>
            <a:ext cx="2330883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Среднегодовое количество осадков может быть показано крупными цифрами на фоне графика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3681" y="3214820"/>
            <a:ext cx="58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5417" y="2407368"/>
            <a:ext cx="5162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9326" y="2401402"/>
            <a:ext cx="5162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8673" y="2395190"/>
            <a:ext cx="5162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005" y="2402829"/>
            <a:ext cx="5162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6552" y="2395190"/>
            <a:ext cx="945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815 0.34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3" grpId="0"/>
      <p:bldP spid="23" grpId="1"/>
      <p:bldP spid="4" grpId="0"/>
      <p:bldP spid="16" grpId="0"/>
      <p:bldP spid="18" grpId="0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https://r1.nubex.ru/s9391-f74/f3817_bb/vpr-fit-1087x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9350863" cy="65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57262"/>
            <a:ext cx="7715250" cy="2342462"/>
          </a:xfrm>
          <a:prstGeom prst="rect">
            <a:avLst/>
          </a:prstGeom>
        </p:spPr>
      </p:pic>
      <p:pic>
        <p:nvPicPr>
          <p:cNvPr id="1026" name="Picture 2" descr="http://900igr.net/datas/geografija/Prirodnye-pojasa/0013-013-Prirodnye-zony-kholodnogo-pojas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9150" y="2949112"/>
            <a:ext cx="2493169" cy="2829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nimalist.ru/images/khasay/01072005071223_30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2538" y="3493294"/>
            <a:ext cx="2711090" cy="228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5754" y="2602863"/>
            <a:ext cx="132465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тайга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48" y="857250"/>
            <a:ext cx="6938950" cy="43201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640" y="5177392"/>
            <a:ext cx="860717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схеме указаны объекты Африки, значит, из списка выбираем африканские нагорья, реки и озёра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4415" y="4347895"/>
            <a:ext cx="1256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Тибести</a:t>
            </a:r>
            <a:endParaRPr lang="ru-RU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1081" y="1697162"/>
            <a:ext cx="678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57054" y="1681751"/>
            <a:ext cx="4245796" cy="15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69809" y="2521664"/>
            <a:ext cx="152663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Африка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64639" y="3413024"/>
            <a:ext cx="1148712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нагорья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1037" y="4186312"/>
            <a:ext cx="1256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Замбези</a:t>
            </a:r>
          </a:p>
          <a:p>
            <a:pPr algn="ctr"/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1033" y="4318291"/>
            <a:ext cx="1256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813"/>
            <a:ext cx="5546322" cy="3543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398" y="3172446"/>
            <a:ext cx="5707535" cy="2718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29165" y="3275392"/>
            <a:ext cx="145706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6709" y="3849369"/>
            <a:ext cx="86786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40296" y="5423669"/>
            <a:ext cx="38215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21" y="163013"/>
            <a:ext cx="8016219" cy="56823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34" y="1375851"/>
            <a:ext cx="3145257" cy="3677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676" y="1836134"/>
            <a:ext cx="3648372" cy="419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968" y="2557979"/>
            <a:ext cx="1714055" cy="236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436" y="3161637"/>
            <a:ext cx="3629281" cy="431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3884277"/>
            <a:ext cx="1989414" cy="370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436" y="4559227"/>
            <a:ext cx="3344411" cy="3334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6406" y="5201301"/>
            <a:ext cx="3267771" cy="434544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1285860"/>
            <a:ext cx="5540517" cy="394723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/>
              <a:t>Рекомендации по устранению выявленных проблем при подготовке к ВПР по географии 9 класс (по программе</a:t>
            </a:r>
          </a:p>
          <a:p>
            <a:pPr algn="ctr"/>
            <a:r>
              <a:rPr lang="ru-RU" sz="3600" b="1" dirty="0" smtClean="0"/>
              <a:t> 8 класса)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46877" y="-570860"/>
            <a:ext cx="3688703" cy="6782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9" y="4604059"/>
            <a:ext cx="6393407" cy="13966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4777560" y="4913506"/>
            <a:ext cx="1754267" cy="31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63993" y="5302405"/>
            <a:ext cx="1066319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о-ва Новая </a:t>
            </a:r>
          </a:p>
          <a:p>
            <a:pPr algn="ctr"/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60145" y="5314950"/>
            <a:ext cx="1120243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Балтийское </a:t>
            </a:r>
          </a:p>
          <a:p>
            <a:pPr algn="ctr"/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45177" y="5314950"/>
            <a:ext cx="1053494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Чукотский </a:t>
            </a:r>
          </a:p>
          <a:p>
            <a:pPr algn="ctr"/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п-ов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2681" y="5430366"/>
            <a:ext cx="1025665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о. Сахалин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7875" y="976165"/>
            <a:ext cx="2016430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Вспомните, как определяется географическое положение страны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7875" y="2820517"/>
            <a:ext cx="1998130" cy="230832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Повторите: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моря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заливы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проливы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острова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полуострова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крайние точки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935"/>
          <a:stretch/>
        </p:blipFill>
        <p:spPr>
          <a:xfrm>
            <a:off x="100361" y="857250"/>
            <a:ext cx="7325919" cy="1598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76207" y="1021285"/>
            <a:ext cx="3421372" cy="6291188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4407520" y="2456193"/>
            <a:ext cx="3604631" cy="1381635"/>
          </a:xfrm>
          <a:custGeom>
            <a:avLst/>
            <a:gdLst>
              <a:gd name="connsiteX0" fmla="*/ 0 w 4766701"/>
              <a:gd name="connsiteY0" fmla="*/ 30275 h 1863345"/>
              <a:gd name="connsiteX1" fmla="*/ 178419 w 4766701"/>
              <a:gd name="connsiteY1" fmla="*/ 431719 h 1863345"/>
              <a:gd name="connsiteX2" fmla="*/ 323385 w 4766701"/>
              <a:gd name="connsiteY2" fmla="*/ 755104 h 1863345"/>
              <a:gd name="connsiteX3" fmla="*/ 524107 w 4766701"/>
              <a:gd name="connsiteY3" fmla="*/ 1000431 h 1863345"/>
              <a:gd name="connsiteX4" fmla="*/ 758283 w 4766701"/>
              <a:gd name="connsiteY4" fmla="*/ 1256909 h 1863345"/>
              <a:gd name="connsiteX5" fmla="*/ 1103970 w 4766701"/>
              <a:gd name="connsiteY5" fmla="*/ 1479934 h 1863345"/>
              <a:gd name="connsiteX6" fmla="*/ 1550019 w 4766701"/>
              <a:gd name="connsiteY6" fmla="*/ 1714109 h 1863345"/>
              <a:gd name="connsiteX7" fmla="*/ 2096429 w 4766701"/>
              <a:gd name="connsiteY7" fmla="*/ 1836773 h 1863345"/>
              <a:gd name="connsiteX8" fmla="*/ 2776653 w 4766701"/>
              <a:gd name="connsiteY8" fmla="*/ 1847924 h 1863345"/>
              <a:gd name="connsiteX9" fmla="*/ 3434575 w 4766701"/>
              <a:gd name="connsiteY9" fmla="*/ 1658353 h 1863345"/>
              <a:gd name="connsiteX10" fmla="*/ 3925229 w 4766701"/>
              <a:gd name="connsiteY10" fmla="*/ 1368421 h 1863345"/>
              <a:gd name="connsiteX11" fmla="*/ 4360127 w 4766701"/>
              <a:gd name="connsiteY11" fmla="*/ 888919 h 1863345"/>
              <a:gd name="connsiteX12" fmla="*/ 4549697 w 4766701"/>
              <a:gd name="connsiteY12" fmla="*/ 598987 h 1863345"/>
              <a:gd name="connsiteX13" fmla="*/ 4739268 w 4766701"/>
              <a:gd name="connsiteY13" fmla="*/ 52578 h 1863345"/>
              <a:gd name="connsiteX14" fmla="*/ 4761570 w 4766701"/>
              <a:gd name="connsiteY14" fmla="*/ 52578 h 186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66701" h="1863345">
                <a:moveTo>
                  <a:pt x="0" y="30275"/>
                </a:moveTo>
                <a:lnTo>
                  <a:pt x="178419" y="431719"/>
                </a:lnTo>
                <a:cubicBezTo>
                  <a:pt x="232317" y="552524"/>
                  <a:pt x="265770" y="660319"/>
                  <a:pt x="323385" y="755104"/>
                </a:cubicBezTo>
                <a:cubicBezTo>
                  <a:pt x="381000" y="849889"/>
                  <a:pt x="451624" y="916797"/>
                  <a:pt x="524107" y="1000431"/>
                </a:cubicBezTo>
                <a:cubicBezTo>
                  <a:pt x="596590" y="1084065"/>
                  <a:pt x="661639" y="1176992"/>
                  <a:pt x="758283" y="1256909"/>
                </a:cubicBezTo>
                <a:cubicBezTo>
                  <a:pt x="854927" y="1336826"/>
                  <a:pt x="972014" y="1403734"/>
                  <a:pt x="1103970" y="1479934"/>
                </a:cubicBezTo>
                <a:cubicBezTo>
                  <a:pt x="1235926" y="1556134"/>
                  <a:pt x="1384609" y="1654636"/>
                  <a:pt x="1550019" y="1714109"/>
                </a:cubicBezTo>
                <a:cubicBezTo>
                  <a:pt x="1715429" y="1773582"/>
                  <a:pt x="1891990" y="1814471"/>
                  <a:pt x="2096429" y="1836773"/>
                </a:cubicBezTo>
                <a:cubicBezTo>
                  <a:pt x="2300868" y="1859076"/>
                  <a:pt x="2553629" y="1877661"/>
                  <a:pt x="2776653" y="1847924"/>
                </a:cubicBezTo>
                <a:cubicBezTo>
                  <a:pt x="2999677" y="1818187"/>
                  <a:pt x="3243146" y="1738270"/>
                  <a:pt x="3434575" y="1658353"/>
                </a:cubicBezTo>
                <a:cubicBezTo>
                  <a:pt x="3626004" y="1578436"/>
                  <a:pt x="3770970" y="1496660"/>
                  <a:pt x="3925229" y="1368421"/>
                </a:cubicBezTo>
                <a:cubicBezTo>
                  <a:pt x="4079488" y="1240182"/>
                  <a:pt x="4256049" y="1017158"/>
                  <a:pt x="4360127" y="888919"/>
                </a:cubicBezTo>
                <a:cubicBezTo>
                  <a:pt x="4464205" y="760680"/>
                  <a:pt x="4486507" y="738377"/>
                  <a:pt x="4549697" y="598987"/>
                </a:cubicBezTo>
                <a:cubicBezTo>
                  <a:pt x="4612887" y="459597"/>
                  <a:pt x="4703956" y="143646"/>
                  <a:pt x="4739268" y="52578"/>
                </a:cubicBezTo>
                <a:cubicBezTo>
                  <a:pt x="4774580" y="-38490"/>
                  <a:pt x="4768075" y="7044"/>
                  <a:pt x="4761570" y="52578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3387881" y="1899299"/>
            <a:ext cx="2919903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Находим параллель 70°.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к северу от неё пройдёт параллель 71°</a:t>
            </a:r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40251" y="2396119"/>
            <a:ext cx="259266" cy="234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TextBox 8"/>
          <p:cNvSpPr txBox="1"/>
          <p:nvPr/>
        </p:nvSpPr>
        <p:spPr>
          <a:xfrm>
            <a:off x="6447761" y="1886593"/>
            <a:ext cx="1957039" cy="300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Находим меридиан 55°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744408" y="2640135"/>
            <a:ext cx="2402275" cy="189009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984595" y="3374638"/>
            <a:ext cx="108725" cy="1087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4803936" y="2968207"/>
            <a:ext cx="361317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0"/>
              </a:rPr>
              <a:t>N</a:t>
            </a:r>
            <a:endParaRPr lang="ru-RU" sz="2400" b="1" dirty="0">
              <a:ln w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00141" y="4679547"/>
            <a:ext cx="108725" cy="1087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15"/>
          <p:cNvSpPr/>
          <p:nvPr/>
        </p:nvSpPr>
        <p:spPr>
          <a:xfrm>
            <a:off x="3992337" y="4337623"/>
            <a:ext cx="377347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0"/>
              </a:rPr>
              <a:t>K</a:t>
            </a:r>
            <a:endParaRPr lang="ru-RU" sz="2400" b="1" dirty="0">
              <a:ln w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311" y="2530496"/>
            <a:ext cx="2454476" cy="23314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dirty="0"/>
              <a:t>По </a:t>
            </a:r>
            <a:r>
              <a:rPr lang="en-US" sz="1350" dirty="0"/>
              <a:t> </a:t>
            </a:r>
            <a:r>
              <a:rPr lang="ru-RU" sz="1350" dirty="0"/>
              <a:t> карте мы определяем, что параллели проведены через 10°. Значит, крайняя южная точка имеет координату широты </a:t>
            </a:r>
            <a:r>
              <a:rPr lang="ru-RU" sz="1350" b="1" dirty="0"/>
              <a:t>51°с.ш</a:t>
            </a:r>
            <a:r>
              <a:rPr lang="ru-RU" sz="1350" dirty="0"/>
              <a:t>. В условии сказано, что крайняя южная точка лежит на одном меридиане с точкой</a:t>
            </a:r>
            <a:r>
              <a:rPr lang="en-US" sz="1350" dirty="0"/>
              <a:t> N</a:t>
            </a:r>
            <a:r>
              <a:rPr lang="ru-RU" sz="1350" dirty="0"/>
              <a:t>, то есть это </a:t>
            </a:r>
            <a:r>
              <a:rPr lang="ru-RU" sz="1350" b="1" dirty="0"/>
              <a:t>55°в.д.</a:t>
            </a:r>
            <a:r>
              <a:rPr lang="ru-RU" sz="1350" dirty="0"/>
              <a:t> </a:t>
            </a:r>
          </a:p>
          <a:p>
            <a:r>
              <a:rPr lang="ru-RU" sz="2400" b="1" dirty="0"/>
              <a:t>51°с.ш. 55°в.д.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0559" y="1953926"/>
            <a:ext cx="21744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51°с.ш. 55°в.д.</a:t>
            </a:r>
          </a:p>
          <a:p>
            <a:endParaRPr lang="ru-RU" sz="1350" dirty="0"/>
          </a:p>
        </p:txBody>
      </p:sp>
      <p:sp>
        <p:nvSpPr>
          <p:cNvPr id="19" name="Овал 18"/>
          <p:cNvSpPr/>
          <p:nvPr/>
        </p:nvSpPr>
        <p:spPr>
          <a:xfrm>
            <a:off x="2467207" y="1179136"/>
            <a:ext cx="1430144" cy="3304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935"/>
          <a:stretch/>
        </p:blipFill>
        <p:spPr>
          <a:xfrm>
            <a:off x="0" y="964667"/>
            <a:ext cx="9309167" cy="1615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931377"/>
            <a:ext cx="8062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ru-RU" sz="2100" dirty="0"/>
              <a:t>Определяем расстояние в градусах между точками </a:t>
            </a:r>
            <a:r>
              <a:rPr lang="en-US" sz="2100" dirty="0"/>
              <a:t>N </a:t>
            </a:r>
            <a:r>
              <a:rPr lang="ru-RU" sz="2100" dirty="0"/>
              <a:t>и К. Это расстояние от 71° до 41°. То есть</a:t>
            </a:r>
          </a:p>
          <a:p>
            <a:r>
              <a:rPr lang="ru-RU" sz="3300" dirty="0"/>
              <a:t>                                   71° - 41°= 30° </a:t>
            </a:r>
          </a:p>
          <a:p>
            <a:pPr marL="3630216" indent="-3630216"/>
            <a:r>
              <a:rPr lang="ru-RU" sz="1350" dirty="0"/>
              <a:t>2</a:t>
            </a:r>
            <a:r>
              <a:rPr lang="ru-RU" sz="2100" dirty="0"/>
              <a:t>. Длина 1°= 111,3 км. А если расстояние =30°, то</a:t>
            </a:r>
            <a:endParaRPr lang="ru-RU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36016" y="1502066"/>
            <a:ext cx="188737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3339 км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1377" y="4637514"/>
            <a:ext cx="357514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/>
              <a:t>30*111,3=3339 км</a:t>
            </a:r>
          </a:p>
          <a:p>
            <a:endParaRPr lang="ru-RU" sz="135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7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853"/>
          <a:stretch/>
        </p:blipFill>
        <p:spPr>
          <a:xfrm>
            <a:off x="91997" y="773616"/>
            <a:ext cx="5516750" cy="2377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88" y="2901385"/>
            <a:ext cx="4468851" cy="30993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1998" y="1108153"/>
            <a:ext cx="4432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4.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5632" y="1108153"/>
            <a:ext cx="2166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45868" y="1108153"/>
            <a:ext cx="2960649" cy="1061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dirty="0"/>
              <a:t>Выбираем из текста нужные данные, вписываем в таблицу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1997" y="2128490"/>
            <a:ext cx="44827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31466" y="3307730"/>
            <a:ext cx="22915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Вилюйское плато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613567" y="1827407"/>
            <a:ext cx="1405053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31466" y="3542913"/>
            <a:ext cx="22915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Река Лена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31466" y="3785451"/>
            <a:ext cx="22915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520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026413" y="2437936"/>
            <a:ext cx="476714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31466" y="4062450"/>
            <a:ext cx="22915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54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36703" y="1526326"/>
            <a:ext cx="1913669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31466" y="4339216"/>
            <a:ext cx="22915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2650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627" y="3508288"/>
            <a:ext cx="40186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/>
              <a:t>Падение </a:t>
            </a:r>
            <a:r>
              <a:rPr lang="ru-RU" dirty="0"/>
              <a:t>–разница между высотой истока и устья: 520 – 54 = 466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31466" y="4602505"/>
            <a:ext cx="22915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466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810" y="4343181"/>
            <a:ext cx="403743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/>
              <a:t>Уклон</a:t>
            </a:r>
            <a:r>
              <a:rPr lang="ru-RU" dirty="0"/>
              <a:t> – отношение падения к длине реки: падение рассчитано в метрах (466) , а уклон (по таблице) в сантиметрах, поэтому 466* 100=46600 </a:t>
            </a:r>
          </a:p>
          <a:p>
            <a:r>
              <a:rPr lang="ru-RU" dirty="0"/>
              <a:t>                  46600: 2650 = 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466" y="4864780"/>
            <a:ext cx="22915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18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31466" y="5117590"/>
            <a:ext cx="22915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Равнинная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75632" y="3089089"/>
            <a:ext cx="2258122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55835" y="5342953"/>
            <a:ext cx="2787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Смешанное с преобладанием снегового 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718110" y="2753901"/>
            <a:ext cx="2718110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75632" y="2884659"/>
            <a:ext cx="243793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56196" y="5578135"/>
            <a:ext cx="278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Ледостав с октября по май, весенне-летнее половодье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3023374" y="1676865"/>
            <a:ext cx="130887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462453" y="2437205"/>
            <a:ext cx="894886" cy="7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8" grpId="0"/>
      <p:bldP spid="21" grpId="0"/>
      <p:bldP spid="22" grpId="0" animBg="1"/>
      <p:bldP spid="23" grpId="0"/>
      <p:bldP spid="24" grpId="0" animBg="1"/>
      <p:bldP spid="25" grpId="0"/>
      <p:bldP spid="27" grpId="0"/>
      <p:bldP spid="30" grpId="0"/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8" y="994898"/>
            <a:ext cx="9047828" cy="807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07634" y="-285593"/>
            <a:ext cx="4337477" cy="8017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031994">
            <a:off x="5310767" y="3300096"/>
            <a:ext cx="132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Лена</a:t>
            </a:r>
          </a:p>
        </p:txBody>
      </p:sp>
      <p:sp>
        <p:nvSpPr>
          <p:cNvPr id="7" name="TextBox 6"/>
          <p:cNvSpPr txBox="1"/>
          <p:nvPr/>
        </p:nvSpPr>
        <p:spPr>
          <a:xfrm rot="1474764">
            <a:off x="6305272" y="3515538"/>
            <a:ext cx="1321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>
                <a:solidFill>
                  <a:srgbClr val="002060"/>
                </a:solidFill>
              </a:rPr>
              <a:t>Алдан</a:t>
            </a:r>
          </a:p>
        </p:txBody>
      </p:sp>
      <p:sp>
        <p:nvSpPr>
          <p:cNvPr id="8" name="TextBox 7"/>
          <p:cNvSpPr txBox="1"/>
          <p:nvPr/>
        </p:nvSpPr>
        <p:spPr>
          <a:xfrm rot="20162492">
            <a:off x="5365300" y="3593868"/>
            <a:ext cx="1321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>
                <a:solidFill>
                  <a:srgbClr val="002060"/>
                </a:solidFill>
              </a:rPr>
              <a:t>Вилюй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08" y="5084113"/>
            <a:ext cx="49678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В тексте есть подсказки: Алдан – правый приток Лены, Вилюй -левый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2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0146"/>
            <a:ext cx="8064896" cy="500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400" b="1" kern="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дают</a:t>
            </a:r>
            <a:r>
              <a:rPr lang="ru-RU" sz="2400" b="1" kern="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ВПР?</a:t>
            </a:r>
            <a:endParaRPr lang="ru-RU" sz="2400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9215" lvl="0" indent="-34290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2130" algn="l"/>
                <a:tab pos="53276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</a:t>
            </a:r>
            <a:r>
              <a:rPr lang="ru-RU" sz="2400" spc="3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</a:t>
            </a:r>
            <a:r>
              <a:rPr lang="ru-RU" sz="2400" spc="4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учающихся</a:t>
            </a:r>
            <a:r>
              <a:rPr lang="ru-RU" sz="2400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400" spc="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экзаменам</a:t>
            </a:r>
            <a:r>
              <a:rPr lang="ru-RU" sz="2400" spc="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spc="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старших</a:t>
            </a:r>
            <a:r>
              <a:rPr lang="ru-RU" sz="2400" spc="4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классах,</a:t>
            </a:r>
            <a:r>
              <a:rPr lang="ru-RU" sz="2400" spc="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spc="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частности</a:t>
            </a:r>
            <a:r>
              <a:rPr lang="ru-RU" sz="2400" spc="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 </a:t>
            </a:r>
            <a:r>
              <a:rPr lang="ru-RU" sz="2400" spc="-28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ОГЭ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ЕГЭ;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0485" lvl="0" indent="-342900" algn="just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2130" algn="l"/>
                <a:tab pos="53276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пределить</a:t>
            </a:r>
            <a:r>
              <a:rPr lang="ru-RU" sz="2400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</a:t>
            </a:r>
            <a:r>
              <a:rPr lang="ru-RU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</a:t>
            </a:r>
            <a:r>
              <a:rPr lang="ru-RU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знаний,</a:t>
            </a:r>
            <a:r>
              <a:rPr lang="ru-RU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</a:t>
            </a:r>
            <a:r>
              <a:rPr lang="ru-RU" sz="2400" spc="-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</a:t>
            </a:r>
            <a:r>
              <a:rPr lang="ru-RU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получены</a:t>
            </a:r>
            <a:r>
              <a:rPr lang="ru-RU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spc="-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</a:t>
            </a:r>
            <a:r>
              <a:rPr lang="ru-RU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пройденного</a:t>
            </a:r>
            <a:r>
              <a:rPr lang="ru-RU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ru-RU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2390" lvl="0" indent="-342900" algn="just">
              <a:lnSpc>
                <a:spcPct val="115000"/>
              </a:lnSpc>
              <a:spcBef>
                <a:spcPts val="34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2130" algn="l"/>
                <a:tab pos="53276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</a:t>
            </a:r>
            <a:r>
              <a:rPr lang="ru-RU" sz="2400" spc="8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400" spc="8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систематическим</a:t>
            </a:r>
            <a:r>
              <a:rPr lang="ru-RU" sz="2400" spc="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занятиям</a:t>
            </a:r>
            <a:r>
              <a:rPr lang="ru-RU" sz="2400" spc="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spc="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</a:t>
            </a:r>
            <a:r>
              <a:rPr lang="ru-RU" sz="2400" spc="7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</a:t>
            </a:r>
            <a:r>
              <a:rPr lang="ru-RU" sz="2400" spc="9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r>
              <a:rPr lang="ru-RU" sz="2400" spc="8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обучения,</a:t>
            </a:r>
            <a:r>
              <a:rPr lang="ru-RU" sz="2400" spc="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spc="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ru-RU" sz="2400" spc="7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</a:t>
            </a:r>
            <a:r>
              <a:rPr lang="ru-RU" sz="2400" spc="7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spc="-28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классах;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2130" algn="l"/>
                <a:tab pos="53276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</a:t>
            </a:r>
            <a:r>
              <a:rPr lang="ru-RU" sz="2400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видны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учебной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ru-RU" sz="2400" spc="-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проверяемым</a:t>
            </a:r>
            <a:r>
              <a:rPr lang="ru-RU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предметам;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2130" algn="l"/>
                <a:tab pos="53276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  <a:r>
              <a:rPr lang="ru-RU" sz="2400" spc="-2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курсе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</a:t>
            </a:r>
            <a:r>
              <a:rPr lang="ru-RU" sz="2400" spc="-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своего</a:t>
            </a:r>
            <a:r>
              <a:rPr lang="ru-RU" sz="2400" spc="-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2130" algn="l"/>
                <a:tab pos="53276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улучшить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общую</a:t>
            </a:r>
            <a:r>
              <a:rPr lang="ru-RU" sz="2400" spc="-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систему</a:t>
            </a:r>
            <a:r>
              <a:rPr lang="ru-RU" sz="2400" spc="-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78913"/>
            <a:ext cx="2160239" cy="7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82" y="945589"/>
            <a:ext cx="6154543" cy="4076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751" y="945588"/>
            <a:ext cx="36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32" y="5445001"/>
            <a:ext cx="890703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В </a:t>
            </a:r>
            <a:r>
              <a:rPr lang="ru-RU" sz="1500" dirty="0" err="1"/>
              <a:t>подзадании</a:t>
            </a:r>
            <a:r>
              <a:rPr lang="ru-RU" sz="1500" dirty="0"/>
              <a:t> 5.2 есть описание климата с указанием пункта, для которого составлена одна из диаграмм.</a:t>
            </a:r>
          </a:p>
          <a:p>
            <a:r>
              <a:rPr lang="ru-RU" sz="1500" dirty="0"/>
              <a:t>Сначала нужно прочитать эту характеристику климата. Будет проще определить климатический пояс.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64" y="945588"/>
            <a:ext cx="7066375" cy="16383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2690" y="4629480"/>
            <a:ext cx="2491451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субарктический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41897" y="4583480"/>
            <a:ext cx="451905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умеренный</a:t>
            </a:r>
          </a:p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(умеренно-континентальный)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9998" y="2839379"/>
            <a:ext cx="2099218" cy="1962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Меньшая годовая амплитуда температур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Теплое лето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Умеренно холодная зима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Достаточное количество осадков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Температура ниже 0° с ноября по апрель.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7686"/>
            <a:ext cx="6565433" cy="4618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040" t="34146" r="54911" b="4513"/>
          <a:stretch/>
        </p:blipFill>
        <p:spPr>
          <a:xfrm>
            <a:off x="6727697" y="1653634"/>
            <a:ext cx="2208612" cy="2358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88130" y="5115061"/>
            <a:ext cx="87267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-37°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953430" y="3576574"/>
            <a:ext cx="6152221" cy="18889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12090" y="5077007"/>
            <a:ext cx="731611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803401" y="2736850"/>
            <a:ext cx="6028602" cy="27286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427666" y="5077007"/>
            <a:ext cx="731611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0278" y="4371712"/>
            <a:ext cx="2502248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dirty="0"/>
              <a:t>Амплитуда – разница между наибольшим и наименьшим показателем (37+13). Складываются показатели температуры БЕЗ учёта знака «минус»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9504" y="5110376"/>
            <a:ext cx="879087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417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325123" y="3379617"/>
            <a:ext cx="3307548" cy="20781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733948" y="5085286"/>
            <a:ext cx="1842107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сентябрь 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417094" y="3709651"/>
            <a:ext cx="1698686" cy="1714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57676" y="3450073"/>
            <a:ext cx="2491451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субарктический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6774366" y="2736850"/>
            <a:ext cx="228814" cy="839724"/>
          </a:xfrm>
          <a:prstGeom prst="leftBrace">
            <a:avLst>
              <a:gd name="adj1" fmla="val 6383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 animBg="1"/>
      <p:bldP spid="14" grpId="1" animBg="1"/>
      <p:bldP spid="15" grpId="0"/>
      <p:bldP spid="18" grpId="0"/>
      <p:bldP spid="17" grpId="0" animBg="1"/>
      <p:bldP spid="1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29446" y="1395343"/>
            <a:ext cx="3204755" cy="5875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6" y="963360"/>
            <a:ext cx="5848277" cy="2478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73766" y="2730657"/>
            <a:ext cx="122036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Красноярский край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1731" y="2730656"/>
            <a:ext cx="122036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Город Москва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6008" y="2730658"/>
            <a:ext cx="122036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Волгоградская область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61732" y="2351533"/>
            <a:ext cx="2707031" cy="27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9085" y="3366275"/>
            <a:ext cx="2374864" cy="232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79240" y="3892107"/>
            <a:ext cx="2754537" cy="15927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Красноярск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Москва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Волгоград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8290" y="5070343"/>
            <a:ext cx="11067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</a:rPr>
              <a:t>Красноярск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0528" y="3753607"/>
            <a:ext cx="11067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</a:rPr>
              <a:t>Москва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75380" y="4706009"/>
            <a:ext cx="11067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</a:rPr>
              <a:t>Волгоград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68095" r="21444" b="1"/>
          <a:stretch/>
        </p:blipFill>
        <p:spPr>
          <a:xfrm rot="5400000">
            <a:off x="5707004" y="2421576"/>
            <a:ext cx="3902193" cy="3256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40884"/>
            <a:ext cx="6638615" cy="50598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80896" y="5344560"/>
            <a:ext cx="186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 лес,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48614" y="3713980"/>
            <a:ext cx="21744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6907" y="3897975"/>
            <a:ext cx="309448" cy="35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13417" y="3897975"/>
            <a:ext cx="11625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497051" y="4261160"/>
            <a:ext cx="836342" cy="83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41395" y="4443233"/>
            <a:ext cx="41817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24608" y="4627228"/>
            <a:ext cx="18984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6179" y="4802860"/>
            <a:ext cx="1074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241394" y="5344559"/>
            <a:ext cx="270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широколиственный лес,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39844" y="5355430"/>
            <a:ext cx="1883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лесостепь, степь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23219" y="1069597"/>
            <a:ext cx="2420782" cy="1131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dirty="0"/>
              <a:t>Читаем текст, ищем ключевые слова описания природных зон</a:t>
            </a:r>
          </a:p>
          <a:p>
            <a:r>
              <a:rPr lang="ru-RU" sz="1350" dirty="0"/>
              <a:t>(двигались туристы с северо-запада на юго-восток)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57" y="1025563"/>
            <a:ext cx="8325583" cy="1429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2479" b="18017"/>
          <a:stretch/>
        </p:blipFill>
        <p:spPr>
          <a:xfrm>
            <a:off x="117088" y="2454661"/>
            <a:ext cx="8916302" cy="2684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5999" y="5365132"/>
            <a:ext cx="3920438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700" dirty="0"/>
              <a:t>*Ответы ищем в тексте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30866" y="3053271"/>
            <a:ext cx="4491154" cy="202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435076" y="3053271"/>
            <a:ext cx="14217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9086" y="3304174"/>
            <a:ext cx="1204331" cy="35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122020" y="4269524"/>
            <a:ext cx="2651202" cy="48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10081" y="1441507"/>
            <a:ext cx="71413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Плотная застройка, мало зелёных насаждений, </a:t>
            </a:r>
          </a:p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повсеместно распаханная территория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1011973" y="1025563"/>
            <a:ext cx="936703" cy="3418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71736" y="57148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Задание 6.3.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5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8240640" cy="5750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51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15" y="4305300"/>
            <a:ext cx="8258175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944" b="10742"/>
          <a:stretch/>
        </p:blipFill>
        <p:spPr>
          <a:xfrm>
            <a:off x="58784" y="834111"/>
            <a:ext cx="8987245" cy="347118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1401" y="1967421"/>
            <a:ext cx="14217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68026" y="5891721"/>
            <a:ext cx="14217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093801" y="1507789"/>
            <a:ext cx="205355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геоморфология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50666" y="2453196"/>
            <a:ext cx="1573484" cy="42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937407" y="5676900"/>
            <a:ext cx="977243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53483" y="2416118"/>
            <a:ext cx="1255985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гидрология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924" y="3691446"/>
            <a:ext cx="1573484" cy="42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3924" y="4186745"/>
            <a:ext cx="18744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46245" y="5672646"/>
            <a:ext cx="1235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373159" y="3448503"/>
            <a:ext cx="1494833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биогеография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357166"/>
            <a:ext cx="829627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Главная задача ученика при выполнении ВПР– подтвердить уровень своей текущей успеваемости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10" name="Picture 2" descr="https://ds05.infourok.ru/uploads/ex/0fc2/000fc731-50b2bd13/img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214554"/>
            <a:ext cx="75528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6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929198"/>
            <a:ext cx="2160239" cy="7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05516"/>
            <a:ext cx="8064896" cy="420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71120" algn="just">
              <a:lnSpc>
                <a:spcPct val="115000"/>
              </a:lnSpc>
              <a:spcBef>
                <a:spcPts val="455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Три</a:t>
            </a:r>
            <a:r>
              <a:rPr lang="ru-RU" sz="2400" spc="-6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составляющие</a:t>
            </a:r>
            <a:r>
              <a:rPr lang="ru-RU" sz="2400" spc="-6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готовности </a:t>
            </a:r>
            <a:r>
              <a:rPr lang="ru-RU" sz="2400" spc="-285" dirty="0">
                <a:solidFill>
                  <a:srgbClr val="000000"/>
                </a:solidFill>
                <a:ea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ВПР: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marR="71120" lvl="0" indent="-342900" algn="just">
              <a:lnSpc>
                <a:spcPct val="115000"/>
              </a:lnSpc>
              <a:spcBef>
                <a:spcPts val="76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</a:t>
            </a:r>
            <a:r>
              <a:rPr lang="ru-RU" sz="2400" spc="-4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готовность</a:t>
            </a:r>
            <a:r>
              <a:rPr lang="ru-RU" sz="2400" spc="-3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(сроки,</a:t>
            </a:r>
            <a:r>
              <a:rPr lang="ru-RU" sz="2400" spc="-4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процедура</a:t>
            </a:r>
            <a:r>
              <a:rPr lang="ru-RU" sz="2400" spc="-4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проведения,</a:t>
            </a:r>
            <a:r>
              <a:rPr lang="ru-RU" sz="2400" spc="-4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структура</a:t>
            </a:r>
            <a:r>
              <a:rPr lang="ru-RU" sz="2400" spc="-4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заданий и т.д.);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 algn="just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74090" algn="l"/>
                <a:tab pos="974725" algn="l"/>
              </a:tabLs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Предметная готовность (готовность по определённым предметам, умение выполнять</a:t>
            </a:r>
            <a:r>
              <a:rPr lang="ru-RU" sz="2400" spc="-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задания);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7945" lvl="0" indent="-342900" algn="just">
              <a:lnSpc>
                <a:spcPct val="115000"/>
              </a:lnSpc>
              <a:spcBef>
                <a:spcPts val="76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74090" algn="l"/>
                <a:tab pos="974725" algn="l"/>
              </a:tabLs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</a:t>
            </a:r>
            <a:r>
              <a:rPr lang="ru-RU" sz="2400" spc="-6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готовность</a:t>
            </a:r>
            <a:r>
              <a:rPr lang="ru-RU" sz="2400" spc="-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(эмоциональный</a:t>
            </a:r>
            <a:r>
              <a:rPr lang="ru-RU" sz="2400" spc="-7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«настрой»,</a:t>
            </a:r>
            <a:r>
              <a:rPr lang="ru-RU" sz="2400" spc="-4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состояние</a:t>
            </a:r>
            <a:r>
              <a:rPr lang="ru-RU" sz="2400" spc="-6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внутренней</a:t>
            </a:r>
            <a:r>
              <a:rPr lang="ru-RU" sz="2400" spc="-29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готовности к определённому поведению, ориентированность на целесообразные действия).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2774"/>
            <a:ext cx="2160239" cy="7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Этапы подготовки к ВПР: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Подготовительный</a:t>
            </a:r>
          </a:p>
          <a:p>
            <a:r>
              <a:rPr lang="ru-RU" dirty="0" smtClean="0"/>
              <a:t>Основной  </a:t>
            </a:r>
          </a:p>
          <a:p>
            <a:r>
              <a:rPr lang="ru-RU" dirty="0" smtClean="0"/>
              <a:t>Организация контроля и мониторинга по подготовке к ВПР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40933"/>
            <a:ext cx="2160239" cy="7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Этапы подготовки к ВПР: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Подготовительный этап:</a:t>
            </a:r>
          </a:p>
          <a:p>
            <a:r>
              <a:rPr lang="ru-RU" dirty="0" smtClean="0"/>
              <a:t>анализ ВПР  за прошлый учебный год</a:t>
            </a:r>
          </a:p>
          <a:p>
            <a:r>
              <a:rPr lang="ru-RU" dirty="0" smtClean="0"/>
              <a:t>изучение нормативных документов</a:t>
            </a:r>
          </a:p>
          <a:p>
            <a:r>
              <a:rPr lang="ru-RU" dirty="0" smtClean="0"/>
              <a:t>изучение демоверсии </a:t>
            </a:r>
          </a:p>
          <a:p>
            <a:r>
              <a:rPr lang="ru-RU" dirty="0" smtClean="0"/>
              <a:t>оценка готовности обучающихся к ВПР </a:t>
            </a:r>
          </a:p>
          <a:p>
            <a:r>
              <a:rPr lang="ru-RU" dirty="0" smtClean="0"/>
              <a:t>составление плана по подготовке к ВПР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40933"/>
            <a:ext cx="2160239" cy="7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Этапы подготовки к ВПР: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Основной этап (реализация плана по подготовке к ВПР)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40933"/>
            <a:ext cx="2160239" cy="7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9" y="2571744"/>
          <a:ext cx="7858178" cy="3629514"/>
        </p:xfrm>
        <a:graphic>
          <a:graphicData uri="http://schemas.openxmlformats.org/drawingml/2006/table">
            <a:tbl>
              <a:tblPr/>
              <a:tblGrid>
                <a:gridCol w="2144174"/>
                <a:gridCol w="2144174"/>
                <a:gridCol w="1836156"/>
                <a:gridCol w="1733674"/>
              </a:tblGrid>
              <a:tr h="284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урока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Задания ВПР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015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Земля во Вселенной. Движение Земли и их следствия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8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Система географических координат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8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5" marR="53965" marT="8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Времена года. Пояса освещенности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8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5" marR="53965" marT="8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85">
                <a:tc rowSpan="4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Источники географической информации.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8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Географическая карта и её масштаб.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8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1.1, 3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5" marR="53965" marT="8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Виды условных знаков</a:t>
                      </a:r>
                      <a:r>
                        <a:rPr lang="ru-RU" sz="16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Ориентирование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3, 2.1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Изображение рельефа на карте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3.1,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953" marR="71953" marT="35976" marB="359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5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72452" cy="9890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Для успешной подготовки обучающихся к ВПР необходимо: 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при изучении материала использовать разнообразные педагогические технологии, методы и приемы</a:t>
            </a:r>
          </a:p>
          <a:p>
            <a:pPr algn="just"/>
            <a:r>
              <a:rPr lang="ru-RU" dirty="0" smtClean="0"/>
              <a:t>при проверке и закреплении материала различные формы работы</a:t>
            </a:r>
          </a:p>
          <a:p>
            <a:pPr algn="just"/>
            <a:r>
              <a:rPr lang="ru-RU" dirty="0" smtClean="0"/>
              <a:t>формировать у обучающихся навыки самообразования, самоорганизации и самоконтроля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2778-173C-480F-9A82-0F7FD835706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Picture 4" descr="http://www.sh25uss.ru/uploads/posts/2021-02/1614128087_vp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500702"/>
            <a:ext cx="2160239" cy="7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96069e77b3c48f48bc7f15646e4b061cd24ad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5034</TotalTime>
  <Words>1649</Words>
  <Application>Microsoft Office PowerPoint</Application>
  <PresentationFormat>Экран (4:3)</PresentationFormat>
  <Paragraphs>405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Методические рекомендации по подготовке обучающихся  к ВПР по географии в 6-х, 7-х, 8-х классах 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подготовки к ВПР:</vt:lpstr>
      <vt:lpstr>Этапы подготовки к ВПР:</vt:lpstr>
      <vt:lpstr>Этапы подготовки к ВПР:</vt:lpstr>
      <vt:lpstr>Для успешной подготовки обучающихся к ВПР необходимо: </vt:lpstr>
      <vt:lpstr>Презентация PowerPoint</vt:lpstr>
      <vt:lpstr>Презентация PowerPoint</vt:lpstr>
      <vt:lpstr>Рекомендации по устранению выявленных проблем при подготовке к ВПР по географии 7 класс (по программе 6 класса)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по географии</dc:title>
  <dc:creator>Передельская Т.В.</dc:creator>
  <cp:lastModifiedBy>user</cp:lastModifiedBy>
  <cp:revision>473</cp:revision>
  <dcterms:created xsi:type="dcterms:W3CDTF">2018-06-18T10:39:08Z</dcterms:created>
  <dcterms:modified xsi:type="dcterms:W3CDTF">2021-04-13T09:14:34Z</dcterms:modified>
</cp:coreProperties>
</file>