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61" r:id="rId6"/>
    <p:sldId id="257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62" r:id="rId32"/>
    <p:sldId id="263" r:id="rId33"/>
    <p:sldId id="264" r:id="rId34"/>
    <p:sldId id="265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53400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уровня индивидуальных достижений (метапредметных планируемых результатов) обучающихся     9-х, 11-х классов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Егорова Юлия Владимировна</a:t>
            </a:r>
          </a:p>
          <a:p>
            <a:r>
              <a:rPr lang="ru-RU" dirty="0"/>
              <a:t>учитель географии МАОУ «Гимназия №93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mycdn.me/i?r=AyH4iRPQ2q0otWIFepML2LxRrG5jAVb7NWjpmrdRIDZ_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572000"/>
            <a:ext cx="2377792" cy="21614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solidFill>
                  <a:srgbClr val="C00000"/>
                </a:solidFill>
              </a:rPr>
              <a:t>Как же организовать работу над проектом в школе?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/>
              <a:t>    </a:t>
            </a:r>
            <a:r>
              <a:rPr lang="ru-RU" b="1" i="1" dirty="0"/>
              <a:t>Обучающиеся должны ответить на следующие вопросы:</a:t>
            </a:r>
          </a:p>
          <a:p>
            <a:pPr lvl="0"/>
            <a:r>
              <a:rPr lang="ru-RU" b="1" i="1" dirty="0"/>
              <a:t>для чего создается данный проект?</a:t>
            </a:r>
          </a:p>
          <a:p>
            <a:pPr lvl="0"/>
            <a:r>
              <a:rPr lang="ru-RU" b="1" i="1" dirty="0"/>
              <a:t>чем вызвана необходимость его создания?</a:t>
            </a:r>
          </a:p>
          <a:p>
            <a:pPr lvl="0"/>
            <a:r>
              <a:rPr lang="ru-RU" b="1" i="1" dirty="0"/>
              <a:t>существует ли на самом деле потребность в этом проекте?</a:t>
            </a:r>
          </a:p>
          <a:p>
            <a:pPr lvl="0"/>
            <a:r>
              <a:rPr lang="ru-RU" b="1" i="1" dirty="0"/>
              <a:t>как в дальнейшем будет использоваться данный проект?</a:t>
            </a:r>
          </a:p>
          <a:p>
            <a:pPr lvl="0"/>
            <a:r>
              <a:rPr lang="ru-RU" b="1" i="1" dirty="0"/>
              <a:t>кто выступит в роли той целевой группы, для которой создается данный проект?</a:t>
            </a:r>
          </a:p>
          <a:p>
            <a:pPr lvl="0"/>
            <a:r>
              <a:rPr lang="ru-RU" b="1" i="1" dirty="0"/>
              <a:t>найдет ли он своих потребителей?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700" b="1" dirty="0">
                <a:solidFill>
                  <a:srgbClr val="C00000"/>
                </a:solidFill>
              </a:rPr>
              <a:t>Описание особенностей учебно-исследовательской и проектной деятельности обучающихся 9-11классов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Особенности учебно-исследовательской деятельности и проектной работы старшеклассников обусловлены, в первую очередь, открытостью образовательной организации на уровне среднего общего образования.</a:t>
            </a:r>
          </a:p>
          <a:p>
            <a:r>
              <a:rPr lang="ru-RU" b="1" i="1" dirty="0"/>
              <a:t>На уровне основного общего образования делается акцент на освоении учебно-исследовательской и проектной работы как типа деятельности, где материалом являются, прежде всего, учебные предметы</a:t>
            </a:r>
          </a:p>
          <a:p>
            <a:r>
              <a:rPr lang="ru-RU" b="1" i="1" dirty="0"/>
              <a:t>На уровне среднего общего образования исследование и проект приобретают статус инструментов учебной деятельности полидисциплинарного характера, необходимых для  освоения социальной жизни и культуры</a:t>
            </a:r>
          </a:p>
        </p:txBody>
      </p:sp>
      <p:pic>
        <p:nvPicPr>
          <p:cNvPr id="49156" name="Picture 4" descr="https://drasler.ru/wp-content/uploads/2019/10/%D1%87%D0%B5%D0%BB%D0%BE%D0%B2%D0%B5%D1%87%D0%B5%D0%BA-%D1%81-%D0%BA%D0%BD%D0%B8%D0%B3%D0%BE%D0%B9-%D0%B4%D0%BB%D1%8F-%D0%BF%D1%80%D0%B5%D0%B7%D0%B5%D0%BD%D1%82%D0%B0%D1%86%D0%B8%D0%B8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953000"/>
            <a:ext cx="2667000" cy="17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700" b="1" dirty="0">
                <a:solidFill>
                  <a:srgbClr val="C00000"/>
                </a:solidFill>
              </a:rPr>
              <a:t>Описание особенностей учебно-исследовательской и проектной деятельности обучающихся 9-11классов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/>
              <a:t>На уровне основного общего образования процесс становления проектной деятельности предполагает и допускает наличие проб в рамках совместной деятельности обучающихся и учителя. </a:t>
            </a:r>
          </a:p>
          <a:p>
            <a:r>
              <a:rPr lang="ru-RU" b="1" i="1" dirty="0"/>
              <a:t>На уровне среднего общего образования проект реализуется самим старшеклассником или группой обучающихся, но при поддержке педагога.  Они самостоятельно формулируют предпроектную идею, ставят цели, описывают необходимые ресурсы и пр. Начинают использоваться элементы математического моделирования и анализа как инструмента интерпретации результатов исследования.</a:t>
            </a:r>
          </a:p>
          <a:p>
            <a:r>
              <a:rPr lang="ru-RU" b="1" i="1" dirty="0"/>
              <a:t>На уровне среднего общего образования сам обучающийся определяет параметры и критерии успешности реализации проекта. Кроме того, он формирует навык принятия параметров и критериев успешности проекта, предлагаемых другими, внешними по отношению к школе социальными и культурными сообществами.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7106" name="Picture 2" descr="https://www.satisfactionsecrets.com/wp-content/uploads/2011/06/3D-Women-Presentation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9530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Возможными направлениями проектной и учебно-исследовательской деятельности являются: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исследовательское;</a:t>
            </a:r>
          </a:p>
          <a:p>
            <a:pPr lvl="0"/>
            <a:r>
              <a:rPr lang="ru-RU" dirty="0"/>
              <a:t>инженерное;</a:t>
            </a:r>
          </a:p>
          <a:p>
            <a:pPr lvl="0"/>
            <a:r>
              <a:rPr lang="ru-RU" dirty="0"/>
              <a:t>прикладное;</a:t>
            </a:r>
          </a:p>
          <a:p>
            <a:pPr lvl="0"/>
            <a:r>
              <a:rPr lang="ru-RU" dirty="0"/>
              <a:t>бизнес-проектирование;</a:t>
            </a:r>
          </a:p>
          <a:p>
            <a:pPr lvl="0"/>
            <a:r>
              <a:rPr lang="ru-RU" dirty="0"/>
              <a:t>информационное;</a:t>
            </a:r>
          </a:p>
          <a:p>
            <a:pPr lvl="0"/>
            <a:r>
              <a:rPr lang="ru-RU" dirty="0"/>
              <a:t>социальное;</a:t>
            </a:r>
          </a:p>
          <a:p>
            <a:pPr lvl="0"/>
            <a:r>
              <a:rPr lang="ru-RU" dirty="0"/>
              <a:t>игровое;</a:t>
            </a:r>
          </a:p>
          <a:p>
            <a:pPr lvl="0"/>
            <a:r>
              <a:rPr lang="ru-RU" dirty="0"/>
              <a:t>творческое.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b="1" dirty="0">
                <a:solidFill>
                  <a:srgbClr val="C00000"/>
                </a:solidFill>
              </a:rPr>
              <a:t>На уровне среднего общего образования приоритетными направлениями являются:</a:t>
            </a:r>
          </a:p>
          <a:p>
            <a:pPr lvl="0"/>
            <a:r>
              <a:rPr lang="ru-RU" b="1" dirty="0"/>
              <a:t>социальное;</a:t>
            </a:r>
            <a:endParaRPr lang="ru-RU" dirty="0"/>
          </a:p>
          <a:p>
            <a:pPr lvl="0"/>
            <a:r>
              <a:rPr lang="ru-RU" b="1" dirty="0"/>
              <a:t>бизнес-проектирование;</a:t>
            </a:r>
            <a:endParaRPr lang="ru-RU" dirty="0"/>
          </a:p>
          <a:p>
            <a:pPr lvl="0"/>
            <a:r>
              <a:rPr lang="ru-RU" b="1" dirty="0"/>
              <a:t>исследовательское;</a:t>
            </a:r>
            <a:endParaRPr lang="ru-RU" dirty="0"/>
          </a:p>
          <a:p>
            <a:pPr lvl="0"/>
            <a:r>
              <a:rPr lang="ru-RU" b="1" dirty="0"/>
              <a:t>инженерное.</a:t>
            </a:r>
            <a:endParaRPr lang="ru-RU" dirty="0"/>
          </a:p>
          <a:p>
            <a:endParaRPr lang="ru-RU" dirty="0"/>
          </a:p>
        </p:txBody>
      </p:sp>
      <p:pic>
        <p:nvPicPr>
          <p:cNvPr id="48130" name="Picture 2" descr="https://pbs.twimg.com/media/EaFYT4nXgAIOhQ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672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static4.depositphotos.com/1006463/329/i/950/depositphotos_3298364-stock-photo-3d-man-reading-a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32486"/>
            <a:ext cx="2590800" cy="17255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Исследовательский проект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 </a:t>
            </a:r>
            <a:r>
              <a:rPr lang="ru-RU" b="1" dirty="0"/>
              <a:t>предполагает четкое определение предмета и методов исследования. В полном объеме это может быть работа, примерно совпадающая с научным исследованием; она включает в себя обоснование темы, определение проблемы и задач исследования, определение источников информации и способов решения проблемы. А затем подтверждение или опровержение различных гипотез,  оформление и обсуждение полученных результатов. Специфика предметного содержания географии позволяет организовать исследовательские проекты на местности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Практико-ориентированный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/>
              <a:t> также предполагает реальный результат работы, но в отличие исследовательского носит прикладной характер. Тип учебного проекта определяется по доминирующей деятельности и планируемому результату</a:t>
            </a:r>
          </a:p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К практико-ориентированным проектам по географии можно отнести:</a:t>
            </a:r>
          </a:p>
          <a:p>
            <a:pPr lvl="0"/>
            <a:r>
              <a:rPr lang="ru-RU" b="1" i="1" dirty="0"/>
              <a:t> проекты изучения уже существующих и возможных следствий хозяйственной деятельности человека (при этом вовсе не обязательно рассматривать только негативные примеры);</a:t>
            </a:r>
          </a:p>
          <a:p>
            <a:pPr lvl="0"/>
            <a:r>
              <a:rPr lang="ru-RU" b="1" i="1" dirty="0"/>
              <a:t> проекты освоения территорий;</a:t>
            </a:r>
          </a:p>
          <a:p>
            <a:pPr lvl="0"/>
            <a:r>
              <a:rPr lang="ru-RU" b="1" i="1" dirty="0"/>
              <a:t>проекты по созданию новых объектов, например, городов и поселков, национальных парков и т.д.</a:t>
            </a:r>
          </a:p>
          <a:p>
            <a:pPr lvl="0"/>
            <a:r>
              <a:rPr lang="ru-RU" b="1" i="1" dirty="0"/>
              <a:t> проекты по созданию научных станций, в том числе в экстремальных условиях природной среды.</a:t>
            </a:r>
          </a:p>
          <a:p>
            <a:pPr lvl="0"/>
            <a:r>
              <a:rPr lang="ru-RU" b="1" i="1" dirty="0"/>
              <a:t>Проекты благоустройства школы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Требования к исследованию: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lvl="0"/>
            <a:r>
              <a:rPr lang="ru-RU" b="1" dirty="0"/>
              <a:t>Ограниченность по времени, целям, задачам, результатам. Ограниченность означает, что исследование содержит:</a:t>
            </a:r>
          </a:p>
          <a:p>
            <a:pPr lvl="0"/>
            <a:r>
              <a:rPr lang="ru-RU" b="1" dirty="0"/>
              <a:t>Этапы и конкретные сроки их реализации;</a:t>
            </a:r>
          </a:p>
          <a:p>
            <a:pPr lvl="0"/>
            <a:r>
              <a:rPr lang="ru-RU" b="1" dirty="0"/>
              <a:t>Четкие задачи;</a:t>
            </a:r>
          </a:p>
          <a:p>
            <a:pPr lvl="0"/>
            <a:r>
              <a:rPr lang="ru-RU" b="1" dirty="0"/>
              <a:t>Конкретные результаты;</a:t>
            </a:r>
          </a:p>
          <a:p>
            <a:pPr lvl="0"/>
            <a:r>
              <a:rPr lang="ru-RU" b="1" dirty="0"/>
              <a:t>Планы и графики выполнения исследования.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    Ход исследования можно представить в виде цепочки:</a:t>
            </a:r>
          </a:p>
          <a:p>
            <a:pPr lvl="0"/>
            <a:r>
              <a:rPr lang="ru-RU" b="1" dirty="0"/>
              <a:t>Обоснование темы;</a:t>
            </a:r>
          </a:p>
          <a:p>
            <a:pPr lvl="0"/>
            <a:r>
              <a:rPr lang="ru-RU" b="1" dirty="0"/>
              <a:t>Постановка цели и задач</a:t>
            </a:r>
          </a:p>
          <a:p>
            <a:pPr lvl="0"/>
            <a:r>
              <a:rPr lang="ru-RU" b="1" dirty="0"/>
              <a:t>Определение объекта и предмета исследования</a:t>
            </a:r>
          </a:p>
          <a:p>
            <a:pPr lvl="0"/>
            <a:r>
              <a:rPr lang="ru-RU" b="1" dirty="0"/>
              <a:t>Разработка гипотезы исследования</a:t>
            </a:r>
          </a:p>
          <a:p>
            <a:pPr lvl="0"/>
            <a:r>
              <a:rPr lang="ru-RU" b="1" dirty="0"/>
              <a:t>Непосредственно исследования</a:t>
            </a:r>
          </a:p>
          <a:p>
            <a:pPr lvl="0"/>
            <a:r>
              <a:rPr lang="ru-RU" b="1" dirty="0"/>
              <a:t>Результаты</a:t>
            </a:r>
          </a:p>
          <a:p>
            <a:pPr lvl="0"/>
            <a:r>
              <a:rPr lang="ru-RU" b="1" dirty="0"/>
              <a:t>Оценка полученных результатов и выводы.</a:t>
            </a:r>
          </a:p>
          <a:p>
            <a:endParaRPr lang="ru-RU" dirty="0"/>
          </a:p>
        </p:txBody>
      </p:sp>
      <p:pic>
        <p:nvPicPr>
          <p:cNvPr id="44036" name="Picture 4" descr="https://avatars.mds.yandex.net/get-zen_doc/1245197/pub_5bd825aa064ed400ad699a5f_5bd825b8fc8dfa00afd46ee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6576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i="1" dirty="0"/>
            </a:br>
            <a:r>
              <a:rPr lang="ru-RU" b="1" i="1" dirty="0">
                <a:solidFill>
                  <a:srgbClr val="C00000"/>
                </a:solidFill>
              </a:rPr>
              <a:t>Обязательные требования к  структуре ИИП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/>
              <a:t>Структура проекта содержит в себе следующие структурные части</a:t>
            </a:r>
            <a:r>
              <a:rPr lang="ru-RU" b="1" dirty="0"/>
              <a:t>:  </a:t>
            </a:r>
          </a:p>
          <a:p>
            <a:pPr lvl="0"/>
            <a:r>
              <a:rPr lang="ru-RU" b="1" dirty="0"/>
              <a:t>введение,</a:t>
            </a:r>
          </a:p>
          <a:p>
            <a:pPr lvl="0"/>
            <a:r>
              <a:rPr lang="ru-RU" b="1" dirty="0"/>
              <a:t> основную часть,</a:t>
            </a:r>
          </a:p>
          <a:p>
            <a:pPr lvl="0"/>
            <a:r>
              <a:rPr lang="ru-RU" b="1" dirty="0"/>
              <a:t> заключение, </a:t>
            </a:r>
          </a:p>
          <a:p>
            <a:pPr lvl="0"/>
            <a:r>
              <a:rPr lang="ru-RU" b="1" dirty="0"/>
              <a:t>список литературы.</a:t>
            </a:r>
            <a:endParaRPr lang="ru-RU" dirty="0"/>
          </a:p>
          <a:p>
            <a:endParaRPr lang="ru-RU" dirty="0"/>
          </a:p>
        </p:txBody>
      </p:sp>
      <p:pic>
        <p:nvPicPr>
          <p:cNvPr id="43010" name="Picture 2" descr="https://orlovosp.ru/upload/iblock/145/1457a50ebc3797ee1a1507efc29f62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511166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Структурная часть </a:t>
            </a:r>
            <a:r>
              <a:rPr lang="ru-RU" b="1" dirty="0">
                <a:solidFill>
                  <a:srgbClr val="C00000"/>
                </a:solidFill>
              </a:rPr>
              <a:t>«</a:t>
            </a:r>
            <a:r>
              <a:rPr lang="ru-RU" b="1" i="1" dirty="0">
                <a:solidFill>
                  <a:srgbClr val="C00000"/>
                </a:solidFill>
              </a:rPr>
              <a:t>Введение»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dirty="0"/>
              <a:t>  </a:t>
            </a:r>
            <a:r>
              <a:rPr lang="ru-RU" b="1" i="1" dirty="0"/>
              <a:t> должна содержать обоснование  выбора темы обучающимся.</a:t>
            </a:r>
          </a:p>
          <a:p>
            <a:pPr lvl="0"/>
            <a:r>
              <a:rPr lang="ru-RU" b="1" i="1" dirty="0"/>
              <a:t>В структурной части «Введение» должна быть отражена актуальность выбранной темы, рамках которой дается аналитический обзор фактов, уже известных в науке и практике и оставшихся еще не раскрытыми и требующими разрешения; на этой основе формулируется противоречие, на раскрытие которого направлен данный проект; на основании выявленного противоречия формулируется проблема;</a:t>
            </a:r>
          </a:p>
          <a:p>
            <a:pPr lvl="0"/>
            <a:r>
              <a:rPr lang="ru-RU" b="1" i="1" dirty="0"/>
              <a:t>Определяется  цель работы - то, что необходимо достигнуть в результате работы над проектом,  при исследовательском типе проекта выдвижение гипотезы  является обязательным требованием.</a:t>
            </a:r>
          </a:p>
          <a:p>
            <a:pPr lvl="0"/>
            <a:r>
              <a:rPr lang="ru-RU" b="1" i="1" dirty="0"/>
              <a:t>Формулируются конкретные задачи, которые необходимо решить, чтобы достичь цели;</a:t>
            </a:r>
          </a:p>
          <a:p>
            <a:pPr lvl="0"/>
            <a:r>
              <a:rPr lang="ru-RU" b="1" i="1" dirty="0"/>
              <a:t>Указываются методы и методики, которые использовались при разработке проекта;</a:t>
            </a:r>
          </a:p>
          <a:p>
            <a:pPr lvl="0"/>
            <a:r>
              <a:rPr lang="ru-RU" b="1" i="1" dirty="0"/>
              <a:t>Определяется в какой форме будет представлен продукт проекта.</a:t>
            </a:r>
          </a:p>
          <a:p>
            <a:endParaRPr lang="ru-RU" dirty="0"/>
          </a:p>
        </p:txBody>
      </p:sp>
      <p:pic>
        <p:nvPicPr>
          <p:cNvPr id="41990" name="Picture 6" descr="https://thumbs.dreamstime.com/b/%D1%87%D0%B5%D0%BB%D0%BE%D0%B2%D0%B5%D0%BA-%D0%B8%D0%B7%D0%BE%D0%BB%D0%B8%D1%80%D0%BE%D0%B2%D0%B0%D0%BD%D0%BD%D1%8B%D0%B9-3d-%D0%B8%D0%B7%D1%83%D1%87%D0%B0%D1%8F-%D0%B1%D0%B5%D0%BB%D0%B8%D0%B7%D0%BD%D1%83-17167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1816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thumbs.dreamstime.com/b/%D1%87%D0%B5%D0%BB%D0%BE%D0%B2%D0%B5%D0%BA-%D0%B8%D0%B7%D0%BE%D0%BB%D0%B8%D1%80%D0%BE%D0%B2%D0%B0%D0%BD%D0%BD%D1%8B%D0%B9-3d-%D0%B8%D0%B7%D1%83%D1%87%D0%B0%D1%8F-%D0%B1%D0%B5%D0%BB%D0%B8%D0%B7%D0%BD%D1%83-17167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334000"/>
            <a:ext cx="1524000" cy="152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Основная часть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dirty="0"/>
              <a:t>      </a:t>
            </a:r>
            <a:r>
              <a:rPr lang="ru-RU" sz="6200" b="1" i="1" dirty="0"/>
              <a:t> проекта должна состоять из нескольких  разделов.</a:t>
            </a:r>
          </a:p>
          <a:p>
            <a:pPr lvl="0"/>
            <a:r>
              <a:rPr lang="ru-RU" sz="6200" b="1" i="1" dirty="0"/>
              <a:t>Первый раздел должен  содержать материал, представляющий собой теоретическую часть, которая может включать несколько самостоятельных глав, логически связанных между собой и отражающих проблематику и историографию изучаемого предмета исследования, необходимую терминологию и.т.д.</a:t>
            </a:r>
          </a:p>
          <a:p>
            <a:pPr lvl="0"/>
            <a:r>
              <a:rPr lang="ru-RU" sz="6200" b="1" i="1" dirty="0"/>
              <a:t>Теоретическая часть может представлять собой компиляцию не менее, чем из 5 источников с обязательным приведением ссылок на авторство.</a:t>
            </a:r>
          </a:p>
          <a:p>
            <a:pPr lvl="0"/>
            <a:r>
              <a:rPr lang="ru-RU" sz="6200" b="1" i="1" dirty="0"/>
              <a:t>Недопустимо заимствовать готовые авторские исследовательские работы без указания ссылок на авторство. Использование единственного источника в качестве теоретической части ИИП считается плагиатом.</a:t>
            </a:r>
          </a:p>
          <a:p>
            <a:pPr lvl="0"/>
            <a:r>
              <a:rPr lang="ru-RU" sz="6200" b="1" i="1" dirty="0"/>
              <a:t>Второй раздел основной части должен носить  экспериментальный, практический или поисковый характер.</a:t>
            </a:r>
          </a:p>
          <a:p>
            <a:pPr lvl="0"/>
            <a:r>
              <a:rPr lang="ru-RU" sz="6200" b="1" i="1" dirty="0"/>
              <a:t>Второй раздел может представлять собой описание эксперимента, банк идей по решению проектной проблемы, технологическую карту с этапами создания продукта проекта и прочие виды исследовательской деятельности, в которых обучающийся демонстрирует сформированность познавательных и регулятивных УУД.</a:t>
            </a:r>
          </a:p>
          <a:p>
            <a:pPr lvl="0"/>
            <a:r>
              <a:rPr lang="ru-RU" sz="6200" b="1" i="1" dirty="0"/>
              <a:t>Каждая из глав «Основной части» должна заканчиваться краткими выводами.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52400" y="3276600"/>
            <a:ext cx="4495800" cy="3417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sz="2200" b="1" i="1" dirty="0"/>
              <a:t>Мои ученики будут узнавать новое не от меня; они будут открывать это новое сами. Моя главная задача — помочь им раскрыться, развить собственные идеи.</a:t>
            </a:r>
          </a:p>
          <a:p>
            <a:pPr>
              <a:buNone/>
            </a:pPr>
            <a:r>
              <a:rPr lang="ru-RU" sz="2200" b="1" dirty="0"/>
              <a:t>         Иоганн Генрих </a:t>
            </a:r>
            <a:r>
              <a:rPr lang="ru-RU" sz="2200" b="1" i="1" dirty="0"/>
              <a:t> Песталоцци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5102225" y="3200400"/>
            <a:ext cx="4041775" cy="3570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b="1" i="1" dirty="0"/>
              <a:t>«Если ученик в школе не научился сам ничего творить, то в жизни он всегда будет только подражать, копировать, так как мало таких, которые бы, научившись копировать, умели сделать самостоятельное приложение этих сведений».</a:t>
            </a:r>
          </a:p>
          <a:p>
            <a:pPr>
              <a:buNone/>
            </a:pPr>
            <a:r>
              <a:rPr lang="ru-RU" b="1" i="1" dirty="0"/>
              <a:t>                 Лев Николаевич Толстой</a:t>
            </a:r>
          </a:p>
        </p:txBody>
      </p:sp>
      <p:pic>
        <p:nvPicPr>
          <p:cNvPr id="16386" name="Picture 2" descr="https://nashagazeta.ch/sites/default/files/1._bildnis-johann-heinrich-pestalozzi-georg-friedrich-adolf-schoener_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2743200" cy="2510028"/>
          </a:xfrm>
          <a:prstGeom prst="rect">
            <a:avLst/>
          </a:prstGeom>
          <a:noFill/>
        </p:spPr>
      </p:pic>
      <p:pic>
        <p:nvPicPr>
          <p:cNvPr id="16388" name="Picture 4" descr="https://cknow.ru/uploads/posts/2017-06/1496758194_tolstoy_by_repin_1901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76200"/>
            <a:ext cx="2319622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 структурной части </a:t>
            </a:r>
            <a:r>
              <a:rPr lang="ru-RU" b="1" i="1" dirty="0">
                <a:solidFill>
                  <a:srgbClr val="C00000"/>
                </a:solidFill>
              </a:rPr>
              <a:t>«Заключение»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/>
              <a:t>  </a:t>
            </a:r>
            <a:r>
              <a:rPr lang="ru-RU" b="1" i="1" dirty="0"/>
              <a:t>формулируются общие выводы, описывается, достигнуты ли поставленные цели, решены ли задачи, доказана ли гипотеза.</a:t>
            </a:r>
          </a:p>
          <a:p>
            <a:endParaRPr lang="ru-RU" dirty="0"/>
          </a:p>
        </p:txBody>
      </p:sp>
      <p:pic>
        <p:nvPicPr>
          <p:cNvPr id="4" name="Picture 6" descr="https://thumbs.dreamstime.com/b/%D1%87%D0%B5%D0%BB%D0%BE%D0%B2%D0%B5%D0%BA-%D0%B8%D0%B7%D0%BE%D0%BB%D0%B8%D1%80%D0%BE%D0%B2%D0%B0%D0%BD%D0%BD%D1%8B%D0%B9-3d-%D0%B8%D0%B7%D1%83%D1%87%D0%B0%D1%8F-%D0%B1%D0%B5%D0%BB%D0%B8%D0%B7%D0%BD%D1%83-17167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1816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ru-RU" dirty="0"/>
              <a:t>   </a:t>
            </a:r>
            <a:r>
              <a:rPr lang="ru-RU" b="1" dirty="0"/>
              <a:t>Экспериментальный раздел основной части, а также введение и  заключение должны быть созданы обучающимися </a:t>
            </a:r>
            <a:r>
              <a:rPr lang="ru-RU" b="1" dirty="0">
                <a:solidFill>
                  <a:srgbClr val="C00000"/>
                </a:solidFill>
              </a:rPr>
              <a:t>самостоятельно</a:t>
            </a:r>
            <a:r>
              <a:rPr lang="ru-RU" b="1" dirty="0"/>
              <a:t>. Текст указанных разделов проходит проверку на </a:t>
            </a:r>
            <a:r>
              <a:rPr lang="ru-RU" b="1" dirty="0">
                <a:solidFill>
                  <a:srgbClr val="C00000"/>
                </a:solidFill>
              </a:rPr>
              <a:t>уникальность.</a:t>
            </a:r>
          </a:p>
          <a:p>
            <a:endParaRPr lang="ru-RU" dirty="0"/>
          </a:p>
        </p:txBody>
      </p:sp>
      <p:pic>
        <p:nvPicPr>
          <p:cNvPr id="38914" name="Picture 2" descr="https://umc-spak.ru/pluginfile.php/38/course/overviewfiles/confused-graduate-character-V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14800"/>
            <a:ext cx="3149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Защита проекта как формат оценки успешности освоения и применения обучающимися универсальных учебных действий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/>
              <a:t>Публично должны быть представлены два элемента проектной работы:</a:t>
            </a:r>
          </a:p>
          <a:p>
            <a:r>
              <a:rPr lang="ru-RU" b="1" i="1" dirty="0"/>
              <a:t>защита темы проекта (проектной идеи);</a:t>
            </a:r>
          </a:p>
          <a:p>
            <a:r>
              <a:rPr lang="ru-RU" b="1" i="1" dirty="0"/>
              <a:t>защита реализованного проекта.</a:t>
            </a:r>
          </a:p>
          <a:p>
            <a:endParaRPr lang="ru-RU" dirty="0"/>
          </a:p>
        </p:txBody>
      </p:sp>
      <p:pic>
        <p:nvPicPr>
          <p:cNvPr id="37890" name="Picture 2" descr="https://i.playground.ru/p/jccSw2EFYzIhcxDUjEtFz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10038"/>
            <a:ext cx="3997036" cy="2747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C00000"/>
                </a:solidFill>
              </a:rPr>
              <a:t>На защите темы проекта</a:t>
            </a:r>
            <a:r>
              <a:rPr lang="ru-RU" sz="3100" b="1" dirty="0">
                <a:solidFill>
                  <a:srgbClr val="C00000"/>
                </a:solidFill>
              </a:rPr>
              <a:t> (проектной идеи) с обучающимся должны быть обсуждены: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b="1" i="1" dirty="0"/>
              <a:t>тема;</a:t>
            </a:r>
          </a:p>
          <a:p>
            <a:pPr lvl="0"/>
            <a:r>
              <a:rPr lang="ru-RU" b="1" i="1" dirty="0"/>
              <a:t>тип проекта;</a:t>
            </a:r>
          </a:p>
          <a:p>
            <a:pPr lvl="0"/>
            <a:r>
              <a:rPr lang="ru-RU" b="1" i="1" dirty="0"/>
              <a:t>актуальность проекта с определением сути проблемы;</a:t>
            </a:r>
          </a:p>
          <a:p>
            <a:pPr lvl="0"/>
            <a:r>
              <a:rPr lang="ru-RU" b="1" i="1" dirty="0"/>
              <a:t>целевая аудитория, положительные эффекты от реализации проекта, важные как для самого автора, так и для других людей;</a:t>
            </a:r>
          </a:p>
          <a:p>
            <a:pPr lvl="0"/>
            <a:r>
              <a:rPr lang="ru-RU" b="1" i="1" dirty="0"/>
              <a:t>цель, задачи;</a:t>
            </a:r>
          </a:p>
          <a:p>
            <a:pPr lvl="0"/>
            <a:r>
              <a:rPr lang="ru-RU" b="1" i="1" dirty="0"/>
              <a:t>предполагаемый продукт;</a:t>
            </a:r>
          </a:p>
          <a:p>
            <a:pPr lvl="0"/>
            <a:r>
              <a:rPr lang="ru-RU" b="1" i="1" dirty="0"/>
              <a:t>ресурсы (как материальные, так и нематериальные), необходимые для реализации проекта, возможные источники ресурсов;</a:t>
            </a:r>
          </a:p>
          <a:p>
            <a:pPr lvl="0"/>
            <a:r>
              <a:rPr lang="ru-RU" b="1" i="1" dirty="0"/>
              <a:t>риски реализации проекта и сложности, которые ожидают обучающегося при реализации данного проекта;</a:t>
            </a:r>
          </a:p>
          <a:p>
            <a:pPr lvl="0"/>
            <a:r>
              <a:rPr lang="ru-RU" b="1" i="1" dirty="0"/>
              <a:t>продвижение продукта, рефлексия.</a:t>
            </a:r>
          </a:p>
          <a:p>
            <a:r>
              <a:rPr lang="ru-RU" b="1" i="1" dirty="0"/>
              <a:t>В результате защиты темы проекта должна произойти (при необходимости) такая корректировка, чтобы проект стал реализуемым и позволил обучающемуся предпринять реальное проектное действие.</a:t>
            </a:r>
          </a:p>
        </p:txBody>
      </p:sp>
      <p:pic>
        <p:nvPicPr>
          <p:cNvPr id="4" name="Picture 2" descr="https://i.playground.ru/p/jccSw2EFYzIhcxDUjEtFz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85800"/>
            <a:ext cx="2777836" cy="1909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C00000"/>
                </a:solidFill>
              </a:rPr>
              <a:t>На защите реализации проекта</a:t>
            </a:r>
            <a:r>
              <a:rPr lang="ru-RU" sz="3100" b="1" dirty="0">
                <a:solidFill>
                  <a:srgbClr val="C00000"/>
                </a:solidFill>
              </a:rPr>
              <a:t> обучающийся представляет свой реализованный проект по следующему (примерному) плану: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 dirty="0"/>
              <a:t>Тема, тип проекта</a:t>
            </a:r>
          </a:p>
          <a:p>
            <a:pPr lvl="0"/>
            <a:r>
              <a:rPr lang="ru-RU" b="1" dirty="0"/>
              <a:t>Актуальность проекта с определением сути проблемы</a:t>
            </a:r>
          </a:p>
          <a:p>
            <a:pPr lvl="0"/>
            <a:r>
              <a:rPr lang="ru-RU" b="1" dirty="0"/>
              <a:t>Целевая аудитория, положительные эффекты от реализации проекта, важные как для самого автора, так и для других людей</a:t>
            </a:r>
          </a:p>
          <a:p>
            <a:pPr lvl="0"/>
            <a:r>
              <a:rPr lang="ru-RU" b="1" dirty="0"/>
              <a:t>Цель, задачи</a:t>
            </a:r>
          </a:p>
          <a:p>
            <a:pPr lvl="0"/>
            <a:r>
              <a:rPr lang="ru-RU" b="1" dirty="0"/>
              <a:t>Предполагаемый продукт</a:t>
            </a:r>
          </a:p>
          <a:p>
            <a:pPr lvl="0"/>
            <a:r>
              <a:rPr lang="ru-RU" b="1" dirty="0"/>
              <a:t>Ресурсы (как материальные, так и нематериальные), необходимые для реализации проекта, возможные источники ресурсов</a:t>
            </a:r>
          </a:p>
          <a:p>
            <a:pPr lvl="0"/>
            <a:r>
              <a:rPr lang="ru-RU" b="1" dirty="0"/>
              <a:t>Риски реализации проекта и сложности, которые ожидают обучающегося при реализации данного проекта</a:t>
            </a:r>
          </a:p>
          <a:p>
            <a:pPr lvl="0"/>
            <a:r>
              <a:rPr lang="ru-RU" b="1" dirty="0"/>
              <a:t>Продвижение продукта</a:t>
            </a:r>
          </a:p>
          <a:p>
            <a:pPr lvl="0"/>
            <a:r>
              <a:rPr lang="ru-RU" b="1" dirty="0"/>
              <a:t>Ход реализации проекта.</a:t>
            </a:r>
          </a:p>
          <a:p>
            <a:endParaRPr lang="ru-RU" dirty="0"/>
          </a:p>
        </p:txBody>
      </p:sp>
      <p:pic>
        <p:nvPicPr>
          <p:cNvPr id="4" name="Picture 2" descr="https://i.playground.ru/p/jccSw2EFYzIhcxDUjEtFz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157788"/>
            <a:ext cx="2473036" cy="1700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wallpapercave.com/wp/wp46425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697538"/>
            <a:ext cx="2063044" cy="1160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Основные требования к инструментарию оценки </a:t>
            </a:r>
            <a:r>
              <a:rPr lang="ru-RU" sz="2800" b="1" dirty="0" err="1">
                <a:solidFill>
                  <a:srgbClr val="C00000"/>
                </a:solidFill>
              </a:rPr>
              <a:t>сформированности</a:t>
            </a:r>
            <a:r>
              <a:rPr lang="ru-RU" sz="2800" b="1" dirty="0">
                <a:solidFill>
                  <a:srgbClr val="C00000"/>
                </a:solidFill>
              </a:rPr>
              <a:t> универсальных учебных действий при процедуре защиты реализованного проекта:</a:t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оценке должна подвергаться не только защита реализованного проекта, но и динамика изменений, внесенных в проект от момента замысла (процедуры защиты проектной идеи) до воплощения; при этом должны учитываться целесообразность, уместность, полнота этих изменений, соотнесенные с сохранением исходного замысла проекта;</a:t>
            </a:r>
          </a:p>
          <a:p>
            <a:r>
              <a:rPr lang="ru-RU" b="1" i="1" dirty="0"/>
              <a:t>	для оценки проектной работы должна быть создана экспертная комиссия, в которую должны обязательно входить педагоги и представители администрации образовательных организаций, где учатся дети, представители местного сообщества и тех сфер деятельности, в рамках которых выполняются проектные работы;</a:t>
            </a:r>
          </a:p>
          <a:p>
            <a:r>
              <a:rPr lang="ru-RU" b="1" i="1" dirty="0"/>
              <a:t>оценивание производится на основе </a:t>
            </a:r>
            <a:r>
              <a:rPr lang="ru-RU" b="1" i="1" dirty="0" err="1"/>
              <a:t>критериальной</a:t>
            </a:r>
            <a:r>
              <a:rPr lang="ru-RU" b="1" i="1" dirty="0"/>
              <a:t> модели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Критерии оценки проектной деятельности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/>
              <a:t>1. Способность к самостоятельному приобретению знаний и решению проблем</a:t>
            </a:r>
          </a:p>
          <a:p>
            <a:pPr>
              <a:buNone/>
            </a:pPr>
            <a:r>
              <a:rPr lang="ru-RU" b="1" dirty="0"/>
              <a:t>2. Сформированность предметных знаний и способов действий</a:t>
            </a:r>
          </a:p>
          <a:p>
            <a:pPr>
              <a:buNone/>
            </a:pPr>
            <a:r>
              <a:rPr lang="ru-RU" b="1" dirty="0"/>
              <a:t>3. Сформированность регулятивных действий</a:t>
            </a:r>
          </a:p>
          <a:p>
            <a:pPr>
              <a:buNone/>
            </a:pPr>
            <a:r>
              <a:rPr lang="ru-RU" b="1" dirty="0"/>
              <a:t>4. Сформированность коммуникативных действий</a:t>
            </a:r>
          </a:p>
          <a:p>
            <a:pPr>
              <a:buNone/>
            </a:pPr>
            <a:r>
              <a:rPr lang="ru-RU" b="1" u="sng" dirty="0">
                <a:solidFill>
                  <a:srgbClr val="C00000"/>
                </a:solidFill>
              </a:rPr>
              <a:t>Главное отличие выделенных уровней состоит в степени самостоятельности обучающегося в ходе выполнения проекта.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https://wallpapercave.com/wp/wp46425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486400"/>
            <a:ext cx="2063044" cy="116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Итоговая оценка ИИП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в 9- 11 классах складывается из трех оценок: оценки за непосредственную защиту проекта, оцениваемую по критериям, оценки за освоение теоретического курса «Индивидуальный  проект» и отдельной оценки за продукт проекта.</a:t>
            </a:r>
          </a:p>
          <a:p>
            <a:r>
              <a:rPr lang="ru-RU" b="1" dirty="0"/>
              <a:t> При оценке  продукта проекта учитывается его новизна, оригинальность, соответствие проблематике проектной работы.</a:t>
            </a:r>
          </a:p>
          <a:p>
            <a:endParaRPr lang="ru-RU" b="1" dirty="0"/>
          </a:p>
        </p:txBody>
      </p:sp>
      <p:pic>
        <p:nvPicPr>
          <p:cNvPr id="4" name="Picture 4" descr="https://wallpapercave.com/wp/wp46425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562600"/>
            <a:ext cx="2063044" cy="116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Таблица перевода процента уникальности в пятибалльную систему оценивания при проверке на плагиат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609600" y="1600200"/>
          <a:ext cx="8077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уникальности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экспериментальной части проекта по отношению ко всей работе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(отлично)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90-100%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  50% и больше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  (хорошо)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70-80%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     30%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(удовлетворительно)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60-70%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     20%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(неудовлетворительно)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        50% и ниже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   меньше 20%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dn.fenwick.com.au/www/2017/04/AdobeStock_858111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928083"/>
            <a:ext cx="2895600" cy="19299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Возможные темы исследовательских проектов географической направленности в  9, 11 классах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Историко-географические и социально-экономические особенности развития нашей области в гербах.</a:t>
            </a:r>
          </a:p>
          <a:p>
            <a:r>
              <a:rPr lang="ru-RU" b="1" dirty="0"/>
              <a:t>Каким я вижу демографический портрет планеты к концу 21 века?</a:t>
            </a:r>
          </a:p>
          <a:p>
            <a:r>
              <a:rPr lang="ru-RU" b="1" dirty="0"/>
              <a:t>Особенности урбанизации. Адаптация провинциального  жителя в крупном городе.</a:t>
            </a:r>
          </a:p>
          <a:p>
            <a:r>
              <a:rPr lang="ru-RU" b="1" dirty="0"/>
              <a:t>География достоверная и невероятная. Научность и художественный вымысел.</a:t>
            </a:r>
          </a:p>
          <a:p>
            <a:r>
              <a:rPr lang="ru-RU" b="1" dirty="0"/>
              <a:t>Проблема  загрязнения окружающей среды автомобильным транспортом. Мир, Россия,  </a:t>
            </a:r>
          </a:p>
          <a:p>
            <a:r>
              <a:rPr lang="ru-RU" b="1" dirty="0"/>
              <a:t>Челябинск. </a:t>
            </a:r>
          </a:p>
          <a:p>
            <a:r>
              <a:rPr lang="ru-RU" b="1" dirty="0"/>
              <a:t>Возможности развития туризма в нашем городе. Промышленный туризм и рекреационные зоны города Челябинска.</a:t>
            </a:r>
          </a:p>
          <a:p>
            <a:r>
              <a:rPr lang="ru-RU" b="1" dirty="0"/>
              <a:t>Создание комплекта интерактивных карт  Мира</a:t>
            </a:r>
          </a:p>
          <a:p>
            <a:r>
              <a:rPr lang="ru-RU" b="1" dirty="0"/>
              <a:t>Маршрут туристического путешествия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152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b="1" i="1" dirty="0"/>
              <a:t>В основе Федерального государственного образовательного стандарта основного общего образования лежит системно- </a:t>
            </a:r>
            <a:r>
              <a:rPr lang="ru-RU" b="1" i="1" dirty="0" err="1"/>
              <a:t>деятельностный</a:t>
            </a:r>
            <a:r>
              <a:rPr lang="ru-RU" b="1" i="1" dirty="0"/>
              <a:t> подход, который предполагает формирование готовности к саморазвитию и непрерывному образованию; проектирование и конструирование социальной среды развития обучающихся в системе образования; активную учебно-познавательную деятельность обучающихся; построение образовательной деятельности с учетом индивидуальных возрастных, психологических и физиологических особенностей обучающихся.</a:t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24578" name="Picture 2" descr="https://sevschool27.edusev.ru/uploads/1000/789/section/35899/f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91000"/>
            <a:ext cx="5498024" cy="2509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Возможные продукты: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Электронное историко-географическое пособие-путеводитель по городам Европы</a:t>
            </a:r>
          </a:p>
          <a:p>
            <a:r>
              <a:rPr lang="ru-RU" b="1" dirty="0"/>
              <a:t>CD «Атлас: карты Мира»- электронное учебное пособие</a:t>
            </a:r>
          </a:p>
          <a:p>
            <a:r>
              <a:rPr lang="ru-RU" b="1" dirty="0"/>
              <a:t>Информационный справочник «Страны-карлики Мира»</a:t>
            </a:r>
          </a:p>
          <a:p>
            <a:r>
              <a:rPr lang="ru-RU" b="1" dirty="0"/>
              <a:t>Ментальные карты (</a:t>
            </a:r>
            <a:r>
              <a:rPr lang="ru-RU" b="1" dirty="0" err="1"/>
              <a:t>интеллект-карты</a:t>
            </a:r>
            <a:r>
              <a:rPr lang="ru-RU" b="1" dirty="0"/>
              <a:t>)</a:t>
            </a:r>
          </a:p>
          <a:p>
            <a:r>
              <a:rPr lang="ru-RU" b="1" dirty="0"/>
              <a:t>Интерактивный плакат </a:t>
            </a:r>
          </a:p>
          <a:p>
            <a:r>
              <a:rPr lang="ru-RU" b="1" dirty="0"/>
              <a:t>Лист опорных сигналов</a:t>
            </a:r>
          </a:p>
          <a:p>
            <a:r>
              <a:rPr lang="ru-RU" b="1" dirty="0"/>
              <a:t>Схемы </a:t>
            </a:r>
            <a:r>
              <a:rPr lang="ru-RU" b="1" dirty="0" err="1"/>
              <a:t>Фишбоун</a:t>
            </a:r>
            <a:endParaRPr lang="ru-RU" b="1" dirty="0"/>
          </a:p>
          <a:p>
            <a:r>
              <a:rPr lang="ru-RU" b="1" dirty="0"/>
              <a:t> Модель города будущего</a:t>
            </a:r>
          </a:p>
          <a:p>
            <a:r>
              <a:rPr lang="ru-RU" b="1" dirty="0"/>
              <a:t>План местности</a:t>
            </a:r>
          </a:p>
          <a:p>
            <a:endParaRPr lang="ru-RU" dirty="0"/>
          </a:p>
        </p:txBody>
      </p:sp>
      <p:pic>
        <p:nvPicPr>
          <p:cNvPr id="4" name="Picture 2" descr="https://cdn.fenwick.com.au/www/2017/04/AdobeStock_858111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724400"/>
            <a:ext cx="2895600" cy="1929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s01.infourok.ru/images/doc/88/10505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74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5.infourok.ru/uploads/ex/0105/000de3b4-a56d86c0/hello_html_m5d8cbd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753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c17/000e63f6-6cc9ccc3/hello_html_m209e0b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hd.multiurok.ru/7/c/6/7c6b90d374b0e41e0c7d90b50b96aa605e109c3f/vystuplieniie-na-tiemu-mietod-fishboun_5.png"/>
          <p:cNvPicPr>
            <a:picLocks noChangeAspect="1" noChangeArrowheads="1"/>
          </p:cNvPicPr>
          <p:nvPr/>
        </p:nvPicPr>
        <p:blipFill>
          <a:blip r:embed="rId2" cstate="print"/>
          <a:srcRect t="3505" b="4206"/>
          <a:stretch>
            <a:fillRect/>
          </a:stretch>
        </p:blipFill>
        <p:spPr bwMode="auto">
          <a:xfrm>
            <a:off x="0" y="0"/>
            <a:ext cx="9144000" cy="6751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ds04.infourok.ru/uploads/ex/08a7/00076f2e-2ff5b2fe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399" cy="611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304801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Метапредметные результаты образовательной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2667000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«Это способы деятельности, применимые как в рамках образовательного процесса, так и при решении проблем в реальных жизненных ситуациях, освоенные обучающимися на базе одного, нескольких или всех учебных предметов» А. А. Кузнецов, академик РАО, профессор, доктора педагогических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0800" y="487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«Это образовательные универсалии, которые остаются после того, когда забываешь все, чему учили в школе». </a:t>
            </a:r>
            <a:r>
              <a:rPr lang="ru-RU" b="1" i="1" dirty="0" err="1"/>
              <a:t>Имакаев</a:t>
            </a:r>
            <a:r>
              <a:rPr lang="ru-RU" b="1" i="1" dirty="0"/>
              <a:t> В. Р., доктор философских наук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810000" y="1600200"/>
            <a:ext cx="1371600" cy="762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Бурный и стремительный процесс развития современной, постоянно меняющейся жизни нуждается в человеке нового формата, способного быстро реагировать на эти изменения, быть физически выносливым, креативным, функционально грамотным при решении задач и проблем в различных областях науки, культуры, промышленности, здравоохранения и образования. Основную роль по формированию такого человека играет школа, которая акцентирует внимание преподавателей на формирование у обучающихся универсальных учебных действий, составляющих основу умения учиться и быть успешными в дальнейшей жизни. В связи с этим, в образовательной среде возрастает актуальность применения педагогических подходов, средств, методов, технологий. </a:t>
            </a:r>
          </a:p>
        </p:txBody>
      </p:sp>
      <p:pic>
        <p:nvPicPr>
          <p:cNvPr id="17410" name="Picture 2" descr="https://w7.pngwing.com/pngs/799/997/png-transparent-group-work-computer-icons-others-miscellaneous-baby-toys-social-gro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876800"/>
            <a:ext cx="1786102" cy="1758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2.freepng.ru/20180411/veq/kisspng-3d-computer-graphics-photography-clip-art-graduation-5acec88ff1f168.749074271523501199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667000"/>
            <a:ext cx="1285875" cy="114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3657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Умения и качества, необходимые человеку </a:t>
            </a:r>
            <a:r>
              <a:rPr lang="en-US" b="1" dirty="0">
                <a:solidFill>
                  <a:srgbClr val="FF0000"/>
                </a:solidFill>
              </a:rPr>
              <a:t>XXI</a:t>
            </a:r>
            <a:r>
              <a:rPr lang="ru-RU" b="1" dirty="0">
                <a:solidFill>
                  <a:srgbClr val="FF0000"/>
                </a:solidFill>
              </a:rPr>
              <a:t> века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3124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Творчество и любознательность</a:t>
            </a:r>
          </a:p>
        </p:txBody>
      </p:sp>
      <p:pic>
        <p:nvPicPr>
          <p:cNvPr id="2054" name="Picture 6" descr="https://w7.pngwing.com/pngs/570/65/png-transparent-graphy-friendship-best-friends-forever-others-love-hand-friendshi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1752600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1828800"/>
            <a:ext cx="290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Коммуникативные умения</a:t>
            </a:r>
          </a:p>
        </p:txBody>
      </p:sp>
      <p:pic>
        <p:nvPicPr>
          <p:cNvPr id="2056" name="Picture 8" descr="https://fb.ru/misc/i/gallery/58579/2424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81200"/>
            <a:ext cx="1600200" cy="12961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3352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Умение работать с информацией</a:t>
            </a:r>
          </a:p>
        </p:txBody>
      </p:sp>
      <p:pic>
        <p:nvPicPr>
          <p:cNvPr id="2058" name="Picture 10" descr="https://sun9-14.userapi.com/c633719/v633719497/37638/UNr7tbDnas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95800"/>
            <a:ext cx="1866900" cy="12425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5715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Направленность на саморазвитие</a:t>
            </a:r>
          </a:p>
        </p:txBody>
      </p:sp>
      <p:pic>
        <p:nvPicPr>
          <p:cNvPr id="2060" name="Picture 12" descr="https://st.depositphotos.com/1654249/3150/i/950/depositphotos_31509847-stock-photo-3d-man-reading-a-b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990600"/>
            <a:ext cx="1981200" cy="1981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971800" y="6324600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Социальная ответственность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562600"/>
            <a:ext cx="262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Критическое мышление</a:t>
            </a:r>
          </a:p>
        </p:txBody>
      </p:sp>
      <p:pic>
        <p:nvPicPr>
          <p:cNvPr id="2062" name="Picture 14" descr="https://w7.pngwing.com/pngs/981/691/png-transparent-organization-business-training-document-marketing-risk-people-public-relations-social-grou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5029200"/>
            <a:ext cx="1752600" cy="1314451"/>
          </a:xfrm>
          <a:prstGeom prst="rect">
            <a:avLst/>
          </a:prstGeom>
          <a:noFill/>
        </p:spPr>
      </p:pic>
      <p:pic>
        <p:nvPicPr>
          <p:cNvPr id="2064" name="Picture 16" descr="https://st3.depositphotos.com/7048856/17963/i/950/depositphotos_179638964-stock-photo-people-jigsaw-puzzle-teamwork-concep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3810000"/>
            <a:ext cx="1752600" cy="1752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828800" y="152400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Умение ставить и решать проблемы</a:t>
            </a:r>
          </a:p>
        </p:txBody>
      </p:sp>
      <p:pic>
        <p:nvPicPr>
          <p:cNvPr id="2066" name="Picture 18" descr="https://pbs.twimg.com/media/CO7QGXfWUAA983R.jpg:lar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228600"/>
            <a:ext cx="1828800" cy="1295400"/>
          </a:xfrm>
          <a:prstGeom prst="rect">
            <a:avLst/>
          </a:prstGeom>
          <a:noFill/>
        </p:spPr>
      </p:pic>
      <p:sp>
        <p:nvSpPr>
          <p:cNvPr id="33" name="Стрелка вниз 32"/>
          <p:cNvSpPr/>
          <p:nvPr/>
        </p:nvSpPr>
        <p:spPr>
          <a:xfrm>
            <a:off x="4267200" y="4495800"/>
            <a:ext cx="152400" cy="4450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3535457">
            <a:off x="5430368" y="4474958"/>
            <a:ext cx="978408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4116926">
            <a:off x="2979261" y="3120110"/>
            <a:ext cx="978408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9088120">
            <a:off x="2514600" y="4267200"/>
            <a:ext cx="978408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1241765">
            <a:off x="2520331" y="3795863"/>
            <a:ext cx="978408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9336685">
            <a:off x="5506972" y="3712383"/>
            <a:ext cx="978408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5023282" y="3053918"/>
            <a:ext cx="1359408" cy="1283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humbs.dreamstime.com/z/%D1%86%D0%B5-%D1%8C-64273206.jpg"/>
          <p:cNvPicPr>
            <a:picLocks noChangeAspect="1" noChangeArrowheads="1"/>
          </p:cNvPicPr>
          <p:nvPr/>
        </p:nvPicPr>
        <p:blipFill>
          <a:blip r:embed="rId2" cstate="print"/>
          <a:srcRect l="9581" t="6773" r="17605" b="16040"/>
          <a:stretch>
            <a:fillRect/>
          </a:stretch>
        </p:blipFill>
        <p:spPr bwMode="auto">
          <a:xfrm>
            <a:off x="7010400" y="4876800"/>
            <a:ext cx="2133600" cy="18528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dirty="0"/>
            </a:br>
            <a:r>
              <a:rPr lang="ru-RU" sz="3100" b="1" dirty="0">
                <a:solidFill>
                  <a:srgbClr val="C00000"/>
                </a:solidFill>
              </a:rPr>
              <a:t>В соответствии с ФГОС </a:t>
            </a:r>
            <a:r>
              <a:rPr lang="ru-RU" sz="3100" b="1" i="1" dirty="0" err="1">
                <a:solidFill>
                  <a:srgbClr val="C00000"/>
                </a:solidFill>
              </a:rPr>
              <a:t>метапредметными</a:t>
            </a:r>
            <a:r>
              <a:rPr lang="ru-RU" sz="3100" b="1" i="1" dirty="0">
                <a:solidFill>
                  <a:srgbClr val="C00000"/>
                </a:solidFill>
              </a:rPr>
              <a:t> результатами</a:t>
            </a:r>
            <a:r>
              <a:rPr lang="ru-RU" sz="3100" b="1" dirty="0">
                <a:solidFill>
                  <a:srgbClr val="C00000"/>
                </a:solidFill>
              </a:rPr>
              <a:t> являются следующие умения: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 </a:t>
            </a:r>
            <a:r>
              <a:rPr lang="ru-RU" b="1" dirty="0"/>
              <a:t>ставить цель и задачи;</a:t>
            </a:r>
          </a:p>
          <a:p>
            <a:pPr lvl="0"/>
            <a:r>
              <a:rPr lang="ru-RU" b="1" dirty="0"/>
              <a:t>анализировать условия и выбирать оптимальные способы и средства для достижения цели и задач;</a:t>
            </a:r>
          </a:p>
          <a:p>
            <a:pPr lvl="0"/>
            <a:r>
              <a:rPr lang="ru-RU" b="1" dirty="0"/>
              <a:t>прогнозировать будущий результат своих действий в результате осознанной рефлексии на разных этапах, ведущих к достижению цели;</a:t>
            </a:r>
          </a:p>
          <a:p>
            <a:pPr lvl="0"/>
            <a:r>
              <a:rPr lang="ru-RU" b="1" dirty="0"/>
              <a:t>адекватно и самокритично оценивать свою деятельность, ведущую к реализации цели;</a:t>
            </a:r>
          </a:p>
          <a:p>
            <a:pPr lvl="0"/>
            <a:r>
              <a:rPr lang="ru-RU" b="1" dirty="0"/>
              <a:t>выбирать, использовать знаково-символические средства и модели, а также комбинировать, видоизменять и создавать их для решения конкретных задач;</a:t>
            </a:r>
          </a:p>
          <a:p>
            <a:pPr lvl="0"/>
            <a:r>
              <a:rPr lang="ru-RU" b="1" dirty="0"/>
              <a:t>выполнять различные логические операции, такие как: сравнение, анализ, установление аналогий, обобщение, классификация, подведение под понятие;</a:t>
            </a:r>
          </a:p>
          <a:p>
            <a:pPr lvl="0"/>
            <a:r>
              <a:rPr lang="ru-RU" b="1" dirty="0"/>
              <a:t>работать с информацией, а именно: выделять главное, структурировать, преобразовывать;</a:t>
            </a:r>
          </a:p>
          <a:p>
            <a:pPr lvl="0"/>
            <a:r>
              <a:rPr lang="ru-RU" b="1" dirty="0"/>
              <a:t>проявлять инициативность и самостоятельность;</a:t>
            </a:r>
          </a:p>
          <a:p>
            <a:pPr lvl="0"/>
            <a:r>
              <a:rPr lang="ru-RU" b="1" dirty="0"/>
              <a:t>проявлять волевые качества и приемы </a:t>
            </a:r>
            <a:r>
              <a:rPr lang="ru-RU" b="1" dirty="0" err="1"/>
              <a:t>саморегуляции</a:t>
            </a:r>
            <a:r>
              <a:rPr lang="ru-RU" b="1" dirty="0"/>
              <a:t> в деятельности, необходимой для решения целей и задач;</a:t>
            </a:r>
          </a:p>
          <a:p>
            <a:pPr lvl="0"/>
            <a:r>
              <a:rPr lang="ru-RU" b="1" dirty="0"/>
              <a:t>работать в парах, больших и малых группах, владеть эффективными методами сотрудничества, разрешения конфликтов и спорных вопросов;</a:t>
            </a:r>
          </a:p>
          <a:p>
            <a:pPr lvl="0"/>
            <a:r>
              <a:rPr lang="ru-RU" b="1" dirty="0"/>
              <a:t>общаться и решать коммуникативные задачи;</a:t>
            </a:r>
          </a:p>
          <a:p>
            <a:pPr lvl="0"/>
            <a:r>
              <a:rPr lang="ru-RU" b="1" dirty="0"/>
              <a:t>пользоваться ИКТ для решения поставленных задач;</a:t>
            </a:r>
          </a:p>
          <a:p>
            <a:pPr lvl="0"/>
            <a:r>
              <a:rPr lang="ru-RU" b="1" dirty="0"/>
              <a:t>передавать в форме громкой четкой речи содержание совершаемых действий и полученный результат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g2.freepng.ru/20180426/qcw/kisspng-project-planning-project-management-problem-solving-thinking-5ae1b4d4824851.7355366915247413325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020733"/>
            <a:ext cx="2667000" cy="18372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Проект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/>
              <a:t>    Проект – от латинского «выступающий, брошенный вперед». В словаре иностранных слов 1865 года, определялся, как предположение о том, что необходимо сделать для достижения какой-нибудь цели.</a:t>
            </a:r>
          </a:p>
          <a:p>
            <a:pPr>
              <a:buNone/>
            </a:pPr>
            <a:r>
              <a:rPr lang="ru-RU" b="1" i="1" dirty="0"/>
              <a:t>  В русском языке слово проект означает совокупность документов (расчётов, чертежей), необходимых для создания какого-либо сооружения или изделия, либо предварительный текст какого-либо документа или, наконец, какой-либо замысел или план.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ПРИМЕРНАЯ ОСНОВНАЯ ОБРАЗОВАТЕЛЬНАЯ ПРОГРАММА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/>
              <a:t>    «Индивидуальный итоговой проект представляет собой учебный проект, выполняемый обучающимся в рамках одного или нескольких учебных предметов с целью продемонстрировать свои достижения в самостоятельном освоении содержания и методов избранных областей знаний и/или видов деятельности и способность проектировать и осуществлять целесообразную и результативную деятельность (учебно-познавательную, конструкторскую, социальную, художественно-творческую, иную)».</a:t>
            </a:r>
            <a:endParaRPr lang="ru-RU" dirty="0"/>
          </a:p>
          <a:p>
            <a:endParaRPr lang="ru-RU" dirty="0"/>
          </a:p>
        </p:txBody>
      </p:sp>
      <p:pic>
        <p:nvPicPr>
          <p:cNvPr id="27652" name="Picture 4" descr="https://im0-tub-ru.yandex.net/i?id=eb77270a0d281daf7ef0a84f401cac11&amp;ref=rim&amp;n=33&amp;w=178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334000"/>
            <a:ext cx="16954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2357</Words>
  <Application>Microsoft Office PowerPoint</Application>
  <PresentationFormat>Экран (4:3)</PresentationFormat>
  <Paragraphs>192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Диагностика уровня индивидуальных достижений (метапредметных планируемых результатов) обучающихся     9-х, 11-х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соответствии с ФГОС метапредметными результатами являются следующие умения: </vt:lpstr>
      <vt:lpstr>Проект</vt:lpstr>
      <vt:lpstr>ПРИМЕРНАЯ ОСНОВНАЯ ОБРАЗОВАТЕЛЬНАЯ ПРОГРАММА</vt:lpstr>
      <vt:lpstr> Как же организовать работу над проектом в школе? </vt:lpstr>
      <vt:lpstr> Описание особенностей учебно-исследовательской и проектной деятельности обучающихся 9-11классов</vt:lpstr>
      <vt:lpstr> Описание особенностей учебно-исследовательской и проектной деятельности обучающихся 9-11классов</vt:lpstr>
      <vt:lpstr>Возможными направлениями проектной и учебно-исследовательской деятельности являются: </vt:lpstr>
      <vt:lpstr>Исследовательский проект</vt:lpstr>
      <vt:lpstr>Практико-ориентированный проект</vt:lpstr>
      <vt:lpstr>Требования к исследованию:</vt:lpstr>
      <vt:lpstr> Обязательные требования к  структуре ИИП </vt:lpstr>
      <vt:lpstr>Структурная часть «Введение»</vt:lpstr>
      <vt:lpstr>Основная часть</vt:lpstr>
      <vt:lpstr>В структурной части «Заключение»</vt:lpstr>
      <vt:lpstr>Презентация PowerPoint</vt:lpstr>
      <vt:lpstr>Защита проекта как формат оценки успешности освоения и применения обучающимися универсальных учебных действий </vt:lpstr>
      <vt:lpstr>На защите темы проекта (проектной идеи) с обучающимся должны быть обсуждены: </vt:lpstr>
      <vt:lpstr>На защите реализации проекта обучающийся представляет свой реализованный проект по следующему (примерному) плану: </vt:lpstr>
      <vt:lpstr>Основные требования к инструментарию оценки сформированности универсальных учебных действий при процедуре защиты реализованного проекта: </vt:lpstr>
      <vt:lpstr>Критерии оценки проектной деятельности </vt:lpstr>
      <vt:lpstr>Итоговая оценка ИИП</vt:lpstr>
      <vt:lpstr>Таблица перевода процента уникальности в пятибалльную систему оценивания при проверке на плагиат</vt:lpstr>
      <vt:lpstr> Возможные темы исследовательских проектов географической направленности в  9, 11 классах </vt:lpstr>
      <vt:lpstr>Возможные продукты: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Безрукова Анастасия</cp:lastModifiedBy>
  <cp:revision>68</cp:revision>
  <dcterms:created xsi:type="dcterms:W3CDTF">2006-08-16T00:00:00Z</dcterms:created>
  <dcterms:modified xsi:type="dcterms:W3CDTF">2021-04-13T11:26:00Z</dcterms:modified>
</cp:coreProperties>
</file>