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handoutMasterIdLst>
    <p:handoutMasterId r:id="rId46"/>
  </p:handoutMasterIdLst>
  <p:sldIdLst>
    <p:sldId id="324" r:id="rId3"/>
    <p:sldId id="320" r:id="rId4"/>
    <p:sldId id="258" r:id="rId5"/>
    <p:sldId id="259" r:id="rId6"/>
    <p:sldId id="260" r:id="rId7"/>
    <p:sldId id="262" r:id="rId8"/>
    <p:sldId id="308" r:id="rId9"/>
    <p:sldId id="265" r:id="rId10"/>
    <p:sldId id="267" r:id="rId11"/>
    <p:sldId id="321" r:id="rId12"/>
    <p:sldId id="319" r:id="rId13"/>
    <p:sldId id="271" r:id="rId14"/>
    <p:sldId id="273" r:id="rId15"/>
    <p:sldId id="274" r:id="rId16"/>
    <p:sldId id="329" r:id="rId17"/>
    <p:sldId id="276" r:id="rId18"/>
    <p:sldId id="277" r:id="rId19"/>
    <p:sldId id="311" r:id="rId20"/>
    <p:sldId id="317" r:id="rId21"/>
    <p:sldId id="278" r:id="rId22"/>
    <p:sldId id="279" r:id="rId23"/>
    <p:sldId id="282" r:id="rId24"/>
    <p:sldId id="283" r:id="rId25"/>
    <p:sldId id="284" r:id="rId26"/>
    <p:sldId id="285" r:id="rId27"/>
    <p:sldId id="286" r:id="rId28"/>
    <p:sldId id="287" r:id="rId29"/>
    <p:sldId id="291" r:id="rId30"/>
    <p:sldId id="293" r:id="rId31"/>
    <p:sldId id="295" r:id="rId32"/>
    <p:sldId id="297" r:id="rId33"/>
    <p:sldId id="299" r:id="rId34"/>
    <p:sldId id="323" r:id="rId35"/>
    <p:sldId id="300" r:id="rId36"/>
    <p:sldId id="314" r:id="rId37"/>
    <p:sldId id="301" r:id="rId38"/>
    <p:sldId id="315" r:id="rId39"/>
    <p:sldId id="302" r:id="rId40"/>
    <p:sldId id="316" r:id="rId41"/>
    <p:sldId id="304" r:id="rId42"/>
    <p:sldId id="305" r:id="rId43"/>
    <p:sldId id="306" r:id="rId44"/>
    <p:sldId id="307" r:id="rId45"/>
  </p:sldIdLst>
  <p:sldSz cx="18288000" cy="10287000"/>
  <p:notesSz cx="6761163" cy="9942513"/>
  <p:embeddedFontLst>
    <p:embeddedFont>
      <p:font typeface="Assistant Bold" charset="-79"/>
      <p:regular r:id="rId47"/>
    </p:embeddedFont>
    <p:embeddedFont>
      <p:font typeface="Assistant Regular" charset="-79"/>
      <p:regular r:id="rId48"/>
    </p:embeddedFont>
    <p:embeddedFont>
      <p:font typeface="Cormorant Garamond Bold" charset="-52"/>
      <p:regular r:id="rId49"/>
    </p:embeddedFont>
    <p:embeddedFont>
      <p:font typeface="Assistant Regular Bold" charset="-79"/>
      <p:regular r:id="rId50"/>
    </p:embeddedFont>
    <p:embeddedFont>
      <p:font typeface="Arimo" charset="0"/>
      <p:regular r:id="rId51"/>
    </p:embeddedFont>
    <p:embeddedFont>
      <p:font typeface="Calibri" pitchFamily="34" charset="0"/>
      <p:regular r:id="rId52"/>
      <p:bold r:id="rId53"/>
      <p:italic r:id="rId54"/>
      <p:boldItalic r:id="rId55"/>
    </p:embeddedFont>
    <p:embeddedFont>
      <p:font typeface="Arimo Bold" charset="0"/>
      <p:regular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4622" autoAdjust="0"/>
  </p:normalViewPr>
  <p:slideViewPr>
    <p:cSldViewPr>
      <p:cViewPr>
        <p:scale>
          <a:sx n="77" d="100"/>
          <a:sy n="77" d="100"/>
        </p:scale>
        <p:origin x="-354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FAFCFA-46C1-497D-902B-9DA7C4080656}" type="datetimeFigureOut">
              <a:rPr lang="ru-RU" smtClean="0"/>
              <a:pPr/>
              <a:t>11.02.2022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47BC5-362D-4711-8754-C63F252D35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04085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3002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136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9477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9974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5033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52368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385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5626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99067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78605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031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1831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7" Type="http://schemas.openxmlformats.org/officeDocument/2006/relationships/image" Target="../media/image3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learningapps.org/display?v=p7qgh4p1321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wordwall.net/play/11688/575/229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geacron.com/home-ru/?lang=ru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nurkagaleeva/q8coia2z315a5ixg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83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microsoft.com/office/2007/relationships/hdphoto" Target="../media/hdphoto1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0011" y="8467645"/>
            <a:ext cx="19752636" cy="2359879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3" name="AutoShape 3"/>
          <p:cNvSpPr/>
          <p:nvPr/>
        </p:nvSpPr>
        <p:spPr>
          <a:xfrm rot="5400000">
            <a:off x="4060515" y="-4238527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6" name="TextBox 6"/>
          <p:cNvSpPr txBox="1"/>
          <p:nvPr/>
        </p:nvSpPr>
        <p:spPr>
          <a:xfrm>
            <a:off x="2327262" y="3905469"/>
            <a:ext cx="9288422" cy="1238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ru-RU" sz="9000" spc="-191" dirty="0">
                <a:solidFill>
                  <a:srgbClr val="941212"/>
                </a:solidFill>
                <a:latin typeface="Assistant Bold" panose="020B0604020202020204" charset="-79"/>
                <a:cs typeface="Assistant Bold" panose="020B0604020202020204" charset="-79"/>
              </a:rPr>
              <a:t>Мастер-класс</a:t>
            </a:r>
            <a:endParaRPr lang="en-US" sz="9000" spc="-191" dirty="0">
              <a:solidFill>
                <a:srgbClr val="941212"/>
              </a:solidFill>
              <a:latin typeface="Assistant Bold" panose="020B0604020202020204" charset="-79"/>
              <a:cs typeface="Assistant Bold" panose="020B0604020202020204" charset="-79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113667" y="8732126"/>
            <a:ext cx="7868658" cy="146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Галеева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Анна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Вячеславовна</a:t>
            </a:r>
            <a:r>
              <a:rPr lang="ru-RU" sz="2800" spc="140" dirty="0">
                <a:solidFill>
                  <a:srgbClr val="FFFFFF"/>
                </a:solidFill>
                <a:latin typeface="Assistant Regular"/>
              </a:rPr>
              <a:t>,</a:t>
            </a:r>
            <a:endParaRPr lang="en-US" sz="2800" spc="140" dirty="0">
              <a:solidFill>
                <a:srgbClr val="FFFFFF"/>
              </a:solidFill>
              <a:latin typeface="Assistant Regular"/>
            </a:endParaRPr>
          </a:p>
          <a:p>
            <a:pPr>
              <a:lnSpc>
                <a:spcPts val="3919"/>
              </a:lnSpc>
            </a:pPr>
            <a:r>
              <a:rPr lang="ru-RU" sz="2799" spc="139" dirty="0">
                <a:solidFill>
                  <a:srgbClr val="FFFFFF"/>
                </a:solidFill>
                <a:latin typeface="Assistant Regular"/>
              </a:rPr>
              <a:t>у</a:t>
            </a:r>
            <a:r>
              <a:rPr lang="en-US" sz="2799" spc="139" dirty="0" err="1">
                <a:solidFill>
                  <a:srgbClr val="FFFFFF"/>
                </a:solidFill>
                <a:latin typeface="Assistant Regular"/>
              </a:rPr>
              <a:t>читель</a:t>
            </a:r>
            <a:r>
              <a:rPr lang="en-US" sz="2799" spc="139" dirty="0">
                <a:solidFill>
                  <a:srgbClr val="FFFFFF"/>
                </a:solidFill>
                <a:latin typeface="Assistant Regular"/>
              </a:rPr>
              <a:t> </a:t>
            </a:r>
            <a:r>
              <a:rPr lang="en-US" sz="2799" spc="139" dirty="0" err="1">
                <a:solidFill>
                  <a:srgbClr val="FFFFFF"/>
                </a:solidFill>
                <a:latin typeface="Assistant Regular"/>
              </a:rPr>
              <a:t>истории</a:t>
            </a:r>
            <a:r>
              <a:rPr lang="en-US" sz="2799" spc="139" dirty="0">
                <a:solidFill>
                  <a:srgbClr val="FFFFFF"/>
                </a:solidFill>
                <a:latin typeface="Assistant Regular"/>
              </a:rPr>
              <a:t> и </a:t>
            </a:r>
            <a:r>
              <a:rPr lang="en-US" sz="2799" spc="139" dirty="0" err="1">
                <a:solidFill>
                  <a:srgbClr val="FFFFFF"/>
                </a:solidFill>
                <a:latin typeface="Assistant Regular"/>
              </a:rPr>
              <a:t>обществознания</a:t>
            </a:r>
            <a:endParaRPr lang="en-US" sz="2799" spc="139" dirty="0">
              <a:solidFill>
                <a:srgbClr val="FFFFFF"/>
              </a:solidFill>
              <a:latin typeface="Assistant Regular"/>
            </a:endParaRPr>
          </a:p>
          <a:p>
            <a:pPr>
              <a:lnSpc>
                <a:spcPts val="3919"/>
              </a:lnSpc>
            </a:pPr>
            <a:r>
              <a:rPr lang="en-US" sz="2799" spc="139" dirty="0">
                <a:solidFill>
                  <a:srgbClr val="FFFFFF"/>
                </a:solidFill>
                <a:latin typeface="Assistant Regular"/>
              </a:rPr>
              <a:t>МАОУ «</a:t>
            </a:r>
            <a:r>
              <a:rPr lang="en-US" sz="2799" spc="139" dirty="0" err="1">
                <a:solidFill>
                  <a:srgbClr val="FFFFFF"/>
                </a:solidFill>
                <a:latin typeface="Assistant Regular"/>
              </a:rPr>
              <a:t>Лицей</a:t>
            </a:r>
            <a:r>
              <a:rPr lang="en-US" sz="2799" spc="139" dirty="0">
                <a:solidFill>
                  <a:srgbClr val="FFFFFF"/>
                </a:solidFill>
                <a:latin typeface="Assistant Regular"/>
              </a:rPr>
              <a:t> №35 г. </a:t>
            </a:r>
            <a:r>
              <a:rPr lang="en-US" sz="2799" spc="139" dirty="0" err="1">
                <a:solidFill>
                  <a:srgbClr val="FFFFFF"/>
                </a:solidFill>
                <a:latin typeface="Assistant Regular"/>
              </a:rPr>
              <a:t>Челябинска</a:t>
            </a:r>
            <a:r>
              <a:rPr lang="en-US" sz="2799" spc="139" dirty="0">
                <a:solidFill>
                  <a:srgbClr val="FFFFFF"/>
                </a:solidFill>
                <a:latin typeface="Assistant Regular"/>
              </a:rPr>
              <a:t>»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E8D61C-64ED-4BFE-92A4-01D0E7B501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71" r="7520"/>
          <a:stretch>
            <a:fillRect/>
          </a:stretch>
        </p:blipFill>
        <p:spPr>
          <a:xfrm>
            <a:off x="11587975" y="1383853"/>
            <a:ext cx="5785097" cy="811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3644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4657" r="2117" b="465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594880"/>
            <a:ext cx="18288000" cy="2712605"/>
            <a:chOff x="0" y="0"/>
            <a:chExt cx="6186311" cy="91759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186311" cy="917597"/>
            </a:xfrm>
            <a:custGeom>
              <a:avLst/>
              <a:gdLst/>
              <a:ahLst/>
              <a:cxnLst/>
              <a:rect l="l" t="t" r="r" b="b"/>
              <a:pathLst>
                <a:path w="6186311" h="917597">
                  <a:moveTo>
                    <a:pt x="0" y="0"/>
                  </a:moveTo>
                  <a:lnTo>
                    <a:pt x="6186311" y="0"/>
                  </a:lnTo>
                  <a:lnTo>
                    <a:pt x="6186311" y="917597"/>
                  </a:lnTo>
                  <a:lnTo>
                    <a:pt x="0" y="917597"/>
                  </a:lnTo>
                  <a:close/>
                </a:path>
              </a:pathLst>
            </a:custGeom>
            <a:solidFill>
              <a:srgbClr val="254E72">
                <a:alpha val="53725"/>
              </a:srgbClr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103273" y="8073612"/>
            <a:ext cx="16156027" cy="13176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СМЕШАННАЯ РЕАЛЬНОСТЬ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4218921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67024" y="-19363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554171" y="-19363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 rot="5400000">
            <a:off x="9101496" y="-8069851"/>
            <a:ext cx="30877" cy="1710018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5" name="AutoShape 5"/>
          <p:cNvSpPr/>
          <p:nvPr/>
        </p:nvSpPr>
        <p:spPr>
          <a:xfrm rot="5400000">
            <a:off x="9128562" y="1245891"/>
            <a:ext cx="30877" cy="1710018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0815" t="11103" r="11435" b="9805"/>
          <a:stretch>
            <a:fillRect/>
          </a:stretch>
        </p:blipFill>
        <p:spPr>
          <a:xfrm>
            <a:off x="1198134" y="726471"/>
            <a:ext cx="15438669" cy="8834058"/>
          </a:xfrm>
          <a:prstGeom prst="rect">
            <a:avLst/>
          </a:prstGeom>
        </p:spPr>
      </p:pic>
      <p:sp>
        <p:nvSpPr>
          <p:cNvPr id="7" name="AutoShape 2"/>
          <p:cNvSpPr/>
          <p:nvPr/>
        </p:nvSpPr>
        <p:spPr>
          <a:xfrm>
            <a:off x="-737816" y="0"/>
            <a:ext cx="1352568" cy="10827524"/>
          </a:xfrm>
          <a:prstGeom prst="rect">
            <a:avLst/>
          </a:prstGeom>
          <a:solidFill>
            <a:srgbClr val="111B1E"/>
          </a:solidFill>
        </p:spPr>
      </p:sp>
    </p:spTree>
    <p:extLst>
      <p:ext uri="{BB962C8B-B14F-4D97-AF65-F5344CB8AC3E}">
        <p14:creationId xmlns:p14="http://schemas.microsoft.com/office/powerpoint/2010/main" xmlns="" val="269877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67024" y="-19363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554171" y="-19363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 rot="5400000">
            <a:off x="9101496" y="-8069851"/>
            <a:ext cx="30877" cy="1710018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5" name="AutoShape 5"/>
          <p:cNvSpPr/>
          <p:nvPr/>
        </p:nvSpPr>
        <p:spPr>
          <a:xfrm rot="5400000">
            <a:off x="9128562" y="1245891"/>
            <a:ext cx="30877" cy="1710018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1501332" y="674307"/>
            <a:ext cx="15543651" cy="8927322"/>
          </a:xfrm>
          <a:prstGeom prst="rect">
            <a:avLst/>
          </a:prstGeom>
        </p:spPr>
      </p:pic>
      <p:sp>
        <p:nvSpPr>
          <p:cNvPr id="7" name="AutoShape 2"/>
          <p:cNvSpPr/>
          <p:nvPr/>
        </p:nvSpPr>
        <p:spPr>
          <a:xfrm>
            <a:off x="-737816" y="0"/>
            <a:ext cx="1352568" cy="10827524"/>
          </a:xfrm>
          <a:prstGeom prst="rect">
            <a:avLst/>
          </a:prstGeom>
          <a:solidFill>
            <a:srgbClr val="111B1E"/>
          </a:solid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233953" y="0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7697450" y="-114300"/>
            <a:ext cx="1181100" cy="12268200"/>
          </a:xfrm>
          <a:prstGeom prst="rect">
            <a:avLst/>
          </a:prstGeom>
          <a:solidFill>
            <a:srgbClr val="111B1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01601" y="876300"/>
            <a:ext cx="14811362" cy="897979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0378692">
            <a:off x="4906794" y="1952657"/>
            <a:ext cx="3582532" cy="73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80"/>
              </a:lnSpc>
            </a:pPr>
            <a:r>
              <a:rPr lang="en-US" sz="4600" spc="276" dirty="0">
                <a:solidFill>
                  <a:srgbClr val="191484"/>
                </a:solidFill>
                <a:latin typeface="Assistant Regular Bold"/>
              </a:rPr>
              <a:t>ИСТОРИЯ</a:t>
            </a:r>
          </a:p>
        </p:txBody>
      </p:sp>
      <p:sp>
        <p:nvSpPr>
          <p:cNvPr id="9" name="TextBox 9"/>
          <p:cNvSpPr txBox="1"/>
          <p:nvPr/>
        </p:nvSpPr>
        <p:spPr>
          <a:xfrm rot="1048081">
            <a:off x="3590107" y="7557824"/>
            <a:ext cx="4400533" cy="73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80"/>
              </a:lnSpc>
            </a:pPr>
            <a:r>
              <a:rPr lang="en-US" sz="4600" spc="276" dirty="0">
                <a:solidFill>
                  <a:srgbClr val="191484"/>
                </a:solidFill>
                <a:latin typeface="Assistant Regular Bold"/>
              </a:rPr>
              <a:t>ЛИТЕРАТУРА</a:t>
            </a:r>
          </a:p>
        </p:txBody>
      </p:sp>
      <p:sp>
        <p:nvSpPr>
          <p:cNvPr id="10" name="TextBox 10"/>
          <p:cNvSpPr txBox="1"/>
          <p:nvPr/>
        </p:nvSpPr>
        <p:spPr>
          <a:xfrm rot="18669029">
            <a:off x="13051061" y="5053782"/>
            <a:ext cx="3219712" cy="73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80"/>
              </a:lnSpc>
            </a:pPr>
            <a:r>
              <a:rPr lang="en-US" sz="4600" spc="276" dirty="0">
                <a:solidFill>
                  <a:srgbClr val="191484"/>
                </a:solidFill>
                <a:latin typeface="Assistant Regular Bold"/>
              </a:rPr>
              <a:t>ХИМИЯ</a:t>
            </a:r>
          </a:p>
        </p:txBody>
      </p:sp>
      <p:sp>
        <p:nvSpPr>
          <p:cNvPr id="11" name="TextBox 11"/>
          <p:cNvSpPr txBox="1"/>
          <p:nvPr/>
        </p:nvSpPr>
        <p:spPr>
          <a:xfrm rot="19861545">
            <a:off x="10538485" y="7619063"/>
            <a:ext cx="3177028" cy="73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80"/>
              </a:lnSpc>
            </a:pPr>
            <a:r>
              <a:rPr lang="en-US" sz="4600" spc="276" dirty="0">
                <a:solidFill>
                  <a:srgbClr val="191484"/>
                </a:solidFill>
                <a:latin typeface="Assistant Regular Bold"/>
              </a:rPr>
              <a:t>ФИЗИКА</a:t>
            </a:r>
          </a:p>
        </p:txBody>
      </p:sp>
      <p:sp>
        <p:nvSpPr>
          <p:cNvPr id="12" name="TextBox 12"/>
          <p:cNvSpPr txBox="1"/>
          <p:nvPr/>
        </p:nvSpPr>
        <p:spPr>
          <a:xfrm rot="18402877">
            <a:off x="2012138" y="4619488"/>
            <a:ext cx="4163024" cy="73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80"/>
              </a:lnSpc>
            </a:pPr>
            <a:r>
              <a:rPr lang="en-US" sz="4600" spc="276" dirty="0">
                <a:solidFill>
                  <a:srgbClr val="191484"/>
                </a:solidFill>
                <a:latin typeface="Assistant Regular Bold"/>
              </a:rPr>
              <a:t>ГЕОГРАФИЯ</a:t>
            </a:r>
          </a:p>
        </p:txBody>
      </p:sp>
      <p:sp>
        <p:nvSpPr>
          <p:cNvPr id="13" name="TextBox 13"/>
          <p:cNvSpPr txBox="1"/>
          <p:nvPr/>
        </p:nvSpPr>
        <p:spPr>
          <a:xfrm rot="1447516">
            <a:off x="11016857" y="2661699"/>
            <a:ext cx="4170982" cy="734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980"/>
              </a:lnSpc>
            </a:pPr>
            <a:r>
              <a:rPr lang="en-US" sz="4600" spc="276" dirty="0">
                <a:solidFill>
                  <a:srgbClr val="191484"/>
                </a:solidFill>
                <a:latin typeface="Assistant Regular Bold"/>
              </a:rPr>
              <a:t>БИОЛОГИЯ</a:t>
            </a:r>
          </a:p>
        </p:txBody>
      </p:sp>
      <p:pic>
        <p:nvPicPr>
          <p:cNvPr id="2052" name="Picture 4" descr="https://upload.wikimedia.org/wikipedia/commons/thumb/4/4f/Outline_map_of_Chelyabinsk_Oblast.svg/1200px-Outline_map_of_Chelyabinsk_Oblast.svg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475" b="100000" l="41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8519" y="2181191"/>
            <a:ext cx="5879515" cy="7217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893835" y="3892325"/>
            <a:ext cx="1833570" cy="17464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6626214" y="0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946020" y="43021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075" r="14606" b="7031"/>
          <a:stretch>
            <a:fillRect/>
          </a:stretch>
        </p:blipFill>
        <p:spPr>
          <a:xfrm>
            <a:off x="2264473" y="1782836"/>
            <a:ext cx="14055872" cy="871758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721169" y="295275"/>
            <a:ext cx="6526396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>
                <a:solidFill>
                  <a:srgbClr val="941212"/>
                </a:solidFill>
                <a:latin typeface="Arimo Bold"/>
              </a:rPr>
              <a:t>IZI.TRAVEL</a:t>
            </a:r>
          </a:p>
        </p:txBody>
      </p:sp>
      <p:sp>
        <p:nvSpPr>
          <p:cNvPr id="8" name="AutoShape 2"/>
          <p:cNvSpPr/>
          <p:nvPr/>
        </p:nvSpPr>
        <p:spPr>
          <a:xfrm>
            <a:off x="-737816" y="0"/>
            <a:ext cx="1352568" cy="10827524"/>
          </a:xfrm>
          <a:prstGeom prst="rect">
            <a:avLst/>
          </a:prstGeom>
          <a:solidFill>
            <a:srgbClr val="111B1E"/>
          </a:solid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6626214" y="0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946020" y="43021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7" name="TextBox 7"/>
          <p:cNvSpPr txBox="1"/>
          <p:nvPr/>
        </p:nvSpPr>
        <p:spPr>
          <a:xfrm>
            <a:off x="7851199" y="295275"/>
            <a:ext cx="3441939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>
                <a:solidFill>
                  <a:srgbClr val="941212"/>
                </a:solidFill>
                <a:latin typeface="Arimo Bold"/>
              </a:rPr>
              <a:t>STEPIK</a:t>
            </a:r>
          </a:p>
        </p:txBody>
      </p:sp>
      <p:sp>
        <p:nvSpPr>
          <p:cNvPr id="8" name="AutoShape 2"/>
          <p:cNvSpPr/>
          <p:nvPr/>
        </p:nvSpPr>
        <p:spPr>
          <a:xfrm>
            <a:off x="-737816" y="0"/>
            <a:ext cx="1352568" cy="10827524"/>
          </a:xfrm>
          <a:prstGeom prst="rect">
            <a:avLst/>
          </a:prstGeom>
          <a:solidFill>
            <a:srgbClr val="111B1E"/>
          </a:solidFill>
        </p:spPr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313" r="3330"/>
          <a:stretch/>
        </p:blipFill>
        <p:spPr>
          <a:xfrm>
            <a:off x="2461110" y="1538875"/>
            <a:ext cx="13716000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77216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6626214" y="0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946020" y="43021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8620" r="8620"/>
          <a:stretch>
            <a:fillRect/>
          </a:stretch>
        </p:blipFill>
        <p:spPr>
          <a:xfrm>
            <a:off x="2223371" y="1732968"/>
            <a:ext cx="13841258" cy="940772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844494" y="526415"/>
            <a:ext cx="6599011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>
                <a:solidFill>
                  <a:srgbClr val="941212"/>
                </a:solidFill>
                <a:latin typeface="Arimo Bold"/>
              </a:rPr>
              <a:t>SMOTRIUCHIS</a:t>
            </a:r>
          </a:p>
        </p:txBody>
      </p:sp>
      <p:sp>
        <p:nvSpPr>
          <p:cNvPr id="8" name="AutoShape 2"/>
          <p:cNvSpPr/>
          <p:nvPr/>
        </p:nvSpPr>
        <p:spPr>
          <a:xfrm>
            <a:off x="-737816" y="0"/>
            <a:ext cx="1352568" cy="10827524"/>
          </a:xfrm>
          <a:prstGeom prst="rect">
            <a:avLst/>
          </a:prstGeom>
          <a:solidFill>
            <a:srgbClr val="111B1E"/>
          </a:solid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5560" y="9555976"/>
            <a:ext cx="19752636" cy="731024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3" name="AutoShape 3"/>
          <p:cNvSpPr/>
          <p:nvPr/>
        </p:nvSpPr>
        <p:spPr>
          <a:xfrm>
            <a:off x="2014179" y="-331294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6302482" y="-331294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5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rcRect l="13163" r="11101" b="15348"/>
          <a:stretch>
            <a:fillRect/>
          </a:stretch>
        </p:blipFill>
        <p:spPr>
          <a:xfrm>
            <a:off x="2783934" y="1349979"/>
            <a:ext cx="13243957" cy="83268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581679" y="297815"/>
            <a:ext cx="6429577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>
                <a:solidFill>
                  <a:srgbClr val="941212"/>
                </a:solidFill>
                <a:latin typeface="Arimo Bold"/>
              </a:rPr>
              <a:t>LEARNINGAPPS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667024" y="-19363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554171" y="-19363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 rot="5400000">
            <a:off x="9101496" y="-8069851"/>
            <a:ext cx="30877" cy="1710018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5" name="AutoShape 5"/>
          <p:cNvSpPr/>
          <p:nvPr/>
        </p:nvSpPr>
        <p:spPr>
          <a:xfrm rot="5400000">
            <a:off x="9128562" y="1245891"/>
            <a:ext cx="30877" cy="1710018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752" y="802964"/>
            <a:ext cx="11245903" cy="84344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3304"/>
          <a:stretch/>
        </p:blipFill>
        <p:spPr>
          <a:xfrm>
            <a:off x="11860655" y="802964"/>
            <a:ext cx="5744590" cy="8445972"/>
          </a:xfrm>
          <a:prstGeom prst="rect">
            <a:avLst/>
          </a:prstGeom>
        </p:spPr>
      </p:pic>
      <p:sp>
        <p:nvSpPr>
          <p:cNvPr id="7" name="AutoShape 2"/>
          <p:cNvSpPr/>
          <p:nvPr/>
        </p:nvSpPr>
        <p:spPr>
          <a:xfrm>
            <a:off x="-737816" y="0"/>
            <a:ext cx="1352568" cy="10827524"/>
          </a:xfrm>
          <a:prstGeom prst="rect">
            <a:avLst/>
          </a:prstGeom>
          <a:solidFill>
            <a:srgbClr val="111B1E"/>
          </a:solidFill>
        </p:spPr>
      </p:sp>
    </p:spTree>
    <p:extLst>
      <p:ext uri="{BB962C8B-B14F-4D97-AF65-F5344CB8AC3E}">
        <p14:creationId xmlns:p14="http://schemas.microsoft.com/office/powerpoint/2010/main" xmlns="" val="2213482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0F8E75F0-AF1C-4AF3-83DF-F56199511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97034" y="3781890"/>
            <a:ext cx="13639800" cy="6750663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17667024" y="-19363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554171" y="-19363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 rot="5400000">
            <a:off x="9101496" y="-8069851"/>
            <a:ext cx="30877" cy="1710018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5" name="AutoShape 5"/>
          <p:cNvSpPr/>
          <p:nvPr/>
        </p:nvSpPr>
        <p:spPr>
          <a:xfrm rot="5400000">
            <a:off x="9128562" y="1245891"/>
            <a:ext cx="30877" cy="1710018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7" name="AutoShape 2"/>
          <p:cNvSpPr/>
          <p:nvPr/>
        </p:nvSpPr>
        <p:spPr>
          <a:xfrm>
            <a:off x="-737816" y="0"/>
            <a:ext cx="1352568" cy="10827524"/>
          </a:xfrm>
          <a:prstGeom prst="rect">
            <a:avLst/>
          </a:prstGeom>
          <a:solidFill>
            <a:srgbClr val="111B1E"/>
          </a:solidFill>
        </p:spPr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AD8A1598-5EF9-4447-9EC3-CEFEA09FC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723900"/>
            <a:ext cx="151447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0640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04800" y="9746476"/>
            <a:ext cx="19025816" cy="540524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3" name="TextBox 3"/>
          <p:cNvSpPr txBox="1"/>
          <p:nvPr/>
        </p:nvSpPr>
        <p:spPr>
          <a:xfrm>
            <a:off x="13039419" y="1517073"/>
            <a:ext cx="5039031" cy="3369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800"/>
              </a:lnSpc>
            </a:pPr>
            <a:r>
              <a:rPr lang="en-US" sz="8000" dirty="0" err="1">
                <a:solidFill>
                  <a:srgbClr val="111B1E"/>
                </a:solidFill>
                <a:latin typeface="Cormorant Garamond Bold"/>
              </a:rPr>
              <a:t>Сколько</a:t>
            </a:r>
            <a:r>
              <a:rPr lang="en-US" sz="8000" dirty="0">
                <a:solidFill>
                  <a:srgbClr val="111B1E"/>
                </a:solidFill>
                <a:latin typeface="Cormorant Garamond Bold"/>
              </a:rPr>
              <a:t> </a:t>
            </a:r>
            <a:r>
              <a:rPr lang="en-US" sz="8000" dirty="0" err="1">
                <a:solidFill>
                  <a:srgbClr val="111B1E"/>
                </a:solidFill>
                <a:latin typeface="Cormorant Garamond Bold"/>
              </a:rPr>
              <a:t>квадратов</a:t>
            </a:r>
            <a:r>
              <a:rPr lang="en-US" sz="8000" dirty="0">
                <a:solidFill>
                  <a:srgbClr val="111B1E"/>
                </a:solidFill>
                <a:latin typeface="Cormorant Garamond Bold"/>
              </a:rPr>
              <a:t> </a:t>
            </a:r>
            <a:r>
              <a:rPr lang="en-US" sz="8000" dirty="0" err="1">
                <a:solidFill>
                  <a:srgbClr val="111B1E"/>
                </a:solidFill>
                <a:latin typeface="Cormorant Garamond Bold"/>
              </a:rPr>
              <a:t>Вы</a:t>
            </a:r>
            <a:r>
              <a:rPr lang="en-US" sz="8000" dirty="0">
                <a:solidFill>
                  <a:srgbClr val="111B1E"/>
                </a:solidFill>
                <a:latin typeface="Cormorant Garamond Bold"/>
              </a:rPr>
              <a:t> </a:t>
            </a:r>
            <a:r>
              <a:rPr lang="en-US" sz="8000" dirty="0" err="1">
                <a:solidFill>
                  <a:srgbClr val="111B1E"/>
                </a:solidFill>
                <a:latin typeface="Cormorant Garamond Bold"/>
              </a:rPr>
              <a:t>видите</a:t>
            </a:r>
            <a:r>
              <a:rPr lang="en-US" sz="8000" dirty="0">
                <a:solidFill>
                  <a:srgbClr val="111B1E"/>
                </a:solidFill>
                <a:latin typeface="Cormorant Garamond Bold"/>
              </a:rPr>
              <a:t>?</a:t>
            </a:r>
          </a:p>
        </p:txBody>
      </p:sp>
      <p:sp>
        <p:nvSpPr>
          <p:cNvPr id="4" name="AutoShape 4"/>
          <p:cNvSpPr/>
          <p:nvPr/>
        </p:nvSpPr>
        <p:spPr>
          <a:xfrm>
            <a:off x="12680818" y="43021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946020" y="43021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9846" y="514192"/>
            <a:ext cx="10020513" cy="874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4846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486900"/>
            <a:ext cx="19752636" cy="800100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3" name="AutoShape 3"/>
          <p:cNvSpPr/>
          <p:nvPr/>
        </p:nvSpPr>
        <p:spPr>
          <a:xfrm>
            <a:off x="2014179" y="-331294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6302482" y="-331294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5" name="Picture 5">
            <a:hlinkClick r:id="rId2"/>
          </p:cNvPr>
          <p:cNvPicPr>
            <a:picLocks noChangeAspect="1"/>
          </p:cNvPicPr>
          <p:nvPr/>
        </p:nvPicPr>
        <p:blipFill>
          <a:blip r:embed="rId3"/>
          <a:srcRect l="940" r="7625"/>
          <a:stretch>
            <a:fillRect/>
          </a:stretch>
        </p:blipFill>
        <p:spPr>
          <a:xfrm>
            <a:off x="2659778" y="1594910"/>
            <a:ext cx="13137087" cy="808190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581679" y="297815"/>
            <a:ext cx="4807850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>
                <a:solidFill>
                  <a:srgbClr val="941212"/>
                </a:solidFill>
                <a:latin typeface="Arimo Bold"/>
              </a:rPr>
              <a:t>WORDWALL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280" b="3670"/>
          <a:stretch/>
        </p:blipFill>
        <p:spPr bwMode="auto">
          <a:xfrm>
            <a:off x="14603505" y="0"/>
            <a:ext cx="3684495" cy="3657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767" t="4531" r="21275" b="3990"/>
          <a:stretch/>
        </p:blipFill>
        <p:spPr bwMode="auto">
          <a:xfrm>
            <a:off x="7333705" y="6654068"/>
            <a:ext cx="3657600" cy="363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/>
          <p:nvPr/>
        </p:nvGrpSpPr>
        <p:grpSpPr>
          <a:xfrm>
            <a:off x="0" y="0"/>
            <a:ext cx="14630400" cy="3657585"/>
            <a:chOff x="0" y="0"/>
            <a:chExt cx="19507200" cy="4876780"/>
          </a:xfrm>
        </p:grpSpPr>
        <p:grpSp>
          <p:nvGrpSpPr>
            <p:cNvPr id="3" name="Group 3"/>
            <p:cNvGrpSpPr>
              <a:grpSpLocks noChangeAspect="1"/>
            </p:cNvGrpSpPr>
            <p:nvPr/>
          </p:nvGrpSpPr>
          <p:grpSpPr>
            <a:xfrm>
              <a:off x="14630400" y="0"/>
              <a:ext cx="4876800" cy="4876780"/>
              <a:chOff x="0" y="0"/>
              <a:chExt cx="6350025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4"/>
                <a:stretch>
                  <a:fillRect t="-16750" b="-16750"/>
                </a:stretch>
              </a:blipFill>
            </p:spPr>
          </p:sp>
        </p:grp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4876800" y="0"/>
              <a:ext cx="4876800" cy="4876780"/>
              <a:chOff x="0" y="0"/>
              <a:chExt cx="6350025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8065" b="-32572"/>
                </a:stretch>
              </a:blipFill>
            </p:spPr>
          </p:sp>
        </p:grpSp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9753600" y="0"/>
              <a:ext cx="4876800" cy="4876780"/>
              <a:chOff x="0" y="0"/>
              <a:chExt cx="6350025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6"/>
                <a:stretch>
                  <a:fillRect l="-25046" r="-25046"/>
                </a:stretch>
              </a:blipFill>
            </p:spPr>
          </p:sp>
        </p:grpSp>
        <p:grpSp>
          <p:nvGrpSpPr>
            <p:cNvPr id="11" name="Group 11"/>
            <p:cNvGrpSpPr>
              <a:grpSpLocks noChangeAspect="1"/>
            </p:cNvGrpSpPr>
            <p:nvPr/>
          </p:nvGrpSpPr>
          <p:grpSpPr>
            <a:xfrm>
              <a:off x="0" y="0"/>
              <a:ext cx="4876800" cy="4876780"/>
              <a:chOff x="0" y="0"/>
              <a:chExt cx="6350025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7"/>
                <a:stretch>
                  <a:fillRect l="-31078" r="-18921"/>
                </a:stretch>
              </a:blip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0" y="6629415"/>
            <a:ext cx="18288000" cy="3657585"/>
            <a:chOff x="0" y="0"/>
            <a:chExt cx="24384000" cy="4876780"/>
          </a:xfrm>
        </p:grpSpPr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14630400" y="0"/>
              <a:ext cx="4876800" cy="4876780"/>
              <a:chOff x="0" y="0"/>
              <a:chExt cx="6350025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8"/>
                <a:stretch>
                  <a:fillRect l="-19182" r="-19182"/>
                </a:stretch>
              </a:blip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9507200" y="0"/>
              <a:ext cx="4876800" cy="4876780"/>
              <a:chOff x="0" y="0"/>
              <a:chExt cx="6350025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9"/>
                <a:stretch>
                  <a:fillRect t="-13437" b="-13437"/>
                </a:stretch>
              </a:blipFill>
            </p:spPr>
          </p:sp>
        </p:grpSp>
        <p:grpSp>
          <p:nvGrpSpPr>
            <p:cNvPr id="18" name="Group 18"/>
            <p:cNvGrpSpPr>
              <a:grpSpLocks noChangeAspect="1"/>
            </p:cNvGrpSpPr>
            <p:nvPr/>
          </p:nvGrpSpPr>
          <p:grpSpPr>
            <a:xfrm>
              <a:off x="4876800" y="0"/>
              <a:ext cx="4876800" cy="4876780"/>
              <a:chOff x="0" y="0"/>
              <a:chExt cx="6350025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0"/>
                <a:stretch>
                  <a:fillRect l="-29353" r="-13015"/>
                </a:stretch>
              </a:blip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0" y="0"/>
              <a:ext cx="4876800" cy="4876780"/>
              <a:chOff x="0" y="0"/>
              <a:chExt cx="6350025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350026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26" h="6350000">
                    <a:moveTo>
                      <a:pt x="0" y="0"/>
                    </a:moveTo>
                    <a:lnTo>
                      <a:pt x="6350026" y="0"/>
                    </a:lnTo>
                    <a:lnTo>
                      <a:pt x="6350026" y="6350000"/>
                    </a:lnTo>
                    <a:lnTo>
                      <a:pt x="0" y="6350000"/>
                    </a:lnTo>
                    <a:close/>
                  </a:path>
                </a:pathLst>
              </a:custGeom>
              <a:blipFill>
                <a:blip r:embed="rId11"/>
                <a:stretch>
                  <a:fillRect t="-17873" b="-17873"/>
                </a:stretch>
              </a:blipFill>
            </p:spPr>
          </p:sp>
        </p:grpSp>
      </p:grpSp>
      <p:sp>
        <p:nvSpPr>
          <p:cNvPr id="24" name="AutoShape 24"/>
          <p:cNvSpPr/>
          <p:nvPr/>
        </p:nvSpPr>
        <p:spPr>
          <a:xfrm rot="5400000">
            <a:off x="9131240" y="-5141756"/>
            <a:ext cx="25519" cy="1828800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25" name="AutoShape 25"/>
          <p:cNvSpPr/>
          <p:nvPr/>
        </p:nvSpPr>
        <p:spPr>
          <a:xfrm rot="5400000">
            <a:off x="9131240" y="-2795678"/>
            <a:ext cx="25519" cy="1828800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26" name="Picture 26"/>
          <p:cNvPicPr>
            <a:picLocks noChangeAspect="1"/>
          </p:cNvPicPr>
          <p:nvPr/>
        </p:nvPicPr>
        <p:blipFill>
          <a:blip r:embed="rId12"/>
          <a:srcRect t="12924" b="12924"/>
          <a:stretch>
            <a:fillRect/>
          </a:stretch>
        </p:blipFill>
        <p:spPr>
          <a:xfrm>
            <a:off x="1028700" y="4195822"/>
            <a:ext cx="3073475" cy="1895357"/>
          </a:xfrm>
          <a:prstGeom prst="rect">
            <a:avLst/>
          </a:prstGeom>
        </p:spPr>
      </p:pic>
      <p:grpSp>
        <p:nvGrpSpPr>
          <p:cNvPr id="27" name="Group 27"/>
          <p:cNvGrpSpPr/>
          <p:nvPr/>
        </p:nvGrpSpPr>
        <p:grpSpPr>
          <a:xfrm>
            <a:off x="242875" y="3080041"/>
            <a:ext cx="3317632" cy="473431"/>
            <a:chOff x="0" y="0"/>
            <a:chExt cx="1258249" cy="17955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58249" cy="179554"/>
            </a:xfrm>
            <a:custGeom>
              <a:avLst/>
              <a:gdLst/>
              <a:ahLst/>
              <a:cxnLst/>
              <a:rect l="l" t="t" r="r" b="b"/>
              <a:pathLst>
                <a:path w="1258249" h="179554">
                  <a:moveTo>
                    <a:pt x="0" y="0"/>
                  </a:moveTo>
                  <a:lnTo>
                    <a:pt x="1258249" y="0"/>
                  </a:lnTo>
                  <a:lnTo>
                    <a:pt x="1258249" y="179554"/>
                  </a:lnTo>
                  <a:lnTo>
                    <a:pt x="0" y="179554"/>
                  </a:lnTo>
                  <a:close/>
                </a:path>
              </a:pathLst>
            </a:custGeom>
            <a:solidFill>
              <a:srgbClr val="F3EDEA">
                <a:alpha val="87843"/>
              </a:srgbClr>
            </a:solidFill>
          </p:spPr>
        </p:sp>
      </p:grpSp>
      <p:sp>
        <p:nvSpPr>
          <p:cNvPr id="29" name="TextBox 29"/>
          <p:cNvSpPr txBox="1"/>
          <p:nvPr/>
        </p:nvSpPr>
        <p:spPr>
          <a:xfrm>
            <a:off x="343563" y="3112589"/>
            <a:ext cx="321694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Александр</a:t>
            </a:r>
            <a:r>
              <a:rPr lang="en-US" sz="2073" spc="97" dirty="0">
                <a:solidFill>
                  <a:srgbClr val="231F20"/>
                </a:solidFill>
                <a:latin typeface="Assistant Regular Bold"/>
              </a:rPr>
              <a:t> </a:t>
            </a: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Тихонов</a:t>
            </a:r>
            <a:r>
              <a:rPr lang="en-US" sz="2073" spc="97" dirty="0">
                <a:solidFill>
                  <a:srgbClr val="231F20"/>
                </a:solidFill>
                <a:latin typeface="Assistant Regular Bold"/>
              </a:rPr>
              <a:t> 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3803382" y="3136274"/>
            <a:ext cx="3317632" cy="473431"/>
            <a:chOff x="0" y="0"/>
            <a:chExt cx="1258249" cy="17955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58249" cy="179554"/>
            </a:xfrm>
            <a:custGeom>
              <a:avLst/>
              <a:gdLst/>
              <a:ahLst/>
              <a:cxnLst/>
              <a:rect l="l" t="t" r="r" b="b"/>
              <a:pathLst>
                <a:path w="1258249" h="179554">
                  <a:moveTo>
                    <a:pt x="0" y="0"/>
                  </a:moveTo>
                  <a:lnTo>
                    <a:pt x="1258249" y="0"/>
                  </a:lnTo>
                  <a:lnTo>
                    <a:pt x="1258249" y="179554"/>
                  </a:lnTo>
                  <a:lnTo>
                    <a:pt x="0" y="179554"/>
                  </a:lnTo>
                  <a:close/>
                </a:path>
              </a:pathLst>
            </a:custGeom>
            <a:solidFill>
              <a:srgbClr val="F3EDEA">
                <a:alpha val="87843"/>
              </a:srgbClr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3904070" y="3192762"/>
            <a:ext cx="321694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Лидия</a:t>
            </a:r>
            <a:r>
              <a:rPr lang="en-US" sz="2073" spc="97" dirty="0">
                <a:solidFill>
                  <a:srgbClr val="231F20"/>
                </a:solidFill>
                <a:latin typeface="Assistant Regular Bold"/>
              </a:rPr>
              <a:t> </a:t>
            </a: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Скобликова</a:t>
            </a:r>
            <a:endParaRPr lang="en-US" sz="2073" spc="97" dirty="0">
              <a:solidFill>
                <a:srgbClr val="231F20"/>
              </a:solidFill>
              <a:latin typeface="Assistant Regular Bold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7419807" y="3160214"/>
            <a:ext cx="3485396" cy="497371"/>
            <a:chOff x="0" y="0"/>
            <a:chExt cx="1258249" cy="17955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258249" cy="179554"/>
            </a:xfrm>
            <a:custGeom>
              <a:avLst/>
              <a:gdLst/>
              <a:ahLst/>
              <a:cxnLst/>
              <a:rect l="l" t="t" r="r" b="b"/>
              <a:pathLst>
                <a:path w="1258249" h="179554">
                  <a:moveTo>
                    <a:pt x="0" y="0"/>
                  </a:moveTo>
                  <a:lnTo>
                    <a:pt x="1258249" y="0"/>
                  </a:lnTo>
                  <a:lnTo>
                    <a:pt x="1258249" y="179554"/>
                  </a:lnTo>
                  <a:lnTo>
                    <a:pt x="0" y="179554"/>
                  </a:lnTo>
                  <a:close/>
                </a:path>
              </a:pathLst>
            </a:custGeom>
            <a:solidFill>
              <a:srgbClr val="F3EDEA">
                <a:alpha val="87843"/>
              </a:srgbClr>
            </a:solidFill>
          </p:spPr>
        </p:sp>
      </p:grpSp>
      <p:sp>
        <p:nvSpPr>
          <p:cNvPr id="35" name="TextBox 35"/>
          <p:cNvSpPr txBox="1"/>
          <p:nvPr/>
        </p:nvSpPr>
        <p:spPr>
          <a:xfrm>
            <a:off x="7419807" y="3192763"/>
            <a:ext cx="3485396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Светлана</a:t>
            </a:r>
            <a:r>
              <a:rPr lang="en-US" sz="2073" spc="97" dirty="0">
                <a:solidFill>
                  <a:srgbClr val="231F20"/>
                </a:solidFill>
                <a:latin typeface="Assistant Regular Bold"/>
              </a:rPr>
              <a:t> </a:t>
            </a: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Ишмуратова</a:t>
            </a:r>
            <a:endParaRPr lang="en-US" sz="2073" spc="97" dirty="0">
              <a:solidFill>
                <a:srgbClr val="231F20"/>
              </a:solidFill>
              <a:latin typeface="Assistant Regular Bold"/>
            </a:endParaRPr>
          </a:p>
        </p:txBody>
      </p:sp>
      <p:grpSp>
        <p:nvGrpSpPr>
          <p:cNvPr id="36" name="Group 36"/>
          <p:cNvGrpSpPr/>
          <p:nvPr/>
        </p:nvGrpSpPr>
        <p:grpSpPr>
          <a:xfrm>
            <a:off x="11022102" y="3136274"/>
            <a:ext cx="3317632" cy="473431"/>
            <a:chOff x="0" y="0"/>
            <a:chExt cx="1258249" cy="17955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258249" cy="179554"/>
            </a:xfrm>
            <a:custGeom>
              <a:avLst/>
              <a:gdLst/>
              <a:ahLst/>
              <a:cxnLst/>
              <a:rect l="l" t="t" r="r" b="b"/>
              <a:pathLst>
                <a:path w="1258249" h="179554">
                  <a:moveTo>
                    <a:pt x="0" y="0"/>
                  </a:moveTo>
                  <a:lnTo>
                    <a:pt x="1258249" y="0"/>
                  </a:lnTo>
                  <a:lnTo>
                    <a:pt x="1258249" y="179554"/>
                  </a:lnTo>
                  <a:lnTo>
                    <a:pt x="0" y="179554"/>
                  </a:lnTo>
                  <a:close/>
                </a:path>
              </a:pathLst>
            </a:custGeom>
            <a:solidFill>
              <a:srgbClr val="F3EDEA">
                <a:alpha val="87843"/>
              </a:srgbClr>
            </a:solidFill>
          </p:spPr>
        </p:sp>
      </p:grpSp>
      <p:sp>
        <p:nvSpPr>
          <p:cNvPr id="38" name="TextBox 38"/>
          <p:cNvSpPr txBox="1"/>
          <p:nvPr/>
        </p:nvSpPr>
        <p:spPr>
          <a:xfrm>
            <a:off x="11022102" y="3168823"/>
            <a:ext cx="3317632" cy="3846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Сергей</a:t>
            </a:r>
            <a:r>
              <a:rPr lang="en-US" sz="2073" spc="97" dirty="0">
                <a:solidFill>
                  <a:srgbClr val="231F20"/>
                </a:solidFill>
                <a:latin typeface="Assistant Regular Bold"/>
              </a:rPr>
              <a:t> </a:t>
            </a: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Бабинов</a:t>
            </a:r>
            <a:endParaRPr lang="en-US" sz="2073" spc="97" dirty="0">
              <a:solidFill>
                <a:srgbClr val="231F20"/>
              </a:solidFill>
              <a:latin typeface="Assistant Regular Bold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14755434" y="3136274"/>
            <a:ext cx="3317632" cy="473431"/>
            <a:chOff x="0" y="0"/>
            <a:chExt cx="1258249" cy="179554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58249" cy="179554"/>
            </a:xfrm>
            <a:custGeom>
              <a:avLst/>
              <a:gdLst/>
              <a:ahLst/>
              <a:cxnLst/>
              <a:rect l="l" t="t" r="r" b="b"/>
              <a:pathLst>
                <a:path w="1258249" h="179554">
                  <a:moveTo>
                    <a:pt x="0" y="0"/>
                  </a:moveTo>
                  <a:lnTo>
                    <a:pt x="1258249" y="0"/>
                  </a:lnTo>
                  <a:lnTo>
                    <a:pt x="1258249" y="179554"/>
                  </a:lnTo>
                  <a:lnTo>
                    <a:pt x="0" y="179554"/>
                  </a:lnTo>
                  <a:close/>
                </a:path>
              </a:pathLst>
            </a:custGeom>
            <a:solidFill>
              <a:srgbClr val="F3EDEA">
                <a:alpha val="87843"/>
              </a:srgbClr>
            </a:solidFill>
          </p:spPr>
        </p:sp>
      </p:grpSp>
      <p:sp>
        <p:nvSpPr>
          <p:cNvPr id="41" name="TextBox 41"/>
          <p:cNvSpPr txBox="1"/>
          <p:nvPr/>
        </p:nvSpPr>
        <p:spPr>
          <a:xfrm>
            <a:off x="14841619" y="3192635"/>
            <a:ext cx="3231447" cy="347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ru-RU" sz="2073" spc="97" dirty="0">
                <a:solidFill>
                  <a:srgbClr val="231F20"/>
                </a:solidFill>
                <a:latin typeface="Assistant Regular Bold"/>
              </a:rPr>
              <a:t>Людмила Громова</a:t>
            </a:r>
            <a:endParaRPr lang="en-US" sz="2073" spc="97" dirty="0">
              <a:solidFill>
                <a:srgbClr val="231F20"/>
              </a:solidFill>
              <a:latin typeface="Assistant Regular Bold"/>
            </a:endParaRPr>
          </a:p>
        </p:txBody>
      </p:sp>
      <p:grpSp>
        <p:nvGrpSpPr>
          <p:cNvPr id="42" name="Group 42"/>
          <p:cNvGrpSpPr/>
          <p:nvPr/>
        </p:nvGrpSpPr>
        <p:grpSpPr>
          <a:xfrm>
            <a:off x="242875" y="9686797"/>
            <a:ext cx="3317632" cy="473431"/>
            <a:chOff x="0" y="0"/>
            <a:chExt cx="1258249" cy="179554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258249" cy="179554"/>
            </a:xfrm>
            <a:custGeom>
              <a:avLst/>
              <a:gdLst/>
              <a:ahLst/>
              <a:cxnLst/>
              <a:rect l="l" t="t" r="r" b="b"/>
              <a:pathLst>
                <a:path w="1258249" h="179554">
                  <a:moveTo>
                    <a:pt x="0" y="0"/>
                  </a:moveTo>
                  <a:lnTo>
                    <a:pt x="1258249" y="0"/>
                  </a:lnTo>
                  <a:lnTo>
                    <a:pt x="1258249" y="179554"/>
                  </a:lnTo>
                  <a:lnTo>
                    <a:pt x="0" y="179554"/>
                  </a:lnTo>
                  <a:close/>
                </a:path>
              </a:pathLst>
            </a:custGeom>
            <a:solidFill>
              <a:srgbClr val="F3EDEA">
                <a:alpha val="87843"/>
              </a:srgbClr>
            </a:solidFill>
          </p:spPr>
        </p:sp>
      </p:grpSp>
      <p:sp>
        <p:nvSpPr>
          <p:cNvPr id="44" name="TextBox 44"/>
          <p:cNvSpPr txBox="1"/>
          <p:nvPr/>
        </p:nvSpPr>
        <p:spPr>
          <a:xfrm>
            <a:off x="298793" y="9719346"/>
            <a:ext cx="3261714" cy="347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Анастасия</a:t>
            </a:r>
            <a:r>
              <a:rPr lang="en-US" sz="2073" spc="97" dirty="0">
                <a:solidFill>
                  <a:srgbClr val="231F20"/>
                </a:solidFill>
                <a:latin typeface="Assistant Regular Bold"/>
              </a:rPr>
              <a:t> </a:t>
            </a: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Кодирова</a:t>
            </a:r>
            <a:endParaRPr lang="en-US" sz="2073" spc="97" dirty="0">
              <a:solidFill>
                <a:srgbClr val="231F20"/>
              </a:solidFill>
              <a:latin typeface="Assistant Regular Bold"/>
            </a:endParaRPr>
          </a:p>
        </p:txBody>
      </p:sp>
      <p:grpSp>
        <p:nvGrpSpPr>
          <p:cNvPr id="45" name="Group 45"/>
          <p:cNvGrpSpPr/>
          <p:nvPr/>
        </p:nvGrpSpPr>
        <p:grpSpPr>
          <a:xfrm>
            <a:off x="3803382" y="9686797"/>
            <a:ext cx="3317632" cy="473431"/>
            <a:chOff x="0" y="0"/>
            <a:chExt cx="1258249" cy="179554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258249" cy="179554"/>
            </a:xfrm>
            <a:custGeom>
              <a:avLst/>
              <a:gdLst/>
              <a:ahLst/>
              <a:cxnLst/>
              <a:rect l="l" t="t" r="r" b="b"/>
              <a:pathLst>
                <a:path w="1258249" h="179554">
                  <a:moveTo>
                    <a:pt x="0" y="0"/>
                  </a:moveTo>
                  <a:lnTo>
                    <a:pt x="1258249" y="0"/>
                  </a:lnTo>
                  <a:lnTo>
                    <a:pt x="1258249" y="179554"/>
                  </a:lnTo>
                  <a:lnTo>
                    <a:pt x="0" y="179554"/>
                  </a:lnTo>
                  <a:close/>
                </a:path>
              </a:pathLst>
            </a:custGeom>
            <a:solidFill>
              <a:srgbClr val="F3EDEA">
                <a:alpha val="87843"/>
              </a:srgbClr>
            </a:solidFill>
          </p:spPr>
        </p:sp>
      </p:grpSp>
      <p:sp>
        <p:nvSpPr>
          <p:cNvPr id="47" name="TextBox 47"/>
          <p:cNvSpPr txBox="1"/>
          <p:nvPr/>
        </p:nvSpPr>
        <p:spPr>
          <a:xfrm>
            <a:off x="4102175" y="9719346"/>
            <a:ext cx="3018839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Ольга</a:t>
            </a:r>
            <a:r>
              <a:rPr lang="en-US" sz="2073" spc="97" dirty="0">
                <a:solidFill>
                  <a:srgbClr val="231F20"/>
                </a:solidFill>
                <a:latin typeface="Assistant Regular Bold"/>
              </a:rPr>
              <a:t> </a:t>
            </a: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Фаткуллина</a:t>
            </a:r>
            <a:endParaRPr lang="en-US" sz="2073" spc="97" dirty="0">
              <a:solidFill>
                <a:srgbClr val="231F20"/>
              </a:solidFill>
              <a:latin typeface="Assistant Regular Bold"/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7419807" y="9686797"/>
            <a:ext cx="3317632" cy="473431"/>
            <a:chOff x="0" y="0"/>
            <a:chExt cx="1258249" cy="179554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258249" cy="179554"/>
            </a:xfrm>
            <a:custGeom>
              <a:avLst/>
              <a:gdLst/>
              <a:ahLst/>
              <a:cxnLst/>
              <a:rect l="l" t="t" r="r" b="b"/>
              <a:pathLst>
                <a:path w="1258249" h="179554">
                  <a:moveTo>
                    <a:pt x="0" y="0"/>
                  </a:moveTo>
                  <a:lnTo>
                    <a:pt x="1258249" y="0"/>
                  </a:lnTo>
                  <a:lnTo>
                    <a:pt x="1258249" y="179554"/>
                  </a:lnTo>
                  <a:lnTo>
                    <a:pt x="0" y="179554"/>
                  </a:lnTo>
                  <a:close/>
                </a:path>
              </a:pathLst>
            </a:custGeom>
            <a:solidFill>
              <a:srgbClr val="F3EDEA">
                <a:alpha val="87843"/>
              </a:srgbClr>
            </a:solidFill>
          </p:spPr>
        </p:sp>
      </p:grpSp>
      <p:sp>
        <p:nvSpPr>
          <p:cNvPr id="50" name="TextBox 50"/>
          <p:cNvSpPr txBox="1"/>
          <p:nvPr/>
        </p:nvSpPr>
        <p:spPr>
          <a:xfrm>
            <a:off x="7419808" y="9719346"/>
            <a:ext cx="3173782" cy="347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ru-RU" sz="2073" spc="97" dirty="0">
                <a:solidFill>
                  <a:srgbClr val="231F20"/>
                </a:solidFill>
                <a:latin typeface="Assistant Regular Bold"/>
              </a:rPr>
              <a:t>Владимир </a:t>
            </a:r>
            <a:r>
              <a:rPr lang="ru-RU" sz="2073" spc="97" dirty="0" err="1">
                <a:solidFill>
                  <a:srgbClr val="231F20"/>
                </a:solidFill>
                <a:latin typeface="Assistant Regular Bold"/>
              </a:rPr>
              <a:t>Гундарцев</a:t>
            </a:r>
            <a:endParaRPr lang="en-US" sz="2073" spc="97" dirty="0">
              <a:solidFill>
                <a:srgbClr val="231F20"/>
              </a:solidFill>
              <a:latin typeface="Assistant Regular Bold"/>
            </a:endParaRPr>
          </a:p>
        </p:txBody>
      </p:sp>
      <p:grpSp>
        <p:nvGrpSpPr>
          <p:cNvPr id="51" name="Group 51"/>
          <p:cNvGrpSpPr/>
          <p:nvPr/>
        </p:nvGrpSpPr>
        <p:grpSpPr>
          <a:xfrm>
            <a:off x="11223189" y="9686797"/>
            <a:ext cx="3317632" cy="473431"/>
            <a:chOff x="0" y="0"/>
            <a:chExt cx="1258249" cy="179554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258249" cy="179554"/>
            </a:xfrm>
            <a:custGeom>
              <a:avLst/>
              <a:gdLst/>
              <a:ahLst/>
              <a:cxnLst/>
              <a:rect l="l" t="t" r="r" b="b"/>
              <a:pathLst>
                <a:path w="1258249" h="179554">
                  <a:moveTo>
                    <a:pt x="0" y="0"/>
                  </a:moveTo>
                  <a:lnTo>
                    <a:pt x="1258249" y="0"/>
                  </a:lnTo>
                  <a:lnTo>
                    <a:pt x="1258249" y="179554"/>
                  </a:lnTo>
                  <a:lnTo>
                    <a:pt x="0" y="179554"/>
                  </a:lnTo>
                  <a:close/>
                </a:path>
              </a:pathLst>
            </a:custGeom>
            <a:solidFill>
              <a:srgbClr val="F3EDEA">
                <a:alpha val="87843"/>
              </a:srgbClr>
            </a:solidFill>
          </p:spPr>
        </p:sp>
      </p:grpSp>
      <p:sp>
        <p:nvSpPr>
          <p:cNvPr id="53" name="TextBox 53"/>
          <p:cNvSpPr txBox="1"/>
          <p:nvPr/>
        </p:nvSpPr>
        <p:spPr>
          <a:xfrm>
            <a:off x="11361438" y="9719346"/>
            <a:ext cx="3179383" cy="347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Вячеслав</a:t>
            </a:r>
            <a:r>
              <a:rPr lang="en-US" sz="2073" spc="97" dirty="0">
                <a:solidFill>
                  <a:srgbClr val="231F20"/>
                </a:solidFill>
                <a:latin typeface="Assistant Regular Bold"/>
              </a:rPr>
              <a:t> </a:t>
            </a: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Войнов</a:t>
            </a:r>
            <a:endParaRPr lang="en-US" sz="2073" spc="97" dirty="0">
              <a:solidFill>
                <a:srgbClr val="231F20"/>
              </a:solidFill>
              <a:latin typeface="Assistant Regular Bold"/>
            </a:endParaRPr>
          </a:p>
        </p:txBody>
      </p:sp>
      <p:grpSp>
        <p:nvGrpSpPr>
          <p:cNvPr id="54" name="Group 54"/>
          <p:cNvGrpSpPr/>
          <p:nvPr/>
        </p:nvGrpSpPr>
        <p:grpSpPr>
          <a:xfrm>
            <a:off x="14755434" y="9686797"/>
            <a:ext cx="3317632" cy="473431"/>
            <a:chOff x="0" y="0"/>
            <a:chExt cx="1258249" cy="179554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258249" cy="179554"/>
            </a:xfrm>
            <a:custGeom>
              <a:avLst/>
              <a:gdLst/>
              <a:ahLst/>
              <a:cxnLst/>
              <a:rect l="l" t="t" r="r" b="b"/>
              <a:pathLst>
                <a:path w="1258249" h="179554">
                  <a:moveTo>
                    <a:pt x="0" y="0"/>
                  </a:moveTo>
                  <a:lnTo>
                    <a:pt x="1258249" y="0"/>
                  </a:lnTo>
                  <a:lnTo>
                    <a:pt x="1258249" y="179554"/>
                  </a:lnTo>
                  <a:lnTo>
                    <a:pt x="0" y="179554"/>
                  </a:lnTo>
                  <a:close/>
                </a:path>
              </a:pathLst>
            </a:custGeom>
            <a:solidFill>
              <a:srgbClr val="F3EDEA">
                <a:alpha val="87843"/>
              </a:srgbClr>
            </a:solidFill>
          </p:spPr>
        </p:sp>
      </p:grpSp>
      <p:sp>
        <p:nvSpPr>
          <p:cNvPr id="56" name="TextBox 56"/>
          <p:cNvSpPr txBox="1"/>
          <p:nvPr/>
        </p:nvSpPr>
        <p:spPr>
          <a:xfrm>
            <a:off x="14798526" y="9731656"/>
            <a:ext cx="3231447" cy="347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03"/>
              </a:lnSpc>
            </a:pP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Татьяна</a:t>
            </a:r>
            <a:r>
              <a:rPr lang="en-US" sz="2073" spc="97" dirty="0">
                <a:solidFill>
                  <a:srgbClr val="231F20"/>
                </a:solidFill>
                <a:latin typeface="Assistant Regular Bold"/>
              </a:rPr>
              <a:t> </a:t>
            </a:r>
            <a:r>
              <a:rPr lang="en-US" sz="2073" spc="97" dirty="0" err="1">
                <a:solidFill>
                  <a:srgbClr val="231F20"/>
                </a:solidFill>
                <a:latin typeface="Assistant Regular Bold"/>
              </a:rPr>
              <a:t>Петрова</a:t>
            </a:r>
            <a:endParaRPr lang="en-US" sz="2073" spc="97" dirty="0">
              <a:solidFill>
                <a:srgbClr val="231F20"/>
              </a:solidFill>
              <a:latin typeface="Assistant Regular Bold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6268010" y="4354830"/>
            <a:ext cx="10810118" cy="1482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>
                <a:solidFill>
                  <a:srgbClr val="000000"/>
                </a:solidFill>
                <a:latin typeface="Arimo"/>
              </a:rPr>
              <a:t>Спортсмены Челябинской области -  победители и призеры Олимпийских игр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l="1215" t="5404" r="6747" b="255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158" r="5051" b="6714"/>
          <a:stretch>
            <a:fillRect/>
          </a:stretch>
        </p:blipFill>
        <p:spPr>
          <a:xfrm>
            <a:off x="175087" y="210117"/>
            <a:ext cx="8535852" cy="49333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4561" t="2681" r="3530" b="6237"/>
          <a:stretch>
            <a:fillRect/>
          </a:stretch>
        </p:blipFill>
        <p:spPr>
          <a:xfrm>
            <a:off x="9144000" y="210117"/>
            <a:ext cx="8849994" cy="49333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3237" r="2697" b="7034"/>
          <a:stretch>
            <a:fillRect/>
          </a:stretch>
        </p:blipFill>
        <p:spPr>
          <a:xfrm>
            <a:off x="175087" y="5444354"/>
            <a:ext cx="8535852" cy="47453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105" t="2020" r="3057" b="8530"/>
          <a:stretch>
            <a:fillRect/>
          </a:stretch>
        </p:blipFill>
        <p:spPr>
          <a:xfrm>
            <a:off x="9144000" y="5444354"/>
            <a:ext cx="8849994" cy="474531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51859" y="2863045"/>
            <a:ext cx="7942135" cy="732661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10800000">
            <a:off x="17843494" y="-2780864"/>
            <a:ext cx="25406" cy="19017514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7539199" y="0"/>
            <a:ext cx="10748801" cy="1328566"/>
          </a:xfrm>
          <a:prstGeom prst="rect">
            <a:avLst/>
          </a:prstGeom>
          <a:solidFill>
            <a:srgbClr val="111B1E">
              <a:alpha val="97647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699" r="1165" b="26"/>
          <a:stretch>
            <a:fillRect/>
          </a:stretch>
        </p:blipFill>
        <p:spPr>
          <a:xfrm>
            <a:off x="7684226" y="2602951"/>
            <a:ext cx="9895209" cy="572872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37074" y="1328566"/>
            <a:ext cx="5793374" cy="761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30"/>
              </a:lnSpc>
            </a:pP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Презентации</a:t>
            </a:r>
            <a:r>
              <a:rPr lang="en-US" sz="3400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к </a:t>
            </a: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урокам</a:t>
            </a:r>
            <a:endParaRPr lang="en-US" sz="3400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  <a:p>
            <a:pPr>
              <a:lnSpc>
                <a:spcPts val="6630"/>
              </a:lnSpc>
            </a:pP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Инфографика</a:t>
            </a:r>
            <a:endParaRPr lang="en-US" sz="3400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  <a:p>
            <a:pPr>
              <a:lnSpc>
                <a:spcPts val="6630"/>
              </a:lnSpc>
            </a:pP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Информационные</a:t>
            </a:r>
            <a:r>
              <a:rPr lang="en-US" sz="3400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материалы</a:t>
            </a:r>
            <a:endParaRPr lang="en-US" sz="3400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  <a:p>
            <a:pPr>
              <a:lnSpc>
                <a:spcPts val="6630"/>
              </a:lnSpc>
            </a:pP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Рабочие</a:t>
            </a:r>
            <a:r>
              <a:rPr lang="en-US" sz="3400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листы</a:t>
            </a:r>
            <a:endParaRPr lang="en-US" sz="3400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  <a:p>
            <a:pPr>
              <a:lnSpc>
                <a:spcPts val="6630"/>
              </a:lnSpc>
            </a:pP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Образовательный</a:t>
            </a:r>
            <a:r>
              <a:rPr lang="en-US" sz="3400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и </a:t>
            </a: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информационный</a:t>
            </a:r>
            <a:r>
              <a:rPr lang="en-US" sz="3400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контент</a:t>
            </a:r>
            <a:r>
              <a:rPr lang="en-US" sz="3400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для</a:t>
            </a:r>
            <a:r>
              <a:rPr lang="en-US" sz="3400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социальных</a:t>
            </a:r>
            <a:r>
              <a:rPr lang="en-US" sz="3400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сетей</a:t>
            </a:r>
            <a:endParaRPr lang="en-US" sz="3400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  <a:p>
            <a:pPr>
              <a:lnSpc>
                <a:spcPts val="6630"/>
              </a:lnSpc>
            </a:pP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Обучение</a:t>
            </a:r>
            <a:r>
              <a:rPr lang="en-US" sz="3400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основам</a:t>
            </a:r>
            <a:r>
              <a:rPr lang="en-US" sz="3400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графического</a:t>
            </a:r>
            <a:r>
              <a:rPr lang="en-US" sz="3400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400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дизайна</a:t>
            </a:r>
            <a:endParaRPr lang="en-US" sz="3400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932429" y="297815"/>
            <a:ext cx="4807850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>
                <a:solidFill>
                  <a:srgbClr val="F3EDEA"/>
                </a:solidFill>
                <a:latin typeface="Arimo Bold"/>
              </a:rPr>
              <a:t>CANVA</a:t>
            </a:r>
          </a:p>
        </p:txBody>
      </p:sp>
      <p:sp>
        <p:nvSpPr>
          <p:cNvPr id="7" name="AutoShape 7"/>
          <p:cNvSpPr/>
          <p:nvPr/>
        </p:nvSpPr>
        <p:spPr>
          <a:xfrm rot="-10800000">
            <a:off x="7005042" y="-925660"/>
            <a:ext cx="25406" cy="1735281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9" name="AutoShape 9"/>
          <p:cNvSpPr/>
          <p:nvPr/>
        </p:nvSpPr>
        <p:spPr>
          <a:xfrm rot="-10800000">
            <a:off x="406397" y="-127823"/>
            <a:ext cx="25406" cy="1735281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882" y="2462000"/>
            <a:ext cx="365224" cy="3592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882" y="1610485"/>
            <a:ext cx="365224" cy="35928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882" y="3376359"/>
            <a:ext cx="365224" cy="359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3476" y="4229100"/>
            <a:ext cx="365224" cy="3592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3476" y="4957656"/>
            <a:ext cx="365224" cy="35928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3476" y="7571100"/>
            <a:ext cx="365224" cy="359289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607" t="1575" r="3607"/>
          <a:stretch>
            <a:fillRect/>
          </a:stretch>
        </p:blipFill>
        <p:spPr>
          <a:xfrm>
            <a:off x="-785389" y="163460"/>
            <a:ext cx="7491683" cy="44701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5057" r="2763" b="536"/>
          <a:stretch>
            <a:fillRect/>
          </a:stretch>
        </p:blipFill>
        <p:spPr>
          <a:xfrm>
            <a:off x="6236762" y="92394"/>
            <a:ext cx="8173309" cy="49608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55" r="13621"/>
          <a:stretch>
            <a:fillRect/>
          </a:stretch>
        </p:blipFill>
        <p:spPr>
          <a:xfrm>
            <a:off x="6231494" y="5053208"/>
            <a:ext cx="8009316" cy="523118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30936" r="31296" b="6075"/>
          <a:stretch>
            <a:fillRect/>
          </a:stretch>
        </p:blipFill>
        <p:spPr>
          <a:xfrm>
            <a:off x="2490920" y="4633640"/>
            <a:ext cx="4025975" cy="563203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l="39014" r="38855"/>
          <a:stretch>
            <a:fillRect/>
          </a:stretch>
        </p:blipFill>
        <p:spPr>
          <a:xfrm>
            <a:off x="14240810" y="0"/>
            <a:ext cx="404719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 l="38696" r="38221"/>
          <a:stretch>
            <a:fillRect/>
          </a:stretch>
        </p:blipFill>
        <p:spPr>
          <a:xfrm>
            <a:off x="0" y="4633640"/>
            <a:ext cx="2490920" cy="6070317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98744" y="0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9466160" y="-13358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8953500" y="-13358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9" name="TextBox 9"/>
          <p:cNvSpPr txBox="1"/>
          <p:nvPr/>
        </p:nvSpPr>
        <p:spPr>
          <a:xfrm>
            <a:off x="576771" y="105517"/>
            <a:ext cx="8191708" cy="39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spc="22" dirty="0">
                <a:solidFill>
                  <a:srgbClr val="941212"/>
                </a:solidFill>
                <a:latin typeface="Assistant Regular Bold"/>
              </a:rPr>
              <a:t>«</a:t>
            </a:r>
            <a:r>
              <a:rPr lang="en-US" sz="2299" spc="22" dirty="0" err="1">
                <a:solidFill>
                  <a:srgbClr val="941212"/>
                </a:solidFill>
                <a:latin typeface="Assistant Regular Bold"/>
              </a:rPr>
              <a:t>Экономическое</a:t>
            </a:r>
            <a:r>
              <a:rPr lang="en-US" sz="2299" spc="22" dirty="0">
                <a:solidFill>
                  <a:srgbClr val="941212"/>
                </a:solidFill>
                <a:latin typeface="Assistant Regular Bold"/>
              </a:rPr>
              <a:t> </a:t>
            </a:r>
            <a:r>
              <a:rPr lang="en-US" sz="2299" spc="22" dirty="0" err="1">
                <a:solidFill>
                  <a:srgbClr val="941212"/>
                </a:solidFill>
                <a:latin typeface="Assistant Regular Bold"/>
              </a:rPr>
              <a:t>развитие</a:t>
            </a:r>
            <a:r>
              <a:rPr lang="en-US" sz="2299" spc="22" dirty="0">
                <a:solidFill>
                  <a:srgbClr val="941212"/>
                </a:solidFill>
                <a:latin typeface="Assistant Regular Bold"/>
              </a:rPr>
              <a:t> </a:t>
            </a:r>
            <a:r>
              <a:rPr lang="en-US" sz="2299" spc="22" dirty="0" err="1">
                <a:solidFill>
                  <a:srgbClr val="941212"/>
                </a:solidFill>
                <a:latin typeface="Assistant Regular Bold"/>
              </a:rPr>
              <a:t>России</a:t>
            </a:r>
            <a:r>
              <a:rPr lang="en-US" sz="2299" spc="22" dirty="0">
                <a:solidFill>
                  <a:srgbClr val="941212"/>
                </a:solidFill>
                <a:latin typeface="Assistant Regular Bold"/>
              </a:rPr>
              <a:t> </a:t>
            </a:r>
            <a:r>
              <a:rPr lang="en-US" sz="2299" spc="22" dirty="0" err="1">
                <a:solidFill>
                  <a:srgbClr val="941212"/>
                </a:solidFill>
                <a:latin typeface="Assistant Regular Bold"/>
              </a:rPr>
              <a:t>при</a:t>
            </a:r>
            <a:r>
              <a:rPr lang="en-US" sz="2299" spc="22" dirty="0">
                <a:solidFill>
                  <a:srgbClr val="941212"/>
                </a:solidFill>
                <a:latin typeface="Assistant Regular Bold"/>
              </a:rPr>
              <a:t> </a:t>
            </a:r>
            <a:r>
              <a:rPr lang="en-US" sz="2299" spc="22" dirty="0" err="1">
                <a:solidFill>
                  <a:srgbClr val="941212"/>
                </a:solidFill>
                <a:latin typeface="Assistant Regular Bold"/>
              </a:rPr>
              <a:t>Екатерине</a:t>
            </a:r>
            <a:r>
              <a:rPr lang="en-US" sz="2299" spc="22" dirty="0">
                <a:solidFill>
                  <a:srgbClr val="941212"/>
                </a:solidFill>
                <a:latin typeface="Assistant Regular Bold"/>
              </a:rPr>
              <a:t> II»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77402" y="105517"/>
            <a:ext cx="8191708" cy="39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9"/>
              </a:lnSpc>
            </a:pPr>
            <a:r>
              <a:rPr lang="en-US" sz="2299" spc="22" dirty="0">
                <a:solidFill>
                  <a:srgbClr val="941212"/>
                </a:solidFill>
                <a:latin typeface="Assistant Regular Bold"/>
              </a:rPr>
              <a:t>«</a:t>
            </a:r>
            <a:r>
              <a:rPr lang="en-US" sz="2299" spc="22" dirty="0" err="1">
                <a:solidFill>
                  <a:srgbClr val="941212"/>
                </a:solidFill>
                <a:latin typeface="Assistant Regular Bold"/>
              </a:rPr>
              <a:t>Восстание</a:t>
            </a:r>
            <a:r>
              <a:rPr lang="en-US" sz="2299" spc="22" dirty="0">
                <a:solidFill>
                  <a:srgbClr val="941212"/>
                </a:solidFill>
                <a:latin typeface="Assistant Regular Bold"/>
              </a:rPr>
              <a:t> </a:t>
            </a:r>
            <a:r>
              <a:rPr lang="en-US" sz="2299" spc="22" dirty="0" err="1">
                <a:solidFill>
                  <a:srgbClr val="941212"/>
                </a:solidFill>
                <a:latin typeface="Assistant Regular Bold"/>
              </a:rPr>
              <a:t>под</a:t>
            </a:r>
            <a:r>
              <a:rPr lang="en-US" sz="2299" spc="22" dirty="0">
                <a:solidFill>
                  <a:srgbClr val="941212"/>
                </a:solidFill>
                <a:latin typeface="Assistant Regular Bold"/>
              </a:rPr>
              <a:t> </a:t>
            </a:r>
            <a:r>
              <a:rPr lang="en-US" sz="2299" spc="22" dirty="0" err="1">
                <a:solidFill>
                  <a:srgbClr val="941212"/>
                </a:solidFill>
                <a:latin typeface="Assistant Regular Bold"/>
              </a:rPr>
              <a:t>предводительством</a:t>
            </a:r>
            <a:r>
              <a:rPr lang="en-US" sz="2299" spc="22" dirty="0">
                <a:solidFill>
                  <a:srgbClr val="941212"/>
                </a:solidFill>
                <a:latin typeface="Assistant Regular Bold"/>
              </a:rPr>
              <a:t> Е.И. </a:t>
            </a:r>
            <a:r>
              <a:rPr lang="en-US" sz="2299" spc="22" dirty="0" err="1">
                <a:solidFill>
                  <a:srgbClr val="941212"/>
                </a:solidFill>
                <a:latin typeface="Assistant Regular Bold"/>
              </a:rPr>
              <a:t>Пугачева</a:t>
            </a:r>
            <a:r>
              <a:rPr lang="en-US" sz="2299" spc="22" dirty="0">
                <a:solidFill>
                  <a:srgbClr val="941212"/>
                </a:solidFill>
                <a:latin typeface="Assistant Regular Bold"/>
              </a:rPr>
              <a:t>»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7868900" y="0"/>
            <a:ext cx="419100" cy="10340719"/>
          </a:xfrm>
          <a:prstGeom prst="rect">
            <a:avLst/>
          </a:prstGeom>
          <a:solidFill>
            <a:srgbClr val="111B1E"/>
          </a:solidFill>
        </p:spPr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47"/>
          <a:stretch/>
        </p:blipFill>
        <p:spPr bwMode="auto">
          <a:xfrm>
            <a:off x="10058400" y="510924"/>
            <a:ext cx="7162800" cy="977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80"/>
          <a:stretch/>
        </p:blipFill>
        <p:spPr bwMode="auto">
          <a:xfrm>
            <a:off x="1027525" y="498582"/>
            <a:ext cx="7016446" cy="972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648165" y="0"/>
            <a:ext cx="9674703" cy="10287000"/>
            <a:chOff x="0" y="0"/>
            <a:chExt cx="12899604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18000" b="18000"/>
            <a:stretch>
              <a:fillRect/>
            </a:stretch>
          </p:blipFill>
          <p:spPr>
            <a:xfrm>
              <a:off x="0" y="0"/>
              <a:ext cx="6386302" cy="679450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8723" b="8723"/>
            <a:stretch>
              <a:fillRect/>
            </a:stretch>
          </p:blipFill>
          <p:spPr>
            <a:xfrm>
              <a:off x="6513302" y="0"/>
              <a:ext cx="6386302" cy="67945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l="47129"/>
            <a:stretch>
              <a:fillRect/>
            </a:stretch>
          </p:blipFill>
          <p:spPr>
            <a:xfrm>
              <a:off x="0" y="6921500"/>
              <a:ext cx="6386302" cy="67945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14886" b="14886"/>
            <a:stretch>
              <a:fillRect/>
            </a:stretch>
          </p:blipFill>
          <p:spPr>
            <a:xfrm>
              <a:off x="6513302" y="6921500"/>
              <a:ext cx="6386302" cy="6794500"/>
            </a:xfrm>
            <a:prstGeom prst="rect">
              <a:avLst/>
            </a:prstGeom>
          </p:spPr>
        </p:pic>
      </p:grpSp>
      <p:sp>
        <p:nvSpPr>
          <p:cNvPr id="7" name="AutoShape 7"/>
          <p:cNvSpPr/>
          <p:nvPr/>
        </p:nvSpPr>
        <p:spPr>
          <a:xfrm>
            <a:off x="914400" y="-533131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9" name="AutoShape 9"/>
          <p:cNvSpPr/>
          <p:nvPr/>
        </p:nvSpPr>
        <p:spPr>
          <a:xfrm>
            <a:off x="-15240" y="9941899"/>
            <a:ext cx="18608040" cy="440351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10" name="AutoShape 10"/>
          <p:cNvSpPr/>
          <p:nvPr/>
        </p:nvSpPr>
        <p:spPr>
          <a:xfrm>
            <a:off x="8308720" y="-662575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grpSp>
        <p:nvGrpSpPr>
          <p:cNvPr id="11" name="Group 11"/>
          <p:cNvGrpSpPr/>
          <p:nvPr/>
        </p:nvGrpSpPr>
        <p:grpSpPr>
          <a:xfrm>
            <a:off x="1371600" y="2621755"/>
            <a:ext cx="6778117" cy="3892836"/>
            <a:chOff x="0" y="-47625"/>
            <a:chExt cx="9037489" cy="519044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47625"/>
              <a:ext cx="9037489" cy="8536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200"/>
                </a:lnSpc>
              </a:pPr>
              <a:r>
                <a:rPr lang="en-US" sz="4000" spc="240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А.С. ПУШКИН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95617"/>
              <a:ext cx="8804381" cy="38472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480"/>
                </a:lnSpc>
              </a:pPr>
              <a:endParaRPr dirty="0"/>
            </a:p>
            <a:p>
              <a:pPr algn="just">
                <a:lnSpc>
                  <a:spcPts val="4480"/>
                </a:lnSpc>
              </a:pP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30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сентября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1834 г.  А.С.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Пушкин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пишет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жене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Наталье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Николаевне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: «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Мне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пришёл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в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голову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роман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, и я</a:t>
              </a:r>
              <a:r>
                <a:rPr lang="ru-RU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,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вероятно</a:t>
              </a:r>
              <a:r>
                <a:rPr lang="ru-RU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,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за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него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3200" spc="3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примусь</a:t>
              </a:r>
              <a:r>
                <a:rPr lang="en-US" sz="3200" spc="3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». 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93753" y="-662575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b="11978"/>
          <a:stretch>
            <a:fillRect/>
          </a:stretch>
        </p:blipFill>
        <p:spPr>
          <a:xfrm>
            <a:off x="727710" y="1223645"/>
            <a:ext cx="8606937" cy="426149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78630" y="154305"/>
            <a:ext cx="4807850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 dirty="0">
                <a:solidFill>
                  <a:srgbClr val="941212"/>
                </a:solidFill>
                <a:latin typeface="Arimo Bold"/>
              </a:rPr>
              <a:t>NEARPOD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69520" y="190500"/>
            <a:ext cx="4807850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 dirty="0">
                <a:solidFill>
                  <a:srgbClr val="941212"/>
                </a:solidFill>
                <a:latin typeface="Arimo Bold"/>
              </a:rPr>
              <a:t>GEA CRON</a:t>
            </a:r>
          </a:p>
        </p:txBody>
      </p:sp>
      <p:pic>
        <p:nvPicPr>
          <p:cNvPr id="8" name="Picture 5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1870" r="1870" b="11664"/>
          <a:stretch/>
        </p:blipFill>
        <p:spPr>
          <a:xfrm>
            <a:off x="10085583" y="1223645"/>
            <a:ext cx="7741407" cy="39960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97382" y="6210299"/>
            <a:ext cx="833726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платформа, позволяющая  создавать презентации учебных предметов, включая учащихся в активную познавательную деятельность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912929" y="6210300"/>
            <a:ext cx="791406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атлас, объединивший в себя пространственные и временные координаты истории на земле с 3000 г. до н.э. и до современности</a:t>
            </a:r>
          </a:p>
        </p:txBody>
      </p:sp>
      <p:sp>
        <p:nvSpPr>
          <p:cNvPr id="10" name="AutoShape 2"/>
          <p:cNvSpPr/>
          <p:nvPr/>
        </p:nvSpPr>
        <p:spPr>
          <a:xfrm>
            <a:off x="-419594" y="9565056"/>
            <a:ext cx="18707594" cy="721944"/>
          </a:xfrm>
          <a:prstGeom prst="rect">
            <a:avLst/>
          </a:prstGeom>
          <a:solidFill>
            <a:srgbClr val="111B1E">
              <a:alpha val="86666"/>
            </a:srgbClr>
          </a:solidFill>
        </p:spPr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93753" y="-662575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985" r="985"/>
          <a:stretch>
            <a:fillRect/>
          </a:stretch>
        </p:blipFill>
        <p:spPr>
          <a:xfrm>
            <a:off x="914400" y="1073784"/>
            <a:ext cx="8154868" cy="467931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01679" y="190500"/>
            <a:ext cx="4807850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 dirty="0">
                <a:solidFill>
                  <a:srgbClr val="941212"/>
                </a:solidFill>
                <a:latin typeface="Arimo Bold"/>
              </a:rPr>
              <a:t>LEARNIS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44200" y="208279"/>
            <a:ext cx="4807850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 dirty="0">
                <a:solidFill>
                  <a:srgbClr val="941212"/>
                </a:solidFill>
                <a:latin typeface="Arimo Bold"/>
              </a:rPr>
              <a:t>ETRENIKI</a:t>
            </a: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 rotWithShape="1">
          <a:blip r:embed="rId3"/>
          <a:srcRect l="4532" r="4532" b="10756"/>
          <a:stretch/>
        </p:blipFill>
        <p:spPr>
          <a:xfrm>
            <a:off x="9001596" y="1104265"/>
            <a:ext cx="8835336" cy="4877435"/>
          </a:xfrm>
          <a:prstGeom prst="rect">
            <a:avLst/>
          </a:prstGeom>
        </p:spPr>
      </p:pic>
      <p:sp>
        <p:nvSpPr>
          <p:cNvPr id="9" name="AutoShape 2"/>
          <p:cNvSpPr/>
          <p:nvPr/>
        </p:nvSpPr>
        <p:spPr>
          <a:xfrm>
            <a:off x="-284529" y="9610776"/>
            <a:ext cx="18707594" cy="721944"/>
          </a:xfrm>
          <a:prstGeom prst="rect">
            <a:avLst/>
          </a:prstGeom>
          <a:solidFill>
            <a:srgbClr val="111B1E">
              <a:alpha val="86666"/>
            </a:srgbClr>
          </a:solidFill>
        </p:spPr>
      </p:sp>
      <p:sp>
        <p:nvSpPr>
          <p:cNvPr id="3" name="Прямоугольник 2"/>
          <p:cNvSpPr/>
          <p:nvPr/>
        </p:nvSpPr>
        <p:spPr>
          <a:xfrm>
            <a:off x="914400" y="6591300"/>
            <a:ext cx="9144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платформа для создания онлайн викторин,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интерактивных видео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581852" y="6591300"/>
            <a:ext cx="825508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Онлайн-конструктор учебных тренажёров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946020" y="-13358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9118653" y="-13358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0" y="-133590"/>
            <a:ext cx="457200" cy="10802321"/>
          </a:xfrm>
          <a:prstGeom prst="rect">
            <a:avLst/>
          </a:prstGeom>
          <a:solidFill>
            <a:srgbClr val="111B1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7273" r="7273"/>
          <a:stretch>
            <a:fillRect/>
          </a:stretch>
        </p:blipFill>
        <p:spPr>
          <a:xfrm>
            <a:off x="2438402" y="0"/>
            <a:ext cx="5943600" cy="638151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l="5992" t="10159" r="10696" b="16198"/>
          <a:stretch>
            <a:fillRect/>
          </a:stretch>
        </p:blipFill>
        <p:spPr>
          <a:xfrm>
            <a:off x="10340185" y="6510860"/>
            <a:ext cx="5312884" cy="377614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438402" y="6981825"/>
            <a:ext cx="6524359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80"/>
              </a:lnSpc>
            </a:pPr>
            <a:r>
              <a:rPr lang="en-US" sz="3600" b="1" spc="27" dirty="0" err="1">
                <a:solidFill>
                  <a:srgbClr val="111B1E"/>
                </a:solidFill>
                <a:latin typeface="Assistant Regular Bold"/>
              </a:rPr>
              <a:t>Ефим</a:t>
            </a:r>
            <a:r>
              <a:rPr lang="en-US" sz="3600" b="1" spc="27" dirty="0">
                <a:solidFill>
                  <a:srgbClr val="111B1E"/>
                </a:solidFill>
                <a:latin typeface="Assistant Regular Bold"/>
              </a:rPr>
              <a:t> </a:t>
            </a:r>
            <a:r>
              <a:rPr lang="en-US" sz="3600" b="1" spc="27" dirty="0" err="1">
                <a:solidFill>
                  <a:srgbClr val="111B1E"/>
                </a:solidFill>
                <a:latin typeface="Assistant Regular Bold"/>
              </a:rPr>
              <a:t>Лазаревич</a:t>
            </a:r>
            <a:r>
              <a:rPr lang="en-US" sz="3600" b="1" spc="27" dirty="0">
                <a:solidFill>
                  <a:srgbClr val="111B1E"/>
                </a:solidFill>
                <a:latin typeface="Assistant Regular Bold"/>
              </a:rPr>
              <a:t> </a:t>
            </a:r>
            <a:r>
              <a:rPr lang="en-US" sz="3600" b="1" spc="27" dirty="0" err="1">
                <a:solidFill>
                  <a:srgbClr val="111B1E"/>
                </a:solidFill>
                <a:latin typeface="Assistant Regular Bold"/>
              </a:rPr>
              <a:t>Рачевский</a:t>
            </a:r>
            <a:r>
              <a:rPr lang="en-US" sz="3600" b="1" spc="27" dirty="0">
                <a:solidFill>
                  <a:srgbClr val="111B1E"/>
                </a:solidFill>
                <a:latin typeface="Assistant Regular"/>
              </a:rPr>
              <a:t>,  </a:t>
            </a:r>
          </a:p>
          <a:p>
            <a:pPr>
              <a:lnSpc>
                <a:spcPts val="3780"/>
              </a:lnSpc>
            </a:pP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народный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учитель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России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,  </a:t>
            </a:r>
          </a:p>
          <a:p>
            <a:pPr>
              <a:lnSpc>
                <a:spcPts val="3780"/>
              </a:lnSpc>
            </a:pP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лауреат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премии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Президента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РФ,</a:t>
            </a:r>
          </a:p>
          <a:p>
            <a:pPr>
              <a:lnSpc>
                <a:spcPts val="3779"/>
              </a:lnSpc>
            </a:pP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директор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Центра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образования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</a:p>
          <a:p>
            <a:pPr>
              <a:lnSpc>
                <a:spcPts val="3780"/>
              </a:lnSpc>
            </a:pP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№ 548 «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Царицыно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259111"/>
            <a:ext cx="7453675" cy="5078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39749" lvl="1" indent="-269875" algn="just">
              <a:lnSpc>
                <a:spcPts val="3949"/>
              </a:lnSpc>
              <a:buFont typeface="Arial"/>
              <a:buChar char="•"/>
            </a:pP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Нынешние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первоклассники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очень</a:t>
            </a:r>
            <a:r>
              <a:rPr lang="ru-RU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сильно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отличаются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,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они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приходят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с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необузданной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жаждой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познания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,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активно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ищут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информацию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в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интернете</a:t>
            </a:r>
            <a:endParaRPr lang="en-US" sz="2500" spc="25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  <a:p>
            <a:pPr marL="539750" lvl="1" indent="-269875" algn="just">
              <a:lnSpc>
                <a:spcPts val="3950"/>
              </a:lnSpc>
              <a:buFont typeface="Arial"/>
              <a:buChar char="•"/>
            </a:pP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Я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не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люблю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лозунги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,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но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то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,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что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будущее</a:t>
            </a:r>
            <a:r>
              <a:rPr lang="ru-RU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уже</a:t>
            </a:r>
            <a:r>
              <a:rPr lang="ru-RU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сегодня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прокрадывается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в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нашу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жизнь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–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это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ru-RU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 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совершенно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точно</a:t>
            </a:r>
            <a:endParaRPr lang="en-US" sz="2500" spc="25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  <a:p>
            <a:pPr marL="539750" lvl="1" indent="-269875" algn="just">
              <a:lnSpc>
                <a:spcPts val="3950"/>
              </a:lnSpc>
              <a:buFont typeface="Arial"/>
              <a:buChar char="•"/>
            </a:pP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Не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нужно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забирать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у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детей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гаджеты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.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Сегодняшние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первоклассники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школу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закончат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в 2032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году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.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Значит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мы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должны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знать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,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что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будет</a:t>
            </a:r>
            <a:r>
              <a:rPr lang="en-US" sz="2500" spc="2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в 2032 </a:t>
            </a:r>
            <a:r>
              <a:rPr lang="en-US" sz="2500" spc="25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году</a:t>
            </a:r>
            <a:endParaRPr lang="en-US" sz="2500" spc="25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</p:txBody>
      </p:sp>
      <p:sp>
        <p:nvSpPr>
          <p:cNvPr id="9" name="AutoShape 9"/>
          <p:cNvSpPr/>
          <p:nvPr/>
        </p:nvSpPr>
        <p:spPr>
          <a:xfrm>
            <a:off x="16847817" y="-13358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10" name="TextBox 10"/>
          <p:cNvSpPr txBox="1"/>
          <p:nvPr/>
        </p:nvSpPr>
        <p:spPr>
          <a:xfrm>
            <a:off x="10582652" y="5819518"/>
            <a:ext cx="6015023" cy="392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100" i="1" spc="143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Интервью</a:t>
            </a:r>
            <a:r>
              <a:rPr lang="en-US" sz="2100" i="1" spc="143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РИА </a:t>
            </a:r>
            <a:r>
              <a:rPr lang="en-US" sz="2100" i="1" spc="143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Новости</a:t>
            </a:r>
            <a:r>
              <a:rPr lang="en-US" sz="2100" i="1" spc="143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, 2019 </a:t>
            </a:r>
            <a:r>
              <a:rPr lang="en-US" sz="2100" i="1" spc="143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год</a:t>
            </a:r>
            <a:endParaRPr lang="en-US" sz="2100" i="1" spc="143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93753" y="-662575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0" y="1170305"/>
            <a:ext cx="8128000" cy="4572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14600" y="266700"/>
            <a:ext cx="4807850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 dirty="0">
                <a:solidFill>
                  <a:srgbClr val="941212"/>
                </a:solidFill>
                <a:latin typeface="Arimo Bold"/>
              </a:rPr>
              <a:t>STEPIK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20400" y="238125"/>
            <a:ext cx="4807850" cy="88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 dirty="0">
                <a:solidFill>
                  <a:srgbClr val="941212"/>
                </a:solidFill>
                <a:latin typeface="Arimo Bold"/>
              </a:rPr>
              <a:t>PADLET</a:t>
            </a:r>
          </a:p>
        </p:txBody>
      </p:sp>
      <p:pic>
        <p:nvPicPr>
          <p:cNvPr id="8" name="Picture 5">
            <a:hlinkClick r:id="rId3"/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17950" y="1118870"/>
            <a:ext cx="8523111" cy="4794250"/>
          </a:xfrm>
          <a:prstGeom prst="rect">
            <a:avLst/>
          </a:prstGeom>
        </p:spPr>
      </p:pic>
      <p:sp>
        <p:nvSpPr>
          <p:cNvPr id="9" name="AutoShape 2"/>
          <p:cNvSpPr/>
          <p:nvPr/>
        </p:nvSpPr>
        <p:spPr>
          <a:xfrm>
            <a:off x="-228600" y="9562516"/>
            <a:ext cx="18707594" cy="721944"/>
          </a:xfrm>
          <a:prstGeom prst="rect">
            <a:avLst/>
          </a:prstGeom>
          <a:solidFill>
            <a:srgbClr val="111B1E">
              <a:alpha val="86666"/>
            </a:srgbClr>
          </a:solidFill>
        </p:spPr>
      </p:sp>
      <p:sp>
        <p:nvSpPr>
          <p:cNvPr id="3" name="Прямоугольник 2"/>
          <p:cNvSpPr/>
          <p:nvPr/>
        </p:nvSpPr>
        <p:spPr>
          <a:xfrm>
            <a:off x="762000" y="6438900"/>
            <a:ext cx="81280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Российская образовательная платформа и конструктор бесплатных открытых онлайн-курсов и уроков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417950" y="6426200"/>
            <a:ext cx="852311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Веб-сайт, который позволяет создать онлайн доски для обмена текстовой, фото информацией, ссылками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93753" y="-662575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529" t="3214" r="2719" b="6071"/>
          <a:stretch>
            <a:fillRect/>
          </a:stretch>
        </p:blipFill>
        <p:spPr>
          <a:xfrm>
            <a:off x="728932" y="1409700"/>
            <a:ext cx="8673280" cy="4267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65572" y="1190039"/>
            <a:ext cx="2779634" cy="133422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661647" y="261009"/>
            <a:ext cx="4807850" cy="8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 dirty="0">
                <a:solidFill>
                  <a:srgbClr val="941212"/>
                </a:solidFill>
                <a:latin typeface="Arimo Bold"/>
              </a:rPr>
              <a:t>ISPRING</a:t>
            </a:r>
          </a:p>
        </p:txBody>
      </p:sp>
      <p:sp>
        <p:nvSpPr>
          <p:cNvPr id="8" name="TextBox 6"/>
          <p:cNvSpPr txBox="1"/>
          <p:nvPr/>
        </p:nvSpPr>
        <p:spPr>
          <a:xfrm>
            <a:off x="11887200" y="342899"/>
            <a:ext cx="4807850" cy="819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spc="300" dirty="0">
                <a:solidFill>
                  <a:srgbClr val="941212"/>
                </a:solidFill>
                <a:latin typeface="Arimo Bold"/>
              </a:rPr>
              <a:t>MOODLE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 rotWithShape="1">
          <a:blip r:embed="rId5"/>
          <a:srcRect b="5415"/>
          <a:stretch/>
        </p:blipFill>
        <p:spPr>
          <a:xfrm>
            <a:off x="10021770" y="1391920"/>
            <a:ext cx="8053828" cy="428498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35966" y="6591300"/>
            <a:ext cx="8259212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Конструктор презентаций и курсов, работающий в интерфейсе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Microsoft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9986210" y="6588760"/>
            <a:ext cx="784149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Бесплатная система электронного обучения, открытое веб-приложение, на базе которого можно создать специализированную платформу для развития обучающихся или педагогов</a:t>
            </a:r>
          </a:p>
        </p:txBody>
      </p:sp>
      <p:sp>
        <p:nvSpPr>
          <p:cNvPr id="12" name="AutoShape 2"/>
          <p:cNvSpPr/>
          <p:nvPr/>
        </p:nvSpPr>
        <p:spPr>
          <a:xfrm>
            <a:off x="-434834" y="9572676"/>
            <a:ext cx="18707594" cy="721944"/>
          </a:xfrm>
          <a:prstGeom prst="rect">
            <a:avLst/>
          </a:prstGeom>
          <a:solidFill>
            <a:srgbClr val="111B1E">
              <a:alpha val="86666"/>
            </a:srgbClr>
          </a:solidFill>
        </p:spPr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506433" y="-1325150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7813964" y="-610588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885678" y="3033312"/>
            <a:ext cx="2305050" cy="230505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-495300" y="-627128"/>
            <a:ext cx="664536" cy="11483520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6" name="TextBox 6"/>
          <p:cNvSpPr txBox="1"/>
          <p:nvPr/>
        </p:nvSpPr>
        <p:spPr>
          <a:xfrm>
            <a:off x="783149" y="3911647"/>
            <a:ext cx="5427146" cy="4642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46"/>
              </a:lnSpc>
            </a:pP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«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Мы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живем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в 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обществе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, 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где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технологии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являются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очень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важной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частью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нашей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повседневной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318" spc="199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жизни</a:t>
            </a:r>
            <a:r>
              <a:rPr lang="en-US" sz="3318" spc="199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»</a:t>
            </a:r>
          </a:p>
          <a:p>
            <a:pPr>
              <a:lnSpc>
                <a:spcPts val="4366"/>
              </a:lnSpc>
            </a:pPr>
            <a:endParaRPr lang="en-US" sz="3318" spc="199" dirty="0">
              <a:solidFill>
                <a:srgbClr val="000000"/>
              </a:solidFill>
              <a:latin typeface="Assistant Regular" panose="020B0604020202020204" charset="-79"/>
              <a:cs typeface="Assistant Regular" panose="020B0604020202020204" charset="-79"/>
            </a:endParaRPr>
          </a:p>
          <a:p>
            <a:pPr algn="just">
              <a:lnSpc>
                <a:spcPts val="4366"/>
              </a:lnSpc>
            </a:pPr>
            <a:r>
              <a:rPr lang="en-US" sz="2100" i="1" spc="187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Натан</a:t>
            </a:r>
            <a:r>
              <a:rPr lang="en-US" sz="2100" i="1" spc="187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100" i="1" spc="187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Мирволд</a:t>
            </a:r>
            <a:r>
              <a:rPr lang="en-US" sz="2100" i="1" spc="187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, </a:t>
            </a:r>
            <a:r>
              <a:rPr lang="en-US" sz="2100" i="1" spc="187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генеральный</a:t>
            </a:r>
            <a:r>
              <a:rPr lang="en-US" sz="2100" i="1" spc="187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100" i="1" spc="187" dirty="0" err="1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директор</a:t>
            </a:r>
            <a:r>
              <a:rPr lang="en-US" sz="2100" i="1" spc="187" dirty="0">
                <a:solidFill>
                  <a:srgbClr val="000000"/>
                </a:solidFill>
                <a:latin typeface="Assistant Regular" panose="020B0604020202020204" charset="-79"/>
                <a:cs typeface="Assistant Regular" panose="020B0604020202020204" charset="-79"/>
              </a:rPr>
              <a:t> Intellectual Ventures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l="17921" t="2255" r="15095" b="6551"/>
          <a:stretch>
            <a:fillRect/>
          </a:stretch>
        </p:blipFill>
        <p:spPr>
          <a:xfrm>
            <a:off x="7170033" y="1028700"/>
            <a:ext cx="10228399" cy="783299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1028700" y="1247891"/>
            <a:ext cx="4709408" cy="2937947"/>
            <a:chOff x="0" y="0"/>
            <a:chExt cx="6279211" cy="3917262"/>
          </a:xfrm>
        </p:grpSpPr>
        <p:sp>
          <p:nvSpPr>
            <p:cNvPr id="9" name="TextBox 9"/>
            <p:cNvSpPr txBox="1"/>
            <p:nvPr/>
          </p:nvSpPr>
          <p:spPr>
            <a:xfrm>
              <a:off x="0" y="9525"/>
              <a:ext cx="6279211" cy="24218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7199"/>
                </a:lnSpc>
              </a:pPr>
              <a:r>
                <a:rPr lang="en-US" sz="5999" spc="59" dirty="0" err="1">
                  <a:solidFill>
                    <a:srgbClr val="941212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Инернет</a:t>
              </a:r>
              <a:r>
                <a:rPr lang="en-US" sz="5999" spc="59" dirty="0">
                  <a:solidFill>
                    <a:srgbClr val="941212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- </a:t>
              </a:r>
              <a:r>
                <a:rPr lang="en-US" sz="5999" spc="59" dirty="0" err="1">
                  <a:solidFill>
                    <a:srgbClr val="941212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ресурсы</a:t>
              </a:r>
              <a:endParaRPr lang="en-US" sz="5999" spc="59" dirty="0">
                <a:solidFill>
                  <a:srgbClr val="941212"/>
                </a:solidFill>
                <a:latin typeface="Assistant Regular" panose="020B0604020202020204" charset="-79"/>
                <a:cs typeface="Assistant Regular" panose="020B0604020202020204" charset="-79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3251826"/>
              <a:ext cx="6279211" cy="6654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9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0011" y="8467645"/>
            <a:ext cx="19752636" cy="2359879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3" name="AutoShape 3"/>
          <p:cNvSpPr/>
          <p:nvPr/>
        </p:nvSpPr>
        <p:spPr>
          <a:xfrm rot="5400000">
            <a:off x="4060515" y="-4238527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196307" y="3087262"/>
            <a:ext cx="9091693" cy="603745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597769" y="3695700"/>
            <a:ext cx="9288422" cy="1238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599"/>
              </a:lnSpc>
            </a:pPr>
            <a:r>
              <a:rPr lang="en-US" sz="9000" spc="-191" dirty="0" err="1">
                <a:solidFill>
                  <a:srgbClr val="941212"/>
                </a:solidFill>
                <a:latin typeface="Assistant Bold" panose="020B0604020202020204" charset="-79"/>
                <a:cs typeface="Assistant Bold" panose="020B0604020202020204" charset="-79"/>
              </a:rPr>
              <a:t>Успеть</a:t>
            </a:r>
            <a:r>
              <a:rPr lang="en-US" sz="9000" spc="-191" dirty="0">
                <a:solidFill>
                  <a:srgbClr val="941212"/>
                </a:solidFill>
                <a:latin typeface="Assistant Bold" panose="020B0604020202020204" charset="-79"/>
                <a:cs typeface="Assistant Bold" panose="020B0604020202020204" charset="-79"/>
              </a:rPr>
              <a:t> в</a:t>
            </a:r>
            <a:r>
              <a:rPr lang="ru-RU" sz="9000" spc="-191" dirty="0">
                <a:solidFill>
                  <a:srgbClr val="941212"/>
                </a:solidFill>
                <a:latin typeface="Assistant Regular Bold" panose="020B0604020202020204" charset="-79"/>
                <a:cs typeface="Assistant Bold" panose="020B0604020202020204" charset="-79"/>
              </a:rPr>
              <a:t> </a:t>
            </a:r>
            <a:r>
              <a:rPr lang="en-US" sz="9000" spc="-191" dirty="0" err="1">
                <a:solidFill>
                  <a:srgbClr val="941212"/>
                </a:solidFill>
                <a:latin typeface="Assistant Bold" panose="020B0604020202020204" charset="-79"/>
                <a:cs typeface="Assistant Bold" panose="020B0604020202020204" charset="-79"/>
              </a:rPr>
              <a:t>завтра</a:t>
            </a:r>
            <a:endParaRPr lang="en-US" sz="9000" spc="-191" dirty="0">
              <a:solidFill>
                <a:srgbClr val="941212"/>
              </a:solidFill>
              <a:latin typeface="Assistant Bold" panose="020B0604020202020204" charset="-79"/>
              <a:cs typeface="Assistant Bold" panose="020B060402020202020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8477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8"/>
          <p:cNvSpPr/>
          <p:nvPr/>
        </p:nvSpPr>
        <p:spPr>
          <a:xfrm>
            <a:off x="-680011" y="0"/>
            <a:ext cx="6781402" cy="1811240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10" name="TextBox 10"/>
          <p:cNvSpPr txBox="1"/>
          <p:nvPr/>
        </p:nvSpPr>
        <p:spPr>
          <a:xfrm>
            <a:off x="1224786" y="368921"/>
            <a:ext cx="5762933" cy="90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en-US" sz="5999" spc="59">
                <a:solidFill>
                  <a:srgbClr val="FFFFFF"/>
                </a:solidFill>
                <a:latin typeface="Assistant Bold"/>
              </a:rPr>
              <a:t>1 группа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933700"/>
            <a:ext cx="3930293" cy="3943350"/>
          </a:xfrm>
          <a:prstGeom prst="rect">
            <a:avLst/>
          </a:prstGeom>
        </p:spPr>
      </p:pic>
      <p:sp>
        <p:nvSpPr>
          <p:cNvPr id="17" name="AutoShape 3"/>
          <p:cNvSpPr/>
          <p:nvPr/>
        </p:nvSpPr>
        <p:spPr>
          <a:xfrm>
            <a:off x="7197138" y="-392313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2" name="Прямоугольник 1"/>
          <p:cNvSpPr/>
          <p:nvPr/>
        </p:nvSpPr>
        <p:spPr>
          <a:xfrm>
            <a:off x="8062784" y="2019300"/>
            <a:ext cx="9448800" cy="5073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3500" dirty="0">
                <a:latin typeface="Times New Roman"/>
                <a:ea typeface="Calibri"/>
                <a:cs typeface="Times New Roman"/>
              </a:rPr>
              <a:t> Какой </a:t>
            </a:r>
            <a:r>
              <a:rPr lang="ru-RU" sz="3500" dirty="0" err="1">
                <a:latin typeface="Times New Roman"/>
                <a:ea typeface="Calibri"/>
                <a:cs typeface="Times New Roman"/>
              </a:rPr>
              <a:t>интернет-ресурс</a:t>
            </a:r>
            <a:r>
              <a:rPr lang="ru-RU" sz="3500" dirty="0">
                <a:latin typeface="Times New Roman"/>
                <a:ea typeface="Calibri"/>
                <a:cs typeface="Times New Roman"/>
              </a:rPr>
              <a:t> Вы использовали в работе?</a:t>
            </a:r>
            <a:endParaRPr lang="ru-RU" sz="35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3500" dirty="0">
                <a:latin typeface="Times New Roman"/>
                <a:ea typeface="Calibri"/>
                <a:cs typeface="Times New Roman"/>
              </a:rPr>
              <a:t> Какой учебный предмет дает ответы на вопросы задания?</a:t>
            </a:r>
            <a:endParaRPr lang="ru-RU" sz="35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+mj-lt"/>
              <a:buAutoNum type="arabicPeriod"/>
            </a:pPr>
            <a:r>
              <a:rPr lang="ru-RU" sz="3500" dirty="0">
                <a:latin typeface="Times New Roman"/>
                <a:ea typeface="Calibri"/>
                <a:cs typeface="Times New Roman"/>
              </a:rPr>
              <a:t> Какое имя носит город, о котором идет речь?</a:t>
            </a:r>
            <a:endParaRPr lang="ru-RU" sz="35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3500" dirty="0">
                <a:latin typeface="Times New Roman"/>
                <a:ea typeface="Calibri"/>
                <a:cs typeface="Times New Roman"/>
              </a:rPr>
              <a:t> Какую информацию о городе Вы получили из задания?</a:t>
            </a:r>
            <a:endParaRPr lang="ru-RU" sz="3500" dirty="0"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800"/>
              </a:spcAft>
              <a:buFont typeface="+mj-lt"/>
              <a:buAutoNum type="arabicPeriod"/>
            </a:pPr>
            <a:r>
              <a:rPr lang="ru-RU" sz="3500" dirty="0">
                <a:latin typeface="Times New Roman"/>
                <a:ea typeface="Calibri"/>
              </a:rPr>
              <a:t> </a:t>
            </a:r>
            <a:r>
              <a:rPr lang="ru-RU" sz="3600" dirty="0">
                <a:latin typeface="Times New Roman"/>
                <a:ea typeface="Calibri"/>
              </a:rPr>
              <a:t>Возможно ли использовать данный интернет-ресурс на Вашем предмете</a:t>
            </a:r>
            <a:r>
              <a:rPr lang="ru-RU" sz="3500" dirty="0">
                <a:latin typeface="Times New Roman"/>
                <a:ea typeface="Calibri"/>
              </a:rPr>
              <a:t>?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3726407" y="-982659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7197138" y="-392313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grpSp>
        <p:nvGrpSpPr>
          <p:cNvPr id="4" name="Group 4"/>
          <p:cNvGrpSpPr/>
          <p:nvPr/>
        </p:nvGrpSpPr>
        <p:grpSpPr>
          <a:xfrm>
            <a:off x="7804334" y="0"/>
            <a:ext cx="5448936" cy="10287000"/>
            <a:chOff x="0" y="0"/>
            <a:chExt cx="7265248" cy="13716000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4475" r="4475"/>
            <a:stretch>
              <a:fillRect/>
            </a:stretch>
          </p:blipFill>
          <p:spPr>
            <a:xfrm>
              <a:off x="0" y="0"/>
              <a:ext cx="7265248" cy="4487333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4452" r="4452"/>
            <a:stretch>
              <a:fillRect/>
            </a:stretch>
          </p:blipFill>
          <p:spPr>
            <a:xfrm>
              <a:off x="0" y="4614333"/>
              <a:ext cx="7265248" cy="448733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4475" r="4475"/>
            <a:stretch>
              <a:fillRect/>
            </a:stretch>
          </p:blipFill>
          <p:spPr>
            <a:xfrm>
              <a:off x="0" y="9228667"/>
              <a:ext cx="7265248" cy="4487333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-680011" y="0"/>
            <a:ext cx="6781402" cy="1811240"/>
          </a:xfrm>
          <a:prstGeom prst="rect">
            <a:avLst/>
          </a:prstGeom>
          <a:solidFill>
            <a:srgbClr val="111B1E"/>
          </a:solid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96693" y="3464593"/>
            <a:ext cx="6338257" cy="355416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224786" y="368921"/>
            <a:ext cx="5762933" cy="90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en-US" sz="5999" spc="59">
                <a:solidFill>
                  <a:srgbClr val="FFFFFF"/>
                </a:solidFill>
                <a:latin typeface="Assistant Bold"/>
              </a:rPr>
              <a:t>1 группа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92990" y="4954774"/>
            <a:ext cx="4962831" cy="62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500" spc="333" dirty="0">
                <a:solidFill>
                  <a:srgbClr val="111B1E"/>
                </a:solidFill>
                <a:latin typeface="Assistant Regular"/>
              </a:rPr>
              <a:t>ИСТОРИЯ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392990" y="1744565"/>
            <a:ext cx="2481415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spc="315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Г. САТКА</a:t>
            </a:r>
          </a:p>
        </p:txBody>
      </p:sp>
      <p:sp>
        <p:nvSpPr>
          <p:cNvPr id="13" name="AutoShape 13"/>
          <p:cNvSpPr/>
          <p:nvPr/>
        </p:nvSpPr>
        <p:spPr>
          <a:xfrm rot="5400000">
            <a:off x="10461533" y="225545"/>
            <a:ext cx="25826" cy="6503923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14" name="AutoShape 14"/>
          <p:cNvSpPr/>
          <p:nvPr/>
        </p:nvSpPr>
        <p:spPr>
          <a:xfrm rot="5400000">
            <a:off x="10436186" y="3766795"/>
            <a:ext cx="25826" cy="6503923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</p:spTree>
    <p:extLst>
      <p:ext uri="{BB962C8B-B14F-4D97-AF65-F5344CB8AC3E}">
        <p14:creationId xmlns:p14="http://schemas.microsoft.com/office/powerpoint/2010/main" xmlns="" val="3041166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6892380" y="-647700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-680011" y="0"/>
            <a:ext cx="6077104" cy="1811240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9" name="TextBox 9"/>
          <p:cNvSpPr txBox="1"/>
          <p:nvPr/>
        </p:nvSpPr>
        <p:spPr>
          <a:xfrm>
            <a:off x="840623" y="459265"/>
            <a:ext cx="4034202" cy="90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en-US" sz="5999" spc="59">
                <a:solidFill>
                  <a:srgbClr val="FFFFFF"/>
                </a:solidFill>
                <a:latin typeface="Assistant Bold"/>
              </a:rPr>
              <a:t>2 группа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00200" y="2857500"/>
            <a:ext cx="4140455" cy="414045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43800" y="2171700"/>
            <a:ext cx="9982200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Какой </a:t>
            </a:r>
            <a:r>
              <a:rPr lang="ru-RU" sz="3500" dirty="0" err="1">
                <a:latin typeface="Times New Roman" pitchFamily="18" charset="0"/>
                <a:cs typeface="Times New Roman" pitchFamily="18" charset="0"/>
              </a:rPr>
              <a:t>интернет-ресурс</a:t>
            </a: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 Вы использовали в работе?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Какой учебный предмет дает ответы на вопросы задания?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Какое имя носит город, о котором идет речь?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Какую информацию о городе Вы получили из задания?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600" dirty="0">
                <a:latin typeface="Times New Roman"/>
                <a:ea typeface="Calibri"/>
              </a:rPr>
              <a:t>Возможно ли использовать данный интернет-ресурс на Вашем предмете?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2552578" y="-1145702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5397093" y="-503956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-680011" y="0"/>
            <a:ext cx="6077104" cy="1811240"/>
          </a:xfrm>
          <a:prstGeom prst="rect">
            <a:avLst/>
          </a:prstGeom>
          <a:solidFill>
            <a:srgbClr val="111B1E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2291" b="7530"/>
          <a:stretch>
            <a:fillRect/>
          </a:stretch>
        </p:blipFill>
        <p:spPr>
          <a:xfrm>
            <a:off x="12973761" y="0"/>
            <a:ext cx="4562990" cy="10287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7088" y="2339560"/>
            <a:ext cx="4980396" cy="794744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621256" y="1028700"/>
            <a:ext cx="6546390" cy="92583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40623" y="459265"/>
            <a:ext cx="4034202" cy="90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en-US" sz="5999" spc="59">
                <a:solidFill>
                  <a:srgbClr val="FFFFFF"/>
                </a:solidFill>
                <a:latin typeface="Assistant Bold"/>
              </a:rPr>
              <a:t>2 группа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85885"/>
            <a:ext cx="4962831" cy="62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500" spc="333" dirty="0">
                <a:solidFill>
                  <a:srgbClr val="111B1E"/>
                </a:solidFill>
                <a:latin typeface="Assistant Regular"/>
              </a:rPr>
              <a:t>ФИЗИКА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56046" y="102395"/>
            <a:ext cx="2481415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 spc="315" dirty="0">
                <a:solidFill>
                  <a:srgbClr val="111B1E"/>
                </a:solidFill>
                <a:latin typeface="Assistant Regular"/>
              </a:rPr>
              <a:t>Г. САТКА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7843553" y="-1325150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</p:spTree>
    <p:extLst>
      <p:ext uri="{BB962C8B-B14F-4D97-AF65-F5344CB8AC3E}">
        <p14:creationId xmlns:p14="http://schemas.microsoft.com/office/powerpoint/2010/main" xmlns="" val="2538462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887327" y="-342900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-680011" y="0"/>
            <a:ext cx="6077104" cy="1811240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7" name="TextBox 7"/>
          <p:cNvSpPr txBox="1"/>
          <p:nvPr/>
        </p:nvSpPr>
        <p:spPr>
          <a:xfrm>
            <a:off x="840623" y="459265"/>
            <a:ext cx="4034202" cy="90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en-US" sz="5999" spc="59">
                <a:solidFill>
                  <a:srgbClr val="FFFFFF"/>
                </a:solidFill>
                <a:latin typeface="Assistant Bold"/>
              </a:rPr>
              <a:t>3 группа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r="49265"/>
          <a:stretch/>
        </p:blipFill>
        <p:spPr>
          <a:xfrm>
            <a:off x="835543" y="2476500"/>
            <a:ext cx="4990693" cy="55331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848600" y="2171700"/>
            <a:ext cx="9525000" cy="4970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Какой </a:t>
            </a:r>
            <a:r>
              <a:rPr lang="ru-RU" sz="3500" dirty="0" err="1">
                <a:latin typeface="Times New Roman" pitchFamily="18" charset="0"/>
                <a:cs typeface="Times New Roman" pitchFamily="18" charset="0"/>
              </a:rPr>
              <a:t>интернет-ресурс</a:t>
            </a: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 Вы использовали в работе?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Какой учебный предмет дает ответы на вопросы задания?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Какое имя носит город, о котором идет речь?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500" dirty="0">
                <a:latin typeface="Times New Roman" pitchFamily="18" charset="0"/>
                <a:cs typeface="Times New Roman" pitchFamily="18" charset="0"/>
              </a:rPr>
              <a:t>Какую информацию о городе Вы получили из задания?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Возможно ли использовать данный интернет-ресурс на Вашем предмете?</a:t>
            </a:r>
            <a:endParaRPr lang="ru-RU" sz="35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856227" y="-662575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358541" y="2217788"/>
            <a:ext cx="14345266" cy="80692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3971391" y="733485"/>
            <a:ext cx="3447523" cy="628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80"/>
              </a:lnSpc>
            </a:pPr>
            <a:r>
              <a:rPr lang="en-US" sz="3500" spc="333" dirty="0">
                <a:solidFill>
                  <a:srgbClr val="111B1E"/>
                </a:solidFill>
                <a:latin typeface="Assistant Regular"/>
              </a:rPr>
              <a:t>ГЕОГРАФИЯ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808671" y="383065"/>
            <a:ext cx="7780022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500" spc="306" dirty="0">
                <a:solidFill>
                  <a:srgbClr val="111B1E"/>
                </a:solidFill>
                <a:latin typeface="Assistant Regular"/>
              </a:rPr>
              <a:t>САТКИНСКЙ </a:t>
            </a:r>
          </a:p>
          <a:p>
            <a:pPr>
              <a:lnSpc>
                <a:spcPts val="4760"/>
              </a:lnSpc>
            </a:pPr>
            <a:r>
              <a:rPr lang="en-US" sz="3500" spc="306" dirty="0">
                <a:solidFill>
                  <a:srgbClr val="111B1E"/>
                </a:solidFill>
                <a:latin typeface="Assistant Regular"/>
              </a:rPr>
              <a:t>МУНИЦИПАЛЬНЫЙ РАЙОН</a:t>
            </a:r>
          </a:p>
        </p:txBody>
      </p:sp>
      <p:sp>
        <p:nvSpPr>
          <p:cNvPr id="6" name="AutoShape 6"/>
          <p:cNvSpPr/>
          <p:nvPr/>
        </p:nvSpPr>
        <p:spPr>
          <a:xfrm>
            <a:off x="-680011" y="0"/>
            <a:ext cx="6077104" cy="1811240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7" name="TextBox 7"/>
          <p:cNvSpPr txBox="1"/>
          <p:nvPr/>
        </p:nvSpPr>
        <p:spPr>
          <a:xfrm>
            <a:off x="840623" y="459265"/>
            <a:ext cx="4034202" cy="90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en-US" sz="5999" spc="59">
                <a:solidFill>
                  <a:srgbClr val="FFFFFF"/>
                </a:solidFill>
                <a:latin typeface="Assistant Bold"/>
              </a:rPr>
              <a:t>3 группа</a:t>
            </a:r>
          </a:p>
        </p:txBody>
      </p:sp>
      <p:sp>
        <p:nvSpPr>
          <p:cNvPr id="9" name="AutoShape 9"/>
          <p:cNvSpPr/>
          <p:nvPr/>
        </p:nvSpPr>
        <p:spPr>
          <a:xfrm rot="-5400000">
            <a:off x="11620317" y="-4437343"/>
            <a:ext cx="25359" cy="12471807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</p:spTree>
    <p:extLst>
      <p:ext uri="{BB962C8B-B14F-4D97-AF65-F5344CB8AC3E}">
        <p14:creationId xmlns:p14="http://schemas.microsoft.com/office/powerpoint/2010/main" xmlns="" val="43725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1204320" y="43021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946020" y="43021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9444" r="9444"/>
          <a:stretch>
            <a:fillRect/>
          </a:stretch>
        </p:blipFill>
        <p:spPr>
          <a:xfrm>
            <a:off x="2576489" y="43021"/>
            <a:ext cx="8343900" cy="102870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857227" y="9428294"/>
            <a:ext cx="6179651" cy="396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100" i="1" spc="143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Из</a:t>
            </a:r>
            <a:r>
              <a:rPr lang="en-US" sz="2100" i="1" spc="143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2100" i="1" spc="143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книги</a:t>
            </a:r>
            <a:r>
              <a:rPr lang="en-US" sz="2100" i="1" spc="143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«</a:t>
            </a:r>
            <a:r>
              <a:rPr lang="en-US" sz="2100" i="1" spc="143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Здравствуйте</a:t>
            </a:r>
            <a:r>
              <a:rPr lang="en-US" sz="2100" i="1" spc="143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, </a:t>
            </a:r>
            <a:r>
              <a:rPr lang="en-US" sz="2100" i="1" spc="143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дети</a:t>
            </a:r>
            <a:r>
              <a:rPr lang="en-US" sz="2100" i="1" spc="143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», 1983 </a:t>
            </a:r>
            <a:r>
              <a:rPr lang="en-US" sz="2100" i="1" spc="143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год</a:t>
            </a:r>
            <a:endParaRPr lang="en-US" sz="2100" i="1" spc="143" dirty="0">
              <a:solidFill>
                <a:srgbClr val="111B1E"/>
              </a:solidFill>
              <a:latin typeface="Assistant Regular Bold" panose="020B0604020202020204" charset="-79"/>
              <a:cs typeface="Assistant Regular Bold" panose="020B0604020202020204" charset="-79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1857227" y="6644844"/>
            <a:ext cx="6069533" cy="2308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40"/>
              </a:lnSpc>
            </a:pPr>
            <a:r>
              <a:rPr lang="en-US" sz="2400" spc="168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«МОЯ </a:t>
            </a:r>
            <a:r>
              <a:rPr lang="ru-RU" sz="2400" spc="168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ЗАПОВЕДЬ ЗАПРЕЩАЕТ МНЕ БЫТЬ</a:t>
            </a:r>
            <a:r>
              <a:rPr lang="en-US" sz="2400" spc="168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САМОВОЛЬНЫМ НА УРОКЕ, ИБО УРОК ЯВЛЯЕТСЯ СОБСТВЕННОСТЬЮ ДЕТЕЙ, А НЕ МОЕЙ»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229667" y="971550"/>
            <a:ext cx="6330720" cy="34368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3600" b="1" spc="28" dirty="0" err="1">
                <a:solidFill>
                  <a:srgbClr val="111B1E"/>
                </a:solidFill>
                <a:latin typeface="Assistant Regular Bold"/>
              </a:rPr>
              <a:t>Шалва</a:t>
            </a:r>
            <a:r>
              <a:rPr lang="en-US" sz="3600" b="1" spc="28" dirty="0">
                <a:solidFill>
                  <a:srgbClr val="111B1E"/>
                </a:solidFill>
                <a:latin typeface="Assistant Regular Bold"/>
              </a:rPr>
              <a:t> </a:t>
            </a:r>
            <a:r>
              <a:rPr lang="en-US" sz="3600" b="1" spc="28" dirty="0" err="1">
                <a:solidFill>
                  <a:srgbClr val="111B1E"/>
                </a:solidFill>
                <a:latin typeface="Assistant Regular Bold"/>
              </a:rPr>
              <a:t>Александрович</a:t>
            </a:r>
            <a:r>
              <a:rPr lang="en-US" sz="3600" b="1" spc="28" dirty="0">
                <a:solidFill>
                  <a:srgbClr val="111B1E"/>
                </a:solidFill>
                <a:latin typeface="Assistant Regular Bold"/>
              </a:rPr>
              <a:t> </a:t>
            </a:r>
            <a:r>
              <a:rPr lang="en-US" sz="3600" b="1" spc="28" dirty="0" err="1">
                <a:solidFill>
                  <a:srgbClr val="111B1E"/>
                </a:solidFill>
                <a:latin typeface="Assistant Regular Bold"/>
              </a:rPr>
              <a:t>Амонашвили</a:t>
            </a:r>
            <a:r>
              <a:rPr lang="en-US" sz="3600" b="1" spc="28" dirty="0">
                <a:solidFill>
                  <a:srgbClr val="111B1E"/>
                </a:solidFill>
                <a:latin typeface="Assistant Regular Bold"/>
              </a:rPr>
              <a:t>, </a:t>
            </a:r>
          </a:p>
          <a:p>
            <a:pPr algn="r">
              <a:lnSpc>
                <a:spcPts val="3779"/>
              </a:lnSpc>
            </a:pP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доктор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психологических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наук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,</a:t>
            </a:r>
          </a:p>
          <a:p>
            <a:pPr algn="r">
              <a:lnSpc>
                <a:spcPts val="3780"/>
              </a:lnSpc>
            </a:pP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основатель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Международного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Центра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Гуманной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Педагогики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, </a:t>
            </a:r>
          </a:p>
          <a:p>
            <a:pPr algn="r">
              <a:lnSpc>
                <a:spcPts val="3779"/>
              </a:lnSpc>
            </a:pP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лауреат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премии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Правительства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РФ</a:t>
            </a:r>
          </a:p>
          <a:p>
            <a:pPr algn="r">
              <a:lnSpc>
                <a:spcPts val="3780"/>
              </a:lnSpc>
            </a:pP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в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области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образования</a:t>
            </a:r>
            <a:endParaRPr lang="en-US" sz="2700" spc="27" dirty="0">
              <a:solidFill>
                <a:srgbClr val="111B1E"/>
              </a:solidFill>
              <a:latin typeface="Assistant Regular"/>
            </a:endParaRPr>
          </a:p>
        </p:txBody>
      </p:sp>
      <p:sp>
        <p:nvSpPr>
          <p:cNvPr id="9" name="AutoShape 4"/>
          <p:cNvSpPr/>
          <p:nvPr/>
        </p:nvSpPr>
        <p:spPr>
          <a:xfrm>
            <a:off x="0" y="-133590"/>
            <a:ext cx="457200" cy="10802321"/>
          </a:xfrm>
          <a:prstGeom prst="rect">
            <a:avLst/>
          </a:prstGeom>
          <a:solidFill>
            <a:srgbClr val="111B1E"/>
          </a:solidFill>
        </p:spPr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0011" y="8467645"/>
            <a:ext cx="19752636" cy="2359879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3" name="AutoShape 3"/>
          <p:cNvSpPr/>
          <p:nvPr/>
        </p:nvSpPr>
        <p:spPr>
          <a:xfrm>
            <a:off x="9825482" y="-140794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6302482" y="-331294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12420" r="50284"/>
          <a:stretch>
            <a:fillRect/>
          </a:stretch>
        </p:blipFill>
        <p:spPr>
          <a:xfrm>
            <a:off x="10194198" y="-140794"/>
            <a:ext cx="5830653" cy="10427794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442140" y="3547873"/>
            <a:ext cx="938334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99"/>
              </a:lnSpc>
            </a:pPr>
            <a:r>
              <a:rPr lang="en-US" sz="9599" spc="-191" dirty="0" err="1">
                <a:solidFill>
                  <a:srgbClr val="941212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Успеть</a:t>
            </a:r>
            <a:r>
              <a:rPr lang="en-US" sz="9599" spc="-191" dirty="0">
                <a:solidFill>
                  <a:srgbClr val="941212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в </a:t>
            </a:r>
            <a:r>
              <a:rPr lang="en-US" sz="9599" spc="-191" dirty="0" err="1">
                <a:solidFill>
                  <a:srgbClr val="941212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завтра</a:t>
            </a:r>
            <a:endParaRPr lang="en-US" sz="9599" spc="-191" dirty="0">
              <a:solidFill>
                <a:srgbClr val="941212"/>
              </a:solidFill>
              <a:latin typeface="Assistant Regular Bold" panose="020B0604020202020204" charset="-79"/>
              <a:cs typeface="Assistant Regular Bold" panose="020B0604020202020204" charset="-79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9390220" y="43021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946020" y="43021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5294" t="979" b="979"/>
          <a:stretch>
            <a:fillRect/>
          </a:stretch>
        </p:blipFill>
        <p:spPr>
          <a:xfrm>
            <a:off x="2360921" y="43021"/>
            <a:ext cx="6596991" cy="1024397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80788" y="9210675"/>
            <a:ext cx="6179651" cy="838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59"/>
              </a:lnSpc>
            </a:pPr>
            <a:r>
              <a:rPr lang="en-US" sz="2100" i="1" spc="143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Из</a:t>
            </a:r>
            <a:r>
              <a:rPr lang="en-US" sz="2100" i="1" spc="143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100" i="1" spc="143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выступления</a:t>
            </a:r>
            <a:r>
              <a:rPr lang="en-US" sz="2100" i="1" spc="143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100" i="1" spc="143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на</a:t>
            </a:r>
            <a:r>
              <a:rPr lang="en-US" sz="2100" i="1" spc="143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2100" i="1" spc="143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конференции</a:t>
            </a:r>
            <a:endParaRPr lang="en-US" sz="2100" i="1" spc="143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  <a:p>
            <a:pPr algn="r">
              <a:lnSpc>
                <a:spcPts val="3359"/>
              </a:lnSpc>
            </a:pPr>
            <a:r>
              <a:rPr lang="en-US" sz="2100" i="1" spc="143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«</a:t>
            </a:r>
            <a:r>
              <a:rPr lang="en-US" sz="2100" i="1" spc="143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Эврика-Авангард</a:t>
            </a:r>
            <a:r>
              <a:rPr lang="en-US" sz="2100" i="1" spc="143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», 2015 </a:t>
            </a:r>
            <a:r>
              <a:rPr lang="en-US" sz="2100" i="1" spc="143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год</a:t>
            </a:r>
            <a:endParaRPr lang="en-US" sz="2100" i="1" spc="143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71561" y="5863201"/>
            <a:ext cx="8173281" cy="18099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400" spc="168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«ПЕДАГОГИК</a:t>
            </a:r>
            <a:r>
              <a:rPr lang="ru-RU" sz="2400" spc="168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А ДОСТОИНСТВА, ПЕДАГОГИКА СООТРУДНИЧЕСТВА</a:t>
            </a:r>
            <a:r>
              <a:rPr lang="en-US" sz="2400" spc="168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, ПЕДАГОГИКА РАЗВИТИЯ – ВОТ ТЕ ЛИНИИ, КОТОРЫЕ ПЕРЕСЕКАЮТСЯ МЕЖДУ СОБОЙ И ДАЮТ НОВУЮ ПАЛИТРУ ОБРАЗОВАНИЯ»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35702" y="1279525"/>
            <a:ext cx="7824685" cy="3070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39"/>
              </a:lnSpc>
            </a:pPr>
            <a:r>
              <a:rPr lang="en-US" sz="3600" b="1" spc="31" dirty="0" err="1">
                <a:solidFill>
                  <a:srgbClr val="111B1E"/>
                </a:solidFill>
                <a:latin typeface="Assistant Regular Bold"/>
              </a:rPr>
              <a:t>Асмолов</a:t>
            </a:r>
            <a:endParaRPr lang="en-US" sz="3600" b="1" spc="31" dirty="0">
              <a:solidFill>
                <a:srgbClr val="111B1E"/>
              </a:solidFill>
              <a:latin typeface="Assistant Regular Bold"/>
            </a:endParaRPr>
          </a:p>
          <a:p>
            <a:pPr algn="r">
              <a:lnSpc>
                <a:spcPts val="4340"/>
              </a:lnSpc>
            </a:pPr>
            <a:r>
              <a:rPr lang="en-US" sz="3600" b="1" spc="31" dirty="0" err="1">
                <a:solidFill>
                  <a:srgbClr val="111B1E"/>
                </a:solidFill>
                <a:latin typeface="Assistant Regular Bold"/>
              </a:rPr>
              <a:t>Александр</a:t>
            </a:r>
            <a:r>
              <a:rPr lang="en-US" sz="3600" b="1" spc="31" dirty="0">
                <a:solidFill>
                  <a:srgbClr val="111B1E"/>
                </a:solidFill>
                <a:latin typeface="Assistant Regular Bold"/>
              </a:rPr>
              <a:t> </a:t>
            </a:r>
            <a:r>
              <a:rPr lang="en-US" sz="3600" b="1" spc="31" dirty="0" err="1">
                <a:solidFill>
                  <a:srgbClr val="111B1E"/>
                </a:solidFill>
                <a:latin typeface="Assistant Regular Bold"/>
              </a:rPr>
              <a:t>Григорьевич</a:t>
            </a:r>
            <a:r>
              <a:rPr lang="en-US" sz="3600" b="1" spc="31" dirty="0">
                <a:solidFill>
                  <a:srgbClr val="111B1E"/>
                </a:solidFill>
                <a:latin typeface="Assistant Regular Bold"/>
              </a:rPr>
              <a:t>, </a:t>
            </a:r>
          </a:p>
          <a:p>
            <a:pPr algn="r">
              <a:lnSpc>
                <a:spcPts val="3919"/>
              </a:lnSpc>
            </a:pPr>
            <a:r>
              <a:rPr lang="en-US" sz="2800" spc="28" dirty="0" err="1">
                <a:solidFill>
                  <a:srgbClr val="111B1E"/>
                </a:solidFill>
                <a:latin typeface="Assistant Regular"/>
              </a:rPr>
              <a:t>ака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демик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РАО,</a:t>
            </a:r>
          </a:p>
          <a:p>
            <a:pPr algn="r">
              <a:lnSpc>
                <a:spcPts val="3919"/>
              </a:lnSpc>
            </a:pP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заслуженный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работник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высшей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школы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РФ,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лауреат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премии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Правительства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РФ в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области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образования</a:t>
            </a:r>
            <a:endParaRPr lang="en-US" sz="2700" spc="27" dirty="0">
              <a:solidFill>
                <a:srgbClr val="111B1E"/>
              </a:solidFill>
              <a:latin typeface="Assistant Regular"/>
            </a:endParaRPr>
          </a:p>
        </p:txBody>
      </p:sp>
      <p:sp>
        <p:nvSpPr>
          <p:cNvPr id="9" name="AutoShape 5"/>
          <p:cNvSpPr/>
          <p:nvPr/>
        </p:nvSpPr>
        <p:spPr>
          <a:xfrm>
            <a:off x="-495300" y="-627128"/>
            <a:ext cx="664536" cy="11483520"/>
          </a:xfrm>
          <a:prstGeom prst="rect">
            <a:avLst/>
          </a:prstGeom>
          <a:solidFill>
            <a:srgbClr val="111B1E"/>
          </a:solidFill>
        </p:spPr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93753" y="-662575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18135600" y="-495300"/>
            <a:ext cx="1181100" cy="11277600"/>
          </a:xfrm>
          <a:prstGeom prst="rect">
            <a:avLst/>
          </a:prstGeom>
          <a:solidFill>
            <a:srgbClr val="111B1E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3754" t="39568" r="51204" b="12783"/>
          <a:stretch>
            <a:fillRect/>
          </a:stretch>
        </p:blipFill>
        <p:spPr>
          <a:xfrm>
            <a:off x="7189173" y="2097880"/>
            <a:ext cx="10236167" cy="6091241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836619" y="3126646"/>
            <a:ext cx="6103359" cy="3196442"/>
            <a:chOff x="0" y="38100"/>
            <a:chExt cx="8137812" cy="4261922"/>
          </a:xfrm>
        </p:grpSpPr>
        <p:sp>
          <p:nvSpPr>
            <p:cNvPr id="7" name="TextBox 7"/>
            <p:cNvSpPr txBox="1"/>
            <p:nvPr/>
          </p:nvSpPr>
          <p:spPr>
            <a:xfrm>
              <a:off x="0" y="3694386"/>
              <a:ext cx="8137812" cy="6056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919"/>
                </a:lnSpc>
                <a:spcBef>
                  <a:spcPct val="0"/>
                </a:spcBef>
              </a:pPr>
              <a:r>
                <a:rPr lang="en-US" sz="2100" i="1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Альберт</a:t>
              </a:r>
              <a:r>
                <a:rPr lang="en-US" sz="2100" i="1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2100" i="1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Эйнштейн</a:t>
              </a:r>
              <a:endParaRPr lang="en-US" sz="2100" i="1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38100"/>
              <a:ext cx="8137812" cy="31623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620"/>
                </a:lnSpc>
              </a:pPr>
              <a:r>
                <a:rPr lang="en-US" sz="4200" spc="-4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«</a:t>
              </a:r>
              <a:r>
                <a:rPr lang="en-US" sz="4200" spc="-4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Жизнь</a:t>
              </a:r>
              <a:r>
                <a:rPr lang="en-US" sz="4200" spc="-4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– </a:t>
              </a:r>
              <a:r>
                <a:rPr lang="en-US" sz="4200" spc="-4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как</a:t>
              </a:r>
              <a:r>
                <a:rPr lang="en-US" sz="4200" spc="-4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4200" spc="-4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вождение</a:t>
              </a:r>
              <a:r>
                <a:rPr lang="en-US" sz="4200" spc="-4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4200" spc="-4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велосипеда</a:t>
              </a:r>
              <a:r>
                <a:rPr lang="en-US" sz="4200" spc="-4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. </a:t>
              </a:r>
              <a:r>
                <a:rPr lang="en-US" sz="4200" spc="-4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Чтобы</a:t>
              </a:r>
              <a:r>
                <a:rPr lang="en-US" sz="4200" spc="-4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4200" spc="-4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сохранить</a:t>
              </a:r>
              <a:r>
                <a:rPr lang="en-US" sz="4200" spc="-4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4200" spc="-4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равновесие</a:t>
              </a:r>
              <a:r>
                <a:rPr lang="en-US" sz="4200" spc="-4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, </a:t>
              </a:r>
              <a:r>
                <a:rPr lang="en-US" sz="4200" spc="-4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ты</a:t>
              </a:r>
              <a:r>
                <a:rPr lang="en-US" sz="4200" spc="-4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4200" spc="-4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должен</a:t>
              </a:r>
              <a:r>
                <a:rPr lang="en-US" sz="4200" spc="-4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 </a:t>
              </a:r>
              <a:r>
                <a:rPr lang="en-US" sz="4200" spc="-42" dirty="0" err="1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двигаться</a:t>
              </a:r>
              <a:r>
                <a:rPr lang="en-US" sz="4200" spc="-42" dirty="0">
                  <a:solidFill>
                    <a:srgbClr val="111B1E"/>
                  </a:solidFill>
                  <a:latin typeface="Assistant Regular" panose="020B0604020202020204" charset="-79"/>
                  <a:cs typeface="Assistant Regular" panose="020B0604020202020204" charset="-79"/>
                </a:rPr>
                <a:t>»</a:t>
              </a:r>
            </a:p>
          </p:txBody>
        </p: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0011" y="8197217"/>
            <a:ext cx="19752636" cy="2630307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3" name="AutoShape 3"/>
          <p:cNvSpPr/>
          <p:nvPr/>
        </p:nvSpPr>
        <p:spPr>
          <a:xfrm rot="-5400000">
            <a:off x="4150951" y="-2366687"/>
            <a:ext cx="33730" cy="8335632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4237" r="30422"/>
          <a:stretch>
            <a:fillRect/>
          </a:stretch>
        </p:blipFill>
        <p:spPr>
          <a:xfrm>
            <a:off x="12281064" y="2691625"/>
            <a:ext cx="5705895" cy="62924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28700"/>
            <a:ext cx="6535158" cy="42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 spc="336" dirty="0">
                <a:solidFill>
                  <a:srgbClr val="111B1E"/>
                </a:solidFill>
                <a:latin typeface="Assistant Regular Bold"/>
              </a:rPr>
              <a:t>МАСТЕР-КЛАСС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3471" y="2965749"/>
            <a:ext cx="12312133" cy="2872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Современные</a:t>
            </a:r>
            <a:endParaRPr lang="en-US" sz="5600" spc="-112" dirty="0">
              <a:solidFill>
                <a:srgbClr val="111B1E"/>
              </a:solidFill>
              <a:latin typeface="Assistant Regular Bold" panose="020B0604020202020204" charset="-79"/>
              <a:cs typeface="Assistant Regular Bold" panose="020B0604020202020204" charset="-79"/>
            </a:endParaRPr>
          </a:p>
          <a:p>
            <a:pPr>
              <a:lnSpc>
                <a:spcPts val="5600"/>
              </a:lnSpc>
            </a:pP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образовательные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технологии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– </a:t>
            </a:r>
          </a:p>
          <a:p>
            <a:pPr>
              <a:lnSpc>
                <a:spcPts val="5600"/>
              </a:lnSpc>
            </a:pP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новые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возможности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для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формирования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мировоззрения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будущего</a:t>
            </a:r>
            <a:endParaRPr lang="en-US" sz="5600" spc="-112" dirty="0">
              <a:solidFill>
                <a:srgbClr val="111B1E"/>
              </a:solidFill>
              <a:latin typeface="Assistant Regular Bold" panose="020B0604020202020204" charset="-79"/>
              <a:cs typeface="Assistant Regular Bold" panose="020B0604020202020204" charset="-79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83471" y="8497984"/>
            <a:ext cx="7868658" cy="146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Галеева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Анна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Вячеславовна</a:t>
            </a:r>
            <a:r>
              <a:rPr lang="ru-RU" sz="2800" spc="140" dirty="0">
                <a:solidFill>
                  <a:srgbClr val="FFFFFF"/>
                </a:solidFill>
                <a:latin typeface="Assistant Regular"/>
              </a:rPr>
              <a:t>,</a:t>
            </a:r>
            <a:endParaRPr lang="en-US" sz="2800" spc="140" dirty="0">
              <a:solidFill>
                <a:srgbClr val="FFFFFF"/>
              </a:solidFill>
              <a:latin typeface="Assistant Regular"/>
            </a:endParaRPr>
          </a:p>
          <a:p>
            <a:pPr>
              <a:lnSpc>
                <a:spcPts val="3919"/>
              </a:lnSpc>
            </a:pPr>
            <a:r>
              <a:rPr lang="ru-RU" sz="2800" spc="140" dirty="0">
                <a:solidFill>
                  <a:srgbClr val="FFFFFF"/>
                </a:solidFill>
                <a:latin typeface="Assistant Regular"/>
              </a:rPr>
              <a:t>у</a:t>
            </a:r>
            <a:r>
              <a:rPr lang="en-US" sz="2800" spc="140">
                <a:solidFill>
                  <a:srgbClr val="FFFFFF"/>
                </a:solidFill>
                <a:latin typeface="Assistant Regular"/>
              </a:rPr>
              <a:t>читель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истории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и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обществознания</a:t>
            </a:r>
            <a:endParaRPr lang="en-US" sz="2800" spc="140" dirty="0">
              <a:solidFill>
                <a:srgbClr val="FFFFFF"/>
              </a:solidFill>
              <a:latin typeface="Assistant Regular"/>
            </a:endParaRPr>
          </a:p>
          <a:p>
            <a:pPr>
              <a:lnSpc>
                <a:spcPts val="3919"/>
              </a:lnSpc>
            </a:pP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МАОУ «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Лицей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№35 г.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Челябинска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»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680011" y="8197217"/>
            <a:ext cx="19752636" cy="2630307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3" name="AutoShape 3"/>
          <p:cNvSpPr/>
          <p:nvPr/>
        </p:nvSpPr>
        <p:spPr>
          <a:xfrm rot="-5400000">
            <a:off x="4150951" y="-2366687"/>
            <a:ext cx="33730" cy="8335632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4237" r="30422"/>
          <a:stretch>
            <a:fillRect/>
          </a:stretch>
        </p:blipFill>
        <p:spPr>
          <a:xfrm>
            <a:off x="12281064" y="2691625"/>
            <a:ext cx="5705895" cy="629245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28700"/>
            <a:ext cx="6535158" cy="425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60"/>
              </a:lnSpc>
            </a:pPr>
            <a:r>
              <a:rPr lang="en-US" sz="2800" spc="336" dirty="0">
                <a:solidFill>
                  <a:srgbClr val="111B1E"/>
                </a:solidFill>
                <a:latin typeface="Assistant Regular Bold"/>
              </a:rPr>
              <a:t>МАСТЕР-КЛАСС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81000" y="2857500"/>
            <a:ext cx="12312133" cy="2872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00"/>
              </a:lnSpc>
            </a:pP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Современные</a:t>
            </a:r>
            <a:endParaRPr lang="en-US" sz="5600" spc="-112" dirty="0">
              <a:solidFill>
                <a:srgbClr val="111B1E"/>
              </a:solidFill>
              <a:latin typeface="Assistant Regular Bold" panose="020B0604020202020204" charset="-79"/>
              <a:cs typeface="Assistant Regular Bold" panose="020B0604020202020204" charset="-79"/>
            </a:endParaRPr>
          </a:p>
          <a:p>
            <a:pPr>
              <a:lnSpc>
                <a:spcPts val="5600"/>
              </a:lnSpc>
            </a:pP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образовательные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технологии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– </a:t>
            </a:r>
          </a:p>
          <a:p>
            <a:pPr>
              <a:lnSpc>
                <a:spcPts val="5600"/>
              </a:lnSpc>
            </a:pP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новые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возможности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для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формирования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мировоззрения</a:t>
            </a:r>
            <a:r>
              <a:rPr lang="en-US" sz="5600" spc="-112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5600" spc="-112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будущего</a:t>
            </a:r>
            <a:endParaRPr lang="en-US" sz="5600" spc="-112" dirty="0">
              <a:solidFill>
                <a:srgbClr val="111B1E"/>
              </a:solidFill>
              <a:latin typeface="Assistant Regular Bold" panose="020B0604020202020204" charset="-79"/>
              <a:cs typeface="Assistant Regular Bold" panose="020B0604020202020204" charset="-79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83471" y="8497984"/>
            <a:ext cx="7868658" cy="1463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Галеева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Анна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Вячеславовна</a:t>
            </a:r>
            <a:r>
              <a:rPr lang="ru-RU" sz="2800" spc="140" dirty="0">
                <a:solidFill>
                  <a:srgbClr val="FFFFFF"/>
                </a:solidFill>
                <a:latin typeface="Assistant Regular"/>
              </a:rPr>
              <a:t>,</a:t>
            </a:r>
            <a:endParaRPr lang="en-US" sz="2800" spc="140" dirty="0">
              <a:solidFill>
                <a:srgbClr val="FFFFFF"/>
              </a:solidFill>
              <a:latin typeface="Assistant Regular"/>
            </a:endParaRPr>
          </a:p>
          <a:p>
            <a:pPr>
              <a:lnSpc>
                <a:spcPts val="3919"/>
              </a:lnSpc>
            </a:pPr>
            <a:r>
              <a:rPr lang="ru-RU" sz="2800" spc="140" dirty="0" err="1">
                <a:solidFill>
                  <a:srgbClr val="FFFFFF"/>
                </a:solidFill>
                <a:latin typeface="Assistant Regular"/>
              </a:rPr>
              <a:t>у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читель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истории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и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обществознания</a:t>
            </a:r>
            <a:endParaRPr lang="en-US" sz="2800" spc="140" dirty="0">
              <a:solidFill>
                <a:srgbClr val="FFFFFF"/>
              </a:solidFill>
              <a:latin typeface="Assistant Regular"/>
            </a:endParaRPr>
          </a:p>
          <a:p>
            <a:pPr>
              <a:lnSpc>
                <a:spcPts val="3919"/>
              </a:lnSpc>
            </a:pP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МАОУ «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Лицей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 №35 г. </a:t>
            </a:r>
            <a:r>
              <a:rPr lang="en-US" sz="2800" spc="140" dirty="0" err="1">
                <a:solidFill>
                  <a:srgbClr val="FFFFFF"/>
                </a:solidFill>
                <a:latin typeface="Assistant Regular"/>
              </a:rPr>
              <a:t>Челябинска</a:t>
            </a:r>
            <a:r>
              <a:rPr lang="en-US" sz="2800" spc="140" dirty="0">
                <a:solidFill>
                  <a:srgbClr val="FFFFFF"/>
                </a:solidFill>
                <a:latin typeface="Assistant Regular"/>
              </a:rPr>
              <a:t>»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5400000">
            <a:off x="15076967" y="3470228"/>
            <a:ext cx="31079" cy="7958032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Freeform 4"/>
          <p:cNvSpPr/>
          <p:nvPr/>
        </p:nvSpPr>
        <p:spPr>
          <a:xfrm>
            <a:off x="11406800" y="7779769"/>
            <a:ext cx="7010050" cy="2677671"/>
          </a:xfrm>
          <a:custGeom>
            <a:avLst/>
            <a:gdLst/>
            <a:ahLst/>
            <a:cxnLst/>
            <a:rect l="l" t="t" r="r" b="b"/>
            <a:pathLst>
              <a:path w="2371301" h="905780">
                <a:moveTo>
                  <a:pt x="0" y="0"/>
                </a:moveTo>
                <a:lnTo>
                  <a:pt x="2371301" y="0"/>
                </a:lnTo>
                <a:lnTo>
                  <a:pt x="2371301" y="905780"/>
                </a:lnTo>
                <a:lnTo>
                  <a:pt x="0" y="905780"/>
                </a:lnTo>
                <a:close/>
              </a:path>
            </a:pathLst>
          </a:custGeom>
          <a:solidFill>
            <a:srgbClr val="111B1E">
              <a:alpha val="89803"/>
            </a:srgbClr>
          </a:solidFill>
        </p:spPr>
      </p:sp>
      <p:sp>
        <p:nvSpPr>
          <p:cNvPr id="5" name="AutoShape 5"/>
          <p:cNvSpPr/>
          <p:nvPr/>
        </p:nvSpPr>
        <p:spPr>
          <a:xfrm>
            <a:off x="11088144" y="-710985"/>
            <a:ext cx="25347" cy="11708969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1140105"/>
            <a:ext cx="1493826" cy="1543009"/>
            <a:chOff x="0" y="0"/>
            <a:chExt cx="1991768" cy="2057345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91768" cy="2057345"/>
            </a:xfrm>
            <a:prstGeom prst="rect">
              <a:avLst/>
            </a:prstGeom>
            <a:solidFill>
              <a:srgbClr val="111B1E">
                <a:alpha val="18823"/>
              </a:srgbClr>
            </a:solid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92924" y="290731"/>
              <a:ext cx="1618002" cy="161800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052585" y="5671085"/>
            <a:ext cx="1493826" cy="1501574"/>
            <a:chOff x="0" y="0"/>
            <a:chExt cx="1991768" cy="2002099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1991768" cy="2002099"/>
            </a:xfrm>
            <a:prstGeom prst="rect">
              <a:avLst/>
            </a:prstGeom>
            <a:solidFill>
              <a:srgbClr val="111B1E">
                <a:alpha val="18823"/>
              </a:srgbClr>
            </a:solidFill>
          </p:spPr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4475" y="208626"/>
              <a:ext cx="1391208" cy="1391208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028700" y="3369022"/>
            <a:ext cx="1493826" cy="1543994"/>
            <a:chOff x="0" y="0"/>
            <a:chExt cx="1991768" cy="2058659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1991768" cy="2058659"/>
            </a:xfrm>
            <a:prstGeom prst="rect">
              <a:avLst/>
            </a:prstGeom>
            <a:solidFill>
              <a:srgbClr val="111B1E">
                <a:alpha val="18823"/>
              </a:srgbClr>
            </a:solidFill>
          </p:spPr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1846" y="166717"/>
              <a:ext cx="1753722" cy="1725224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963317" y="7825478"/>
            <a:ext cx="1493826" cy="1543994"/>
            <a:chOff x="0" y="0"/>
            <a:chExt cx="1991768" cy="2058659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1991768" cy="2058659"/>
            </a:xfrm>
            <a:prstGeom prst="rect">
              <a:avLst/>
            </a:prstGeom>
            <a:solidFill>
              <a:srgbClr val="111B1E">
                <a:alpha val="18823"/>
              </a:srgbClr>
            </a:solidFill>
          </p:spPr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47120" y="268624"/>
              <a:ext cx="1697529" cy="1521410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0"/>
          <a:srcRect r="253"/>
          <a:stretch>
            <a:fillRect/>
          </a:stretch>
        </p:blipFill>
        <p:spPr>
          <a:xfrm>
            <a:off x="13142401" y="2683114"/>
            <a:ext cx="4487892" cy="4425352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919269" y="8128373"/>
            <a:ext cx="6169174" cy="1859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9"/>
              </a:lnSpc>
            </a:pPr>
            <a:r>
              <a:rPr lang="en-US" sz="2600" spc="156" dirty="0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«NBIC-</a:t>
            </a:r>
            <a:r>
              <a:rPr lang="en-US" sz="2600" spc="156" dirty="0" err="1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конвергенция</a:t>
            </a:r>
            <a:r>
              <a:rPr lang="en-US" sz="2600" spc="156" dirty="0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» </a:t>
            </a:r>
          </a:p>
          <a:p>
            <a:pPr>
              <a:lnSpc>
                <a:spcPts val="2860"/>
              </a:lnSpc>
            </a:pPr>
            <a:r>
              <a:rPr lang="en-US" sz="2600" spc="156" dirty="0" err="1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это</a:t>
            </a:r>
            <a:r>
              <a:rPr lang="en-US" sz="2600" spc="156" dirty="0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2600" spc="156" dirty="0" err="1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объединение</a:t>
            </a:r>
            <a:r>
              <a:rPr lang="en-US" sz="2600" spc="156" dirty="0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(</a:t>
            </a:r>
            <a:r>
              <a:rPr lang="en-US" sz="2600" spc="156" dirty="0" err="1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слияние</a:t>
            </a:r>
            <a:r>
              <a:rPr lang="en-US" sz="2600" spc="156" dirty="0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) </a:t>
            </a:r>
            <a:r>
              <a:rPr lang="en-US" sz="2600" spc="156" dirty="0" err="1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четырех</a:t>
            </a:r>
            <a:r>
              <a:rPr lang="en-US" sz="2600" spc="156" dirty="0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2600" spc="156" dirty="0" err="1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глобальных</a:t>
            </a:r>
            <a:r>
              <a:rPr lang="en-US" sz="2600" spc="156" dirty="0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2600" spc="156" dirty="0" err="1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направлений</a:t>
            </a:r>
            <a:r>
              <a:rPr lang="en-US" sz="2600" spc="156" dirty="0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: NANO, BIO, INFO, COGNO</a:t>
            </a:r>
          </a:p>
          <a:p>
            <a:pPr algn="r">
              <a:lnSpc>
                <a:spcPts val="2860"/>
              </a:lnSpc>
            </a:pPr>
            <a:r>
              <a:rPr lang="en-US" sz="2600" spc="156" dirty="0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М. </a:t>
            </a:r>
            <a:r>
              <a:rPr lang="en-US" sz="2600" spc="156" dirty="0" err="1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Роко</a:t>
            </a:r>
            <a:r>
              <a:rPr lang="en-US" sz="2600" spc="156" dirty="0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, В. </a:t>
            </a:r>
            <a:r>
              <a:rPr lang="en-US" sz="2600" spc="156" dirty="0" err="1">
                <a:solidFill>
                  <a:srgbClr val="FFFFFF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Бейнбридж</a:t>
            </a:r>
            <a:endParaRPr lang="en-US" sz="2600" spc="156" dirty="0">
              <a:solidFill>
                <a:srgbClr val="FFFFFF"/>
              </a:solidFill>
              <a:latin typeface="Assistant Regular Bold" panose="020B0604020202020204" charset="-79"/>
              <a:cs typeface="Assistant Regular Bold" panose="020B0604020202020204" charset="-79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270373" y="233960"/>
            <a:ext cx="7843118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en-US" sz="6400">
                <a:solidFill>
                  <a:srgbClr val="941212"/>
                </a:solidFill>
                <a:latin typeface="Cormorant Garamond Bold"/>
              </a:rPr>
              <a:t>NBIC-технологии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451910" y="1844935"/>
            <a:ext cx="6060113" cy="6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36" dirty="0">
                <a:solidFill>
                  <a:srgbClr val="B35E50"/>
                </a:solidFill>
                <a:latin typeface="Assistant Regular Bold"/>
              </a:rPr>
              <a:t>NANO</a:t>
            </a:r>
            <a:r>
              <a:rPr lang="en-US" sz="3600" spc="36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1648" spc="16" dirty="0">
                <a:solidFill>
                  <a:srgbClr val="111B1E"/>
                </a:solidFill>
                <a:latin typeface="Assistant Regular"/>
              </a:rPr>
              <a:t>– </a:t>
            </a:r>
            <a:r>
              <a:rPr lang="en-US" sz="3600" spc="16" dirty="0" err="1">
                <a:solidFill>
                  <a:srgbClr val="111B1E"/>
                </a:solidFill>
                <a:latin typeface="Assistant Regular"/>
              </a:rPr>
              <a:t>природа</a:t>
            </a:r>
            <a:r>
              <a:rPr lang="en-US" sz="3600" spc="16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3600" spc="16" dirty="0" err="1">
                <a:solidFill>
                  <a:srgbClr val="111B1E"/>
                </a:solidFill>
                <a:latin typeface="Assistant Regular"/>
              </a:rPr>
              <a:t>вещества</a:t>
            </a:r>
            <a:endParaRPr lang="en-US" sz="1648" spc="16" dirty="0">
              <a:solidFill>
                <a:srgbClr val="111B1E"/>
              </a:solidFill>
              <a:latin typeface="Assistant Regular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451910" y="3800024"/>
            <a:ext cx="5307441" cy="6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36" dirty="0">
                <a:solidFill>
                  <a:srgbClr val="B35E50"/>
                </a:solidFill>
                <a:latin typeface="Assistant Regular Bold"/>
              </a:rPr>
              <a:t>BIO </a:t>
            </a:r>
            <a:r>
              <a:rPr lang="en-US" sz="1648" spc="16" dirty="0">
                <a:solidFill>
                  <a:srgbClr val="111B1E"/>
                </a:solidFill>
                <a:latin typeface="Arimo"/>
              </a:rPr>
              <a:t>– </a:t>
            </a:r>
            <a:r>
              <a:rPr lang="en-US" sz="3600" spc="16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природа</a:t>
            </a:r>
            <a:r>
              <a:rPr lang="en-US" sz="3600" spc="16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600" spc="16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жизни</a:t>
            </a:r>
            <a:endParaRPr lang="en-US" sz="1648" spc="16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270373" y="6080877"/>
            <a:ext cx="7216005" cy="6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36" dirty="0">
                <a:solidFill>
                  <a:srgbClr val="B35E50"/>
                </a:solidFill>
                <a:latin typeface="Assistant Regular Bold"/>
              </a:rPr>
              <a:t>INFO</a:t>
            </a:r>
            <a:r>
              <a:rPr lang="en-US" sz="3600" spc="36" dirty="0">
                <a:solidFill>
                  <a:srgbClr val="111B1E"/>
                </a:solidFill>
                <a:latin typeface="Assistant Regular"/>
              </a:rPr>
              <a:t> – </a:t>
            </a:r>
            <a:r>
              <a:rPr lang="en-US" sz="3600" spc="36" dirty="0" err="1">
                <a:solidFill>
                  <a:srgbClr val="111B1E"/>
                </a:solidFill>
                <a:latin typeface="Assistant Regular"/>
              </a:rPr>
              <a:t>информационный</a:t>
            </a:r>
            <a:r>
              <a:rPr lang="en-US" sz="3600" spc="36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3600" spc="36" dirty="0" err="1">
                <a:solidFill>
                  <a:srgbClr val="111B1E"/>
                </a:solidFill>
                <a:latin typeface="Assistant Regular"/>
              </a:rPr>
              <a:t>обмен</a:t>
            </a:r>
            <a:endParaRPr lang="en-US" sz="3600" spc="36" dirty="0">
              <a:solidFill>
                <a:srgbClr val="111B1E"/>
              </a:solidFill>
              <a:latin typeface="Assistant Regular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3270373" y="8256480"/>
            <a:ext cx="5670514" cy="615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3600" spc="36" dirty="0">
                <a:solidFill>
                  <a:srgbClr val="B35E50"/>
                </a:solidFill>
                <a:latin typeface="Assistant Regular Bold"/>
              </a:rPr>
              <a:t>COGNO</a:t>
            </a:r>
            <a:r>
              <a:rPr lang="en-US" sz="3600" spc="36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1648" spc="16" dirty="0">
                <a:solidFill>
                  <a:srgbClr val="111B1E"/>
                </a:solidFill>
                <a:latin typeface="Arimo"/>
              </a:rPr>
              <a:t>– </a:t>
            </a:r>
            <a:r>
              <a:rPr lang="en-US" sz="3600" spc="16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природа</a:t>
            </a:r>
            <a:r>
              <a:rPr lang="en-US" sz="3600" spc="16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600" spc="16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разума</a:t>
            </a:r>
            <a:endParaRPr lang="en-US" sz="1648" spc="16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1113491" y="596545"/>
            <a:ext cx="6330720" cy="1938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en-US" sz="3600" b="1" spc="28" dirty="0" err="1">
                <a:solidFill>
                  <a:srgbClr val="111B1E"/>
                </a:solidFill>
                <a:latin typeface="Assistant Regular Bold"/>
              </a:rPr>
              <a:t>Михаил</a:t>
            </a:r>
            <a:r>
              <a:rPr lang="en-US" sz="3600" b="1" spc="28" dirty="0">
                <a:solidFill>
                  <a:srgbClr val="111B1E"/>
                </a:solidFill>
                <a:latin typeface="Assistant Regular Bold"/>
              </a:rPr>
              <a:t> </a:t>
            </a:r>
            <a:r>
              <a:rPr lang="en-US" sz="3600" b="1" spc="28" dirty="0" err="1">
                <a:solidFill>
                  <a:srgbClr val="111B1E"/>
                </a:solidFill>
                <a:latin typeface="Assistant Regular Bold"/>
              </a:rPr>
              <a:t>Роко</a:t>
            </a:r>
            <a:r>
              <a:rPr lang="en-US" sz="3600" b="1" spc="28" dirty="0">
                <a:solidFill>
                  <a:srgbClr val="111B1E"/>
                </a:solidFill>
                <a:latin typeface="Assistant Regular Bold"/>
              </a:rPr>
              <a:t>, </a:t>
            </a:r>
          </a:p>
          <a:p>
            <a:pPr algn="r">
              <a:lnSpc>
                <a:spcPts val="3919"/>
              </a:lnSpc>
            </a:pPr>
            <a:r>
              <a:rPr lang="en-US" sz="2800" spc="28" dirty="0" err="1">
                <a:solidFill>
                  <a:srgbClr val="111B1E"/>
                </a:solidFill>
                <a:latin typeface="Assistant Regular"/>
              </a:rPr>
              <a:t>председатель</a:t>
            </a:r>
            <a:r>
              <a:rPr lang="en-US" sz="2800" spc="28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800" spc="28" dirty="0" err="1">
                <a:solidFill>
                  <a:srgbClr val="111B1E"/>
                </a:solidFill>
                <a:latin typeface="Assistant Regular"/>
              </a:rPr>
              <a:t>подкомитета</a:t>
            </a:r>
            <a:r>
              <a:rPr lang="en-US" sz="2800" spc="28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800" spc="28" dirty="0" err="1">
                <a:solidFill>
                  <a:srgbClr val="111B1E"/>
                </a:solidFill>
                <a:latin typeface="Assistant Regular"/>
              </a:rPr>
              <a:t>по</a:t>
            </a:r>
            <a:endParaRPr lang="en-US" sz="2800" spc="28" dirty="0">
              <a:solidFill>
                <a:srgbClr val="111B1E"/>
              </a:solidFill>
              <a:latin typeface="Assistant Regular"/>
            </a:endParaRPr>
          </a:p>
          <a:p>
            <a:pPr algn="r">
              <a:lnSpc>
                <a:spcPts val="3780"/>
              </a:lnSpc>
            </a:pPr>
            <a:r>
              <a:rPr lang="en-US" sz="2800" spc="28" dirty="0" err="1">
                <a:solidFill>
                  <a:srgbClr val="111B1E"/>
                </a:solidFill>
                <a:latin typeface="Assistant Regular"/>
              </a:rPr>
              <a:t>нан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отехнологиям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Национального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совета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США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по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науке</a:t>
            </a:r>
            <a:r>
              <a:rPr lang="en-US" sz="2700" spc="27" dirty="0">
                <a:solidFill>
                  <a:srgbClr val="111B1E"/>
                </a:solidFill>
                <a:latin typeface="Assistant Regular"/>
              </a:rPr>
              <a:t> и </a:t>
            </a:r>
            <a:r>
              <a:rPr lang="en-US" sz="2700" spc="27" dirty="0" err="1">
                <a:solidFill>
                  <a:srgbClr val="111B1E"/>
                </a:solidFill>
                <a:latin typeface="Assistant Regular"/>
              </a:rPr>
              <a:t>технологиям</a:t>
            </a:r>
            <a:endParaRPr lang="en-US" sz="2700" spc="27" dirty="0">
              <a:solidFill>
                <a:srgbClr val="111B1E"/>
              </a:solidFill>
              <a:latin typeface="Assistant Regula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0" y="8193868"/>
            <a:ext cx="6477000" cy="2223228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>
            <a:off x="10931957" y="-941469"/>
            <a:ext cx="25347" cy="11708969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grpSp>
        <p:nvGrpSpPr>
          <p:cNvPr id="6" name="Group 6"/>
          <p:cNvGrpSpPr/>
          <p:nvPr/>
        </p:nvGrpSpPr>
        <p:grpSpPr>
          <a:xfrm>
            <a:off x="963318" y="1028646"/>
            <a:ext cx="1493826" cy="1543009"/>
            <a:chOff x="0" y="0"/>
            <a:chExt cx="1991768" cy="2057345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1991768" cy="2057345"/>
            </a:xfrm>
            <a:prstGeom prst="rect">
              <a:avLst/>
            </a:prstGeom>
            <a:solidFill>
              <a:srgbClr val="111B1E">
                <a:alpha val="18823"/>
              </a:srgbClr>
            </a:solid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92924" y="290731"/>
              <a:ext cx="1618002" cy="1618002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032160" y="4563910"/>
            <a:ext cx="1493826" cy="1501574"/>
            <a:chOff x="0" y="0"/>
            <a:chExt cx="1991768" cy="2002099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1991768" cy="2002099"/>
            </a:xfrm>
            <a:prstGeom prst="rect">
              <a:avLst/>
            </a:prstGeom>
            <a:solidFill>
              <a:srgbClr val="111B1E">
                <a:alpha val="18823"/>
              </a:srgbClr>
            </a:solidFill>
          </p:spPr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74475" y="208626"/>
              <a:ext cx="1391208" cy="1391208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008275" y="2746307"/>
            <a:ext cx="1493826" cy="1543994"/>
            <a:chOff x="0" y="0"/>
            <a:chExt cx="1991768" cy="2058659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1991768" cy="2058659"/>
            </a:xfrm>
            <a:prstGeom prst="rect">
              <a:avLst/>
            </a:prstGeom>
            <a:solidFill>
              <a:srgbClr val="111B1E">
                <a:alpha val="18823"/>
              </a:srgbClr>
            </a:solidFill>
          </p:spPr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31846" y="166717"/>
              <a:ext cx="1753722" cy="1725224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967849" y="6369153"/>
            <a:ext cx="1493826" cy="1543994"/>
            <a:chOff x="0" y="0"/>
            <a:chExt cx="1991768" cy="2058659"/>
          </a:xfrm>
        </p:grpSpPr>
        <p:sp>
          <p:nvSpPr>
            <p:cNvPr id="16" name="AutoShape 16"/>
            <p:cNvSpPr/>
            <p:nvPr/>
          </p:nvSpPr>
          <p:spPr>
            <a:xfrm>
              <a:off x="0" y="0"/>
              <a:ext cx="1991768" cy="2058659"/>
            </a:xfrm>
            <a:prstGeom prst="rect">
              <a:avLst/>
            </a:prstGeom>
            <a:solidFill>
              <a:srgbClr val="111B1E">
                <a:alpha val="18823"/>
              </a:srgbClr>
            </a:solidFill>
          </p:spPr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47120" y="268624"/>
              <a:ext cx="1697529" cy="1521410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3270373" y="233960"/>
            <a:ext cx="7843118" cy="906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40"/>
              </a:lnSpc>
            </a:pPr>
            <a:r>
              <a:rPr lang="ru-RU" sz="6400" dirty="0">
                <a:solidFill>
                  <a:srgbClr val="941212"/>
                </a:solidFill>
                <a:latin typeface="Cormorant Garamond Bold"/>
              </a:rPr>
              <a:t>НБИКС</a:t>
            </a:r>
            <a:r>
              <a:rPr lang="en-US" sz="6400" dirty="0">
                <a:solidFill>
                  <a:srgbClr val="941212"/>
                </a:solidFill>
                <a:latin typeface="Cormorant Garamond Bold"/>
              </a:rPr>
              <a:t>-</a:t>
            </a:r>
            <a:r>
              <a:rPr lang="en-US" sz="6400" dirty="0" err="1">
                <a:solidFill>
                  <a:srgbClr val="941212"/>
                </a:solidFill>
                <a:latin typeface="Cormorant Garamond Bold"/>
              </a:rPr>
              <a:t>технологии</a:t>
            </a:r>
            <a:endParaRPr lang="en-US" sz="6400" dirty="0">
              <a:solidFill>
                <a:srgbClr val="941212"/>
              </a:solidFill>
              <a:latin typeface="Cormorant Garamond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270372" y="1581430"/>
            <a:ext cx="6060113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ru-RU" sz="3600" spc="36" dirty="0">
                <a:solidFill>
                  <a:srgbClr val="B35E50"/>
                </a:solidFill>
                <a:latin typeface="Assistant Regular"/>
              </a:rPr>
              <a:t>НАНО</a:t>
            </a:r>
            <a:r>
              <a:rPr lang="en-US" sz="3600" spc="36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1648" spc="16" dirty="0">
                <a:solidFill>
                  <a:srgbClr val="111B1E"/>
                </a:solidFill>
                <a:latin typeface="Assistant Regular"/>
              </a:rPr>
              <a:t>– </a:t>
            </a:r>
            <a:r>
              <a:rPr lang="en-US" sz="3600" spc="16" dirty="0" err="1">
                <a:solidFill>
                  <a:srgbClr val="111B1E"/>
                </a:solidFill>
                <a:latin typeface="Assistant Regular"/>
              </a:rPr>
              <a:t>природа</a:t>
            </a:r>
            <a:r>
              <a:rPr lang="en-US" sz="3600" spc="16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3600" spc="16" dirty="0" err="1">
                <a:solidFill>
                  <a:srgbClr val="111B1E"/>
                </a:solidFill>
                <a:latin typeface="Assistant Regular"/>
              </a:rPr>
              <a:t>вещества</a:t>
            </a:r>
            <a:endParaRPr lang="en-US" sz="3600" spc="16" dirty="0">
              <a:solidFill>
                <a:srgbClr val="111B1E"/>
              </a:solidFill>
              <a:latin typeface="Assistant Regular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270373" y="3335684"/>
            <a:ext cx="5307441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ru-RU" sz="3600" spc="36" dirty="0">
                <a:solidFill>
                  <a:srgbClr val="B35E50"/>
                </a:solidFill>
                <a:latin typeface="Assistant Regular Bold"/>
              </a:rPr>
              <a:t>БИО</a:t>
            </a:r>
            <a:r>
              <a:rPr lang="en-US" sz="3600" spc="36" dirty="0">
                <a:solidFill>
                  <a:srgbClr val="B35E50"/>
                </a:solidFill>
                <a:latin typeface="Assistant Regular Bold"/>
              </a:rPr>
              <a:t> </a:t>
            </a:r>
            <a:r>
              <a:rPr lang="en-US" sz="3600" spc="16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– </a:t>
            </a:r>
            <a:r>
              <a:rPr lang="en-US" sz="3600" spc="16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природа</a:t>
            </a:r>
            <a:r>
              <a:rPr lang="en-US" sz="3600" spc="16" dirty="0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 </a:t>
            </a:r>
            <a:r>
              <a:rPr lang="en-US" sz="3600" spc="16" dirty="0" err="1">
                <a:solidFill>
                  <a:srgbClr val="111B1E"/>
                </a:solidFill>
                <a:latin typeface="Assistant Regular Bold" panose="020B0604020202020204" charset="-79"/>
                <a:cs typeface="Assistant Regular Bold" panose="020B0604020202020204" charset="-79"/>
              </a:rPr>
              <a:t>жизни</a:t>
            </a:r>
            <a:endParaRPr lang="en-US" sz="3600" spc="16" dirty="0">
              <a:solidFill>
                <a:srgbClr val="111B1E"/>
              </a:solidFill>
              <a:latin typeface="Assistant Regular Bold" panose="020B0604020202020204" charset="-79"/>
              <a:cs typeface="Assistant Regular Bold" panose="020B0604020202020204" charset="-79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3270373" y="5021370"/>
            <a:ext cx="7408086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ru-RU" sz="3600" spc="36" dirty="0">
                <a:solidFill>
                  <a:srgbClr val="B35E50"/>
                </a:solidFill>
                <a:latin typeface="Assistant Regular"/>
              </a:rPr>
              <a:t>ИНФО</a:t>
            </a:r>
            <a:r>
              <a:rPr lang="en-US" sz="3600" spc="36" dirty="0">
                <a:solidFill>
                  <a:srgbClr val="111B1E"/>
                </a:solidFill>
                <a:latin typeface="Assistant Regular"/>
              </a:rPr>
              <a:t> – </a:t>
            </a:r>
            <a:r>
              <a:rPr lang="en-US" sz="3600" spc="36" dirty="0" err="1">
                <a:solidFill>
                  <a:srgbClr val="111B1E"/>
                </a:solidFill>
                <a:latin typeface="Assistant Regular"/>
              </a:rPr>
              <a:t>информационный</a:t>
            </a:r>
            <a:r>
              <a:rPr lang="en-US" sz="3600" spc="36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3600" spc="36" dirty="0" err="1">
                <a:solidFill>
                  <a:srgbClr val="111B1E"/>
                </a:solidFill>
                <a:latin typeface="Assistant Regular"/>
              </a:rPr>
              <a:t>обмен</a:t>
            </a:r>
            <a:endParaRPr lang="en-US" sz="3600" spc="36" dirty="0">
              <a:solidFill>
                <a:srgbClr val="111B1E"/>
              </a:solidFill>
              <a:latin typeface="Assistant Regular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270373" y="6820549"/>
            <a:ext cx="5670514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ru-RU" sz="3600" spc="36" dirty="0">
                <a:solidFill>
                  <a:srgbClr val="B35E50"/>
                </a:solidFill>
                <a:latin typeface="Assistant Regular"/>
              </a:rPr>
              <a:t>КОГНО</a:t>
            </a:r>
            <a:r>
              <a:rPr lang="en-US" sz="3600" spc="36" dirty="0">
                <a:solidFill>
                  <a:srgbClr val="111B1E"/>
                </a:solidFill>
                <a:latin typeface="Assistant Regular"/>
              </a:rPr>
              <a:t> </a:t>
            </a:r>
            <a:r>
              <a:rPr lang="en-US" sz="1648" spc="16" dirty="0">
                <a:solidFill>
                  <a:srgbClr val="111B1E"/>
                </a:solidFill>
                <a:latin typeface="Arimo"/>
              </a:rPr>
              <a:t>– </a:t>
            </a:r>
            <a:r>
              <a:rPr lang="en-US" sz="3600" spc="16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природа</a:t>
            </a:r>
            <a:r>
              <a:rPr lang="en-US" sz="3600" spc="16" dirty="0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 </a:t>
            </a:r>
            <a:r>
              <a:rPr lang="en-US" sz="3600" spc="16" dirty="0" err="1">
                <a:solidFill>
                  <a:srgbClr val="111B1E"/>
                </a:solidFill>
                <a:latin typeface="Assistant Regular" panose="020B0604020202020204" charset="-79"/>
                <a:cs typeface="Assistant Regular" panose="020B0604020202020204" charset="-79"/>
              </a:rPr>
              <a:t>разума</a:t>
            </a:r>
            <a:endParaRPr lang="en-US" sz="3600" spc="16" dirty="0">
              <a:solidFill>
                <a:srgbClr val="111B1E"/>
              </a:solidFill>
              <a:latin typeface="Assistant Regular" panose="020B0604020202020204" charset="-79"/>
              <a:cs typeface="Assistant Regular" panose="020B0604020202020204" charset="-79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/>
          <a:srcRect l="13980" t="12576" r="37151" b="13484"/>
          <a:stretch/>
        </p:blipFill>
        <p:spPr>
          <a:xfrm>
            <a:off x="12820082" y="2605586"/>
            <a:ext cx="4143267" cy="4701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extBox 23"/>
          <p:cNvSpPr txBox="1"/>
          <p:nvPr/>
        </p:nvSpPr>
        <p:spPr>
          <a:xfrm>
            <a:off x="3274855" y="8324664"/>
            <a:ext cx="7408086" cy="12824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ru-RU" sz="3600" spc="36" dirty="0">
                <a:solidFill>
                  <a:srgbClr val="B35E50"/>
                </a:solidFill>
                <a:latin typeface="Assistant Regular"/>
              </a:rPr>
              <a:t>СОЦИО - </a:t>
            </a:r>
            <a:r>
              <a:rPr lang="ru-RU" sz="3600" spc="36" dirty="0">
                <a:latin typeface="Assistant Regular"/>
              </a:rPr>
              <a:t>социально-гуманитарные отношения</a:t>
            </a:r>
            <a:r>
              <a:rPr lang="en-US" sz="3600" spc="36" dirty="0">
                <a:latin typeface="Assistant Regular"/>
              </a:rPr>
              <a:t> </a:t>
            </a:r>
            <a:r>
              <a:rPr lang="en-US" sz="1648" spc="16" dirty="0">
                <a:latin typeface="Arimo"/>
              </a:rPr>
              <a:t> </a:t>
            </a:r>
            <a:endParaRPr lang="en-US" sz="3600" spc="16" dirty="0">
              <a:latin typeface="Assistant Regular" panose="020B0604020202020204" charset="-79"/>
              <a:cs typeface="Assistant Regular" panose="020B0604020202020204" charset="-79"/>
            </a:endParaRPr>
          </a:p>
        </p:txBody>
      </p:sp>
      <p:sp>
        <p:nvSpPr>
          <p:cNvPr id="29" name="AutoShape 16"/>
          <p:cNvSpPr/>
          <p:nvPr/>
        </p:nvSpPr>
        <p:spPr>
          <a:xfrm>
            <a:off x="942893" y="8193868"/>
            <a:ext cx="1493826" cy="1543994"/>
          </a:xfrm>
          <a:prstGeom prst="rect">
            <a:avLst/>
          </a:prstGeom>
          <a:solidFill>
            <a:srgbClr val="111B1E">
              <a:alpha val="18823"/>
            </a:srgbClr>
          </a:solidFill>
        </p:spPr>
      </p:sp>
      <p:sp>
        <p:nvSpPr>
          <p:cNvPr id="32" name="TextBox 22"/>
          <p:cNvSpPr txBox="1"/>
          <p:nvPr/>
        </p:nvSpPr>
        <p:spPr>
          <a:xfrm>
            <a:off x="12825162" y="8501866"/>
            <a:ext cx="4853238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2800" spc="36" dirty="0">
                <a:solidFill>
                  <a:schemeClr val="bg1"/>
                </a:solidFill>
                <a:latin typeface="Assistant Regular"/>
              </a:rPr>
              <a:t>НБИКС – конвергенция – слияние социальных технологий с НБИК</a:t>
            </a:r>
            <a:endParaRPr lang="en-US" sz="3600" spc="36" dirty="0">
              <a:solidFill>
                <a:schemeClr val="bg1"/>
              </a:solidFill>
              <a:latin typeface="Assistant Regular"/>
            </a:endParaRPr>
          </a:p>
        </p:txBody>
      </p:sp>
      <p:pic>
        <p:nvPicPr>
          <p:cNvPr id="1026" name="Picture 2" descr="https://img2.freepng.ru/20180422/vkq/kisspng-computer-icons-social-group-clip-art-crowd-vector-5adc7356138832.6047474815243968860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backgroundRemoval t="2308" b="96154" l="8000" r="90000">
                        <a14:foregroundMark x1="53333" y1="72692" x2="53333" y2="72692"/>
                        <a14:foregroundMark x1="49111" y1="70769" x2="49111" y2="70769"/>
                        <a14:foregroundMark x1="53111" y1="37885" x2="53111" y2="37885"/>
                        <a14:foregroundMark x1="52111" y1="9231" x2="52111" y2="9231"/>
                        <a14:foregroundMark x1="40778" y1="21154" x2="41778" y2="22692"/>
                        <a14:foregroundMark x1="42222" y1="44423" x2="42222" y2="44423"/>
                        <a14:foregroundMark x1="27778" y1="39615" x2="28667" y2="37885"/>
                        <a14:foregroundMark x1="32000" y1="16923" x2="32000" y2="16923"/>
                        <a14:foregroundMark x1="66667" y1="21538" x2="66667" y2="21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6262" y="8463819"/>
            <a:ext cx="1737852" cy="100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24"/>
          <p:cNvSpPr txBox="1"/>
          <p:nvPr/>
        </p:nvSpPr>
        <p:spPr>
          <a:xfrm>
            <a:off x="12032747" y="528509"/>
            <a:ext cx="4842772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919"/>
              </a:lnSpc>
            </a:pPr>
            <a:r>
              <a:rPr lang="ru-RU" sz="3600" b="1" spc="28" dirty="0">
                <a:solidFill>
                  <a:srgbClr val="111B1E"/>
                </a:solidFill>
                <a:latin typeface="Assistant Regular Bold"/>
              </a:rPr>
              <a:t>Д. И. Дубровский</a:t>
            </a:r>
            <a:r>
              <a:rPr lang="en-US" sz="3600" b="1" spc="28" dirty="0">
                <a:solidFill>
                  <a:srgbClr val="111B1E"/>
                </a:solidFill>
                <a:latin typeface="Assistant Regular Bold"/>
              </a:rPr>
              <a:t>,</a:t>
            </a:r>
          </a:p>
          <a:p>
            <a:pPr algn="r">
              <a:lnSpc>
                <a:spcPts val="3919"/>
              </a:lnSpc>
            </a:pPr>
            <a:r>
              <a:rPr lang="ru-RU" sz="2700" spc="27" dirty="0">
                <a:solidFill>
                  <a:srgbClr val="111B1E"/>
                </a:solidFill>
                <a:latin typeface="Assistant Regular"/>
              </a:rPr>
              <a:t>доктор философских наук</a:t>
            </a:r>
            <a:endParaRPr lang="en-US" sz="2700" spc="28" dirty="0">
              <a:solidFill>
                <a:srgbClr val="111B1E"/>
              </a:solidFill>
              <a:latin typeface="Assistant Regular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4253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19100" y="5127733"/>
            <a:ext cx="17868900" cy="40184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2388003" y="-602174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-17439" y="209550"/>
            <a:ext cx="436539" cy="10364738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5" name="AutoShape 5"/>
          <p:cNvSpPr/>
          <p:nvPr/>
        </p:nvSpPr>
        <p:spPr>
          <a:xfrm>
            <a:off x="6580659" y="-602174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6" name="AutoShape 6"/>
          <p:cNvSpPr/>
          <p:nvPr/>
        </p:nvSpPr>
        <p:spPr>
          <a:xfrm>
            <a:off x="0" y="0"/>
            <a:ext cx="419100" cy="419100"/>
          </a:xfrm>
          <a:prstGeom prst="rect">
            <a:avLst/>
          </a:prstGeom>
          <a:solidFill>
            <a:srgbClr val="111B1E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 l="5336" r="11379" b="15164"/>
          <a:stretch>
            <a:fillRect/>
          </a:stretch>
        </p:blipFill>
        <p:spPr>
          <a:xfrm>
            <a:off x="640514" y="5876330"/>
            <a:ext cx="5592999" cy="3943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t="3620" b="3620"/>
          <a:stretch>
            <a:fillRect/>
          </a:stretch>
        </p:blipFill>
        <p:spPr>
          <a:xfrm>
            <a:off x="7207598" y="6169084"/>
            <a:ext cx="4528216" cy="40241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/>
          <a:srcRect l="5079" t="5702" r="11606" b="14529"/>
          <a:stretch>
            <a:fillRect/>
          </a:stretch>
        </p:blipFill>
        <p:spPr>
          <a:xfrm>
            <a:off x="12689154" y="5994269"/>
            <a:ext cx="5281722" cy="397874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 l="8974" t="9004" r="18168" b="16202"/>
          <a:stretch>
            <a:fillRect/>
          </a:stretch>
        </p:blipFill>
        <p:spPr>
          <a:xfrm>
            <a:off x="12689154" y="1383791"/>
            <a:ext cx="5428710" cy="354408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/>
          <a:srcRect l="17820" t="16501" r="20059" b="20151"/>
          <a:stretch>
            <a:fillRect/>
          </a:stretch>
        </p:blipFill>
        <p:spPr>
          <a:xfrm>
            <a:off x="6871118" y="2025941"/>
            <a:ext cx="5393037" cy="2319368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440183" y="1579586"/>
            <a:ext cx="4477758" cy="902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99"/>
              </a:lnSpc>
            </a:pPr>
            <a:r>
              <a:rPr lang="en-US" sz="5999" spc="59">
                <a:solidFill>
                  <a:srgbClr val="111B1E"/>
                </a:solidFill>
                <a:latin typeface="Assistant Bold"/>
              </a:rPr>
              <a:t>Испарение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542420" y="729345"/>
            <a:ext cx="3858571" cy="54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spc="288" dirty="0">
                <a:solidFill>
                  <a:srgbClr val="111B1E"/>
                </a:solidFill>
                <a:latin typeface="Assistant Regular"/>
              </a:rPr>
              <a:t>РУССКИЙ ЯЗЫК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42778" y="361950"/>
            <a:ext cx="3858571" cy="54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287" dirty="0">
                <a:solidFill>
                  <a:srgbClr val="111B1E"/>
                </a:solidFill>
                <a:latin typeface="Assistant Regular"/>
              </a:rPr>
              <a:t>ГЕОГРАФИЯ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67213" y="5334769"/>
            <a:ext cx="3823699" cy="54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287" dirty="0">
                <a:solidFill>
                  <a:srgbClr val="111B1E"/>
                </a:solidFill>
                <a:latin typeface="Assistant Regular"/>
              </a:rPr>
              <a:t>ФИЗИКА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00729" y="7926490"/>
            <a:ext cx="3858571" cy="47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7912114" y="5334769"/>
            <a:ext cx="3823699" cy="54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287" dirty="0">
                <a:solidFill>
                  <a:srgbClr val="111B1E"/>
                </a:solidFill>
                <a:latin typeface="Assistant Regular"/>
              </a:rPr>
              <a:t>ХИМИЯ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863376" y="5367456"/>
            <a:ext cx="3823699" cy="541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spc="287" dirty="0">
                <a:solidFill>
                  <a:srgbClr val="111B1E"/>
                </a:solidFill>
                <a:latin typeface="Assistant Regular"/>
              </a:rPr>
              <a:t>МАТЕМАТИКА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737816" y="0"/>
            <a:ext cx="1352568" cy="10827524"/>
          </a:xfrm>
          <a:prstGeom prst="rect">
            <a:avLst/>
          </a:prstGeom>
          <a:solidFill>
            <a:srgbClr val="111B1E"/>
          </a:solidFill>
        </p:spPr>
      </p:sp>
      <p:sp>
        <p:nvSpPr>
          <p:cNvPr id="3" name="AutoShape 3"/>
          <p:cNvSpPr/>
          <p:nvPr/>
        </p:nvSpPr>
        <p:spPr>
          <a:xfrm>
            <a:off x="8275529" y="0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sp>
        <p:nvSpPr>
          <p:cNvPr id="4" name="AutoShape 4"/>
          <p:cNvSpPr/>
          <p:nvPr/>
        </p:nvSpPr>
        <p:spPr>
          <a:xfrm>
            <a:off x="589405" y="-22795"/>
            <a:ext cx="25347" cy="11612150"/>
          </a:xfrm>
          <a:prstGeom prst="rect">
            <a:avLst/>
          </a:prstGeom>
          <a:solidFill>
            <a:srgbClr val="111B1E">
              <a:alpha val="29803"/>
            </a:srgbClr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52156" t="5308" r="9607" b="13859"/>
          <a:stretch>
            <a:fillRect/>
          </a:stretch>
        </p:blipFill>
        <p:spPr>
          <a:xfrm>
            <a:off x="9358583" y="630564"/>
            <a:ext cx="7900717" cy="9395097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295400" y="1721260"/>
            <a:ext cx="7685657" cy="4552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95"/>
              </a:lnSpc>
            </a:pPr>
            <a:r>
              <a:rPr lang="en-US" sz="6450" dirty="0">
                <a:solidFill>
                  <a:srgbClr val="941212"/>
                </a:solidFill>
                <a:latin typeface="Cormorant Garamond Bold"/>
              </a:rPr>
              <a:t>ЦИФРОВЫЕ ТЕХНО</a:t>
            </a:r>
            <a:r>
              <a:rPr lang="ru-RU" sz="6450" dirty="0">
                <a:solidFill>
                  <a:srgbClr val="941212"/>
                </a:solidFill>
                <a:latin typeface="Cormorant Garamond Bold"/>
              </a:rPr>
              <a:t>Л</a:t>
            </a:r>
            <a:r>
              <a:rPr lang="en-US" sz="6450" dirty="0">
                <a:solidFill>
                  <a:srgbClr val="941212"/>
                </a:solidFill>
                <a:latin typeface="Cormorant Garamond Bold"/>
              </a:rPr>
              <a:t>ОГИИ В ШКОЛЕ - ПРИНЯТАЯ ДАННОСТЬ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791</TotalTime>
  <Words>825</Words>
  <Application>Microsoft Office PowerPoint</Application>
  <PresentationFormat>Произвольный</PresentationFormat>
  <Paragraphs>156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43</vt:i4>
      </vt:variant>
    </vt:vector>
  </HeadingPairs>
  <TitlesOfParts>
    <vt:vector size="54" baseType="lpstr">
      <vt:lpstr>Arial</vt:lpstr>
      <vt:lpstr>Assistant Bold</vt:lpstr>
      <vt:lpstr>Assistant Regular</vt:lpstr>
      <vt:lpstr>Cormorant Garamond Bold</vt:lpstr>
      <vt:lpstr>Assistant Regular Bold</vt:lpstr>
      <vt:lpstr>Arimo</vt:lpstr>
      <vt:lpstr>Calibri</vt:lpstr>
      <vt:lpstr>Times New Roman</vt:lpstr>
      <vt:lpstr>Arimo Bold</vt:lpstr>
      <vt:lpstr>Office Theme</vt:lpstr>
      <vt:lpstr>1_Office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«Успеть в завтра»</dc:title>
  <dc:creator>пк</dc:creator>
  <cp:lastModifiedBy>Никита</cp:lastModifiedBy>
  <cp:revision>75</cp:revision>
  <cp:lastPrinted>2021-03-02T07:50:59Z</cp:lastPrinted>
  <dcterms:created xsi:type="dcterms:W3CDTF">2006-08-16T00:00:00Z</dcterms:created>
  <dcterms:modified xsi:type="dcterms:W3CDTF">2022-02-11T16:21:39Z</dcterms:modified>
  <dc:identifier>DAEXH_cEzV0</dc:identifier>
</cp:coreProperties>
</file>