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7" r:id="rId3"/>
    <p:sldId id="271" r:id="rId4"/>
    <p:sldId id="264" r:id="rId5"/>
    <p:sldId id="265" r:id="rId6"/>
    <p:sldId id="268" r:id="rId7"/>
    <p:sldId id="266" r:id="rId8"/>
    <p:sldId id="256" r:id="rId9"/>
    <p:sldId id="257" r:id="rId10"/>
    <p:sldId id="259" r:id="rId11"/>
    <p:sldId id="260" r:id="rId12"/>
    <p:sldId id="263" r:id="rId13"/>
    <p:sldId id="261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vukrasok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Технологии дистанционного обучения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001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Царицына Татьяна Викторовна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Учитель биологии МАОУ «СОШ № 46 г. Челябинска»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Руководитель ГМО учителей биологии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Для нас это не новое!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 своей сути уроки литературы изначально «перевёрнуты»: обсуждаем и разбираем мы то, с чем ознакомились вне аудитории. 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Но и на любом другом уроке давно применяются методы, когда ученик идёт «на опережение». Подготовка к деловой игре или семинару всегда связана с самостоятельным изучением нового для обсуждения в классе.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Как это работает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Учитель </a:t>
            </a:r>
            <a:r>
              <a:rPr lang="ru-RU" dirty="0"/>
              <a:t>при помощи специальных электронных программ </a:t>
            </a:r>
            <a:r>
              <a:rPr lang="ru-RU" u="sng" dirty="0"/>
              <a:t>записывает лекцию, размещает </a:t>
            </a:r>
            <a:r>
              <a:rPr lang="ru-RU" dirty="0"/>
              <a:t>её на доступном классу ресурсе, делает рассылку ученикам или </a:t>
            </a:r>
            <a:r>
              <a:rPr lang="ru-RU" u="sng" dirty="0"/>
              <a:t>«сбрасывает» </a:t>
            </a:r>
            <a:r>
              <a:rPr lang="ru-RU" dirty="0"/>
              <a:t>её на информационный носитель ученика. </a:t>
            </a:r>
            <a:endParaRPr lang="ru-RU" dirty="0" smtClean="0"/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К</a:t>
            </a:r>
            <a:r>
              <a:rPr lang="ru-RU" dirty="0"/>
              <a:t> материалу может прилагаться </a:t>
            </a:r>
            <a:r>
              <a:rPr lang="ru-RU" u="sng" dirty="0"/>
              <a:t>небольшое задание </a:t>
            </a:r>
            <a:r>
              <a:rPr lang="ru-RU" dirty="0"/>
              <a:t>для того, чтобы ученик сам мог себя проверить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u="sng" dirty="0"/>
              <a:t>Место, время, темп и количество просмотров </a:t>
            </a:r>
            <a:r>
              <a:rPr lang="ru-RU" dirty="0"/>
              <a:t>обучающего видео </a:t>
            </a:r>
            <a:r>
              <a:rPr lang="ru-RU" u="sng" dirty="0"/>
              <a:t>учащийся определяет сам, </a:t>
            </a:r>
            <a:r>
              <a:rPr lang="ru-RU" dirty="0"/>
              <a:t>дополнительные вопросы можно задавать учителю на сайте класса.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ds04.infourok.ru/uploads/ex/0cf6/0000a935-01cd8f58/hello_html_m650d2bb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648"/>
            <a:ext cx="9144000" cy="6759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35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Плюсы «перевёрнутого урока»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fontAlgn="base">
              <a:buNone/>
            </a:pPr>
            <a:r>
              <a:rPr lang="ru-RU" b="1" dirty="0" smtClean="0"/>
              <a:t>1</a:t>
            </a:r>
            <a:r>
              <a:rPr lang="ru-RU" dirty="0" smtClean="0"/>
              <a:t>. Индивидуальный </a:t>
            </a:r>
            <a:r>
              <a:rPr lang="ru-RU" dirty="0"/>
              <a:t>подход и обратная связь. На обычном уроке учитель объясняет новый материал всему классу, при электронной форме обучения </a:t>
            </a:r>
            <a:r>
              <a:rPr lang="ru-RU" u="sng" dirty="0"/>
              <a:t>общается отдельно с </a:t>
            </a:r>
            <a:r>
              <a:rPr lang="ru-RU" u="sng" dirty="0" smtClean="0"/>
              <a:t>каждым</a:t>
            </a:r>
            <a:r>
              <a:rPr lang="ru-RU" dirty="0" smtClean="0"/>
              <a:t>.</a:t>
            </a:r>
          </a:p>
          <a:p>
            <a:pPr marL="514350" indent="-514350" fontAlgn="base">
              <a:buAutoNum type="arabicPeriod"/>
            </a:pPr>
            <a:endParaRPr lang="ru-RU" dirty="0"/>
          </a:p>
          <a:p>
            <a:pPr fontAlgn="base">
              <a:buNone/>
            </a:pPr>
            <a:r>
              <a:rPr lang="ru-RU" b="1" dirty="0"/>
              <a:t>2</a:t>
            </a:r>
            <a:r>
              <a:rPr lang="ru-RU" dirty="0"/>
              <a:t>. Модель позволяет просматривать один и тот же материал </a:t>
            </a:r>
            <a:r>
              <a:rPr lang="ru-RU" u="sng" dirty="0"/>
              <a:t>столько раз, сколько необходимо</a:t>
            </a:r>
            <a:r>
              <a:rPr lang="ru-RU" dirty="0"/>
              <a:t> </a:t>
            </a:r>
            <a:r>
              <a:rPr lang="ru-RU" dirty="0" smtClean="0"/>
              <a:t>ученику.</a:t>
            </a:r>
          </a:p>
          <a:p>
            <a:pPr fontAlgn="base">
              <a:buNone/>
            </a:pPr>
            <a:endParaRPr lang="ru-RU" dirty="0"/>
          </a:p>
          <a:p>
            <a:pPr fontAlgn="base">
              <a:buNone/>
            </a:pPr>
            <a:r>
              <a:rPr lang="ru-RU" b="1" dirty="0"/>
              <a:t>3</a:t>
            </a:r>
            <a:r>
              <a:rPr lang="ru-RU" dirty="0"/>
              <a:t>. На уроке будут разобраны все </a:t>
            </a:r>
            <a:r>
              <a:rPr lang="ru-RU" u="sng" dirty="0"/>
              <a:t>сложные</a:t>
            </a:r>
            <a:r>
              <a:rPr lang="ru-RU" dirty="0"/>
              <a:t> </a:t>
            </a:r>
            <a:r>
              <a:rPr lang="ru-RU" dirty="0" smtClean="0"/>
              <a:t>вопросы.</a:t>
            </a:r>
          </a:p>
          <a:p>
            <a:pPr fontAlgn="base">
              <a:buNone/>
            </a:pPr>
            <a:endParaRPr lang="ru-RU" dirty="0"/>
          </a:p>
          <a:p>
            <a:pPr fontAlgn="base">
              <a:buNone/>
            </a:pPr>
            <a:r>
              <a:rPr lang="ru-RU" b="1" dirty="0"/>
              <a:t>4</a:t>
            </a:r>
            <a:r>
              <a:rPr lang="ru-RU" dirty="0"/>
              <a:t>. Учитель может организовать учебную деятельность так, чтобы </a:t>
            </a:r>
            <a:r>
              <a:rPr lang="ru-RU" u="sng" dirty="0"/>
              <a:t>найти задание для всех учеников </a:t>
            </a:r>
            <a:r>
              <a:rPr lang="ru-RU" u="sng" dirty="0" smtClean="0"/>
              <a:t>класса</a:t>
            </a:r>
            <a:r>
              <a:rPr lang="ru-RU" dirty="0" smtClean="0"/>
              <a:t>.</a:t>
            </a:r>
          </a:p>
          <a:p>
            <a:pPr fontAlgn="base">
              <a:buNone/>
            </a:pPr>
            <a:endParaRPr lang="ru-RU" dirty="0"/>
          </a:p>
          <a:p>
            <a:pPr fontAlgn="base">
              <a:buNone/>
            </a:pPr>
            <a:r>
              <a:rPr lang="ru-RU" b="1" dirty="0"/>
              <a:t>5</a:t>
            </a:r>
            <a:r>
              <a:rPr lang="ru-RU" dirty="0"/>
              <a:t>. Освобождает учебные часы </a:t>
            </a:r>
            <a:r>
              <a:rPr lang="ru-RU" u="sng" dirty="0" smtClean="0"/>
              <a:t>на совместную практическую работу </a:t>
            </a:r>
            <a:r>
              <a:rPr lang="ru-RU" dirty="0" smtClean="0"/>
              <a:t>(</a:t>
            </a:r>
            <a:r>
              <a:rPr lang="ru-RU" dirty="0"/>
              <a:t>лабораторные работы, семинары и так далее</a:t>
            </a:r>
            <a:r>
              <a:rPr lang="ru-RU" dirty="0" smtClean="0"/>
              <a:t>).</a:t>
            </a:r>
          </a:p>
          <a:p>
            <a:pPr fontAlgn="base">
              <a:buNone/>
            </a:pPr>
            <a:endParaRPr lang="ru-RU" dirty="0"/>
          </a:p>
          <a:p>
            <a:pPr fontAlgn="base">
              <a:buNone/>
            </a:pPr>
            <a:r>
              <a:rPr lang="ru-RU" b="1" dirty="0"/>
              <a:t>6</a:t>
            </a:r>
            <a:r>
              <a:rPr lang="ru-RU" dirty="0"/>
              <a:t>. Модель «перевёрнутого урока» можно применять </a:t>
            </a:r>
            <a:r>
              <a:rPr lang="ru-RU" u="sng" dirty="0"/>
              <a:t>в начальных, средних и старших </a:t>
            </a:r>
            <a:r>
              <a:rPr lang="ru-RU" u="sng" dirty="0" smtClean="0"/>
              <a:t>классах.</a:t>
            </a:r>
            <a:endParaRPr lang="ru-RU" u="sng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http://mel.fm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http://www.ispring.ru/elearning-insights/perevernutyi-klass-tekhnologiya-obucheniya-21-veka/</a:t>
            </a:r>
            <a:endParaRPr lang="ru-RU" dirty="0" smtClean="0">
              <a:hlinkClick r:id="rId2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900igr.net/up/datas/240579/0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28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44" t="13635" r="10666" b="5455"/>
          <a:stretch>
            <a:fillRect/>
          </a:stretch>
        </p:blipFill>
        <p:spPr bwMode="auto">
          <a:xfrm>
            <a:off x="803275" y="336550"/>
            <a:ext cx="7340600" cy="616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12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ds03.infourok.ru/uploads/ex/0d9b/00011f0a-85561e5c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myslide.ru/documents_4/f59c996bd5fcd049d955879dc4ed0ef3/img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285728"/>
          <a:ext cx="8072494" cy="6429420"/>
        </p:xfrm>
        <a:graphic>
          <a:graphicData uri="http://schemas.openxmlformats.org/drawingml/2006/table">
            <a:tbl>
              <a:tblPr/>
              <a:tblGrid>
                <a:gridCol w="1347277"/>
                <a:gridCol w="4717801"/>
                <a:gridCol w="2007416"/>
              </a:tblGrid>
              <a:tr h="6429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УЭ – 3.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 научиться решать генетические задачи.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Выполните </a:t>
                      </a:r>
                      <a:r>
                        <a:rPr lang="ru-RU" sz="12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.Р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ешите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 на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дигибридное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скрещивание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1).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 флоксов белая окраска цветов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доминирует над кремовой, плоский венчик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над воронковидным –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Растение с белыми воронковидными цветами скрещено с растением с кремовыми плоскими цветами. В потомстве из 76 растений 37 имели цветы белые плоские, остальные кремовые плоские. Определите генотипы родительских растений.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У собак черная окраска шерсти определяется геном В, коричневая –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сплошная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пегая – </a:t>
                      </a:r>
                      <a:r>
                        <a:rPr lang="en-US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Коричневый самец и черно-пегая самка, имеют 5 щенков. 1 черного, 1 коричневого, 1 черно-пегого и 2 коричнево-пегих. Каковы генотипы  родителей?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 Растения флоксы с белыми воронковидными цветами скрестили с растением с кремовыми плоскими цветами. В потомстве ¼ растений с белыми плоскими цветами, ¼ с белыми воронковидными, ¼ с кремовыми плоскими, ¼ с кремовыми воронковидными. Определите генотипы родительских растения.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У человека ген карих глаз доминирует над геном голубых глаз, умение владеть преимущественно правой рукой над левой. Обе пары генов расположены в разных хромосомах. Голубоглазый правша женился на кареглазой правше. У них двое детей:   кареглазый левша и голубоглазый правша. Какова вероятность рождения голубоглазого левши?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Оцените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свою работу                                                                                                                          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Правильный ответ 10 баллов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Правильный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 – 3 балла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Правильный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 10 баллов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Правильный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 10 баллов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Максимальное </a:t>
                      </a: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баллов - 33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5.infourok.ru/uploads/ex/06ce/0004ae35-8c43902b/640/img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9001156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m.10-bal.ru/pars_docs/refs/5/4951/4951_html_576407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 rot="10800000">
            <a:off x="1543841" y="71414"/>
            <a:ext cx="6742935" cy="6500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это такое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Перевёрнутое обучение (</a:t>
            </a:r>
            <a:r>
              <a:rPr lang="ru-RU" dirty="0" err="1">
                <a:solidFill>
                  <a:srgbClr val="FF0000"/>
                </a:solidFill>
              </a:rPr>
              <a:t>flipped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learning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/>
              <a:t>подразумевает, что вместо традиционного домашнего задания учащиеся смотрят </a:t>
            </a:r>
            <a:r>
              <a:rPr lang="ru-RU" dirty="0" err="1"/>
              <a:t>видеолекции</a:t>
            </a:r>
            <a:r>
              <a:rPr lang="ru-RU" dirty="0"/>
              <a:t> в сети, то есть </a:t>
            </a:r>
            <a:r>
              <a:rPr lang="ru-RU" u="sng" dirty="0"/>
              <a:t>самостоятельно проходят тот материал, который должны были бы пройти в классе. </a:t>
            </a:r>
            <a:r>
              <a:rPr lang="ru-RU" dirty="0"/>
              <a:t>А на уроке вместе с учителем выполняют практические задания, закрепляя теоретические знания.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Иными </a:t>
            </a:r>
            <a:r>
              <a:rPr lang="ru-RU" dirty="0"/>
              <a:t>словами, дома дети выполняют классную работу, а в классе — домашнюю, перевернув тем самым процесс обучения.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316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Технологии дистанционного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это такое</vt:lpstr>
      <vt:lpstr>Для нас это не новое!</vt:lpstr>
      <vt:lpstr> Как это работает </vt:lpstr>
      <vt:lpstr>Презентация PowerPoint</vt:lpstr>
      <vt:lpstr> Плюсы «перевёрнутого урока» 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админ</cp:lastModifiedBy>
  <cp:revision>12</cp:revision>
  <dcterms:created xsi:type="dcterms:W3CDTF">2020-06-04T00:28:56Z</dcterms:created>
  <dcterms:modified xsi:type="dcterms:W3CDTF">2020-06-04T03:53:47Z</dcterms:modified>
</cp:coreProperties>
</file>