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17"/>
  </p:notesMasterIdLst>
  <p:sldIdLst>
    <p:sldId id="256" r:id="rId2"/>
    <p:sldId id="257" r:id="rId3"/>
    <p:sldId id="258" r:id="rId4"/>
    <p:sldId id="260" r:id="rId5"/>
    <p:sldId id="261" r:id="rId6"/>
    <p:sldId id="262" r:id="rId7"/>
    <p:sldId id="265" r:id="rId8"/>
    <p:sldId id="268" r:id="rId9"/>
    <p:sldId id="272" r:id="rId10"/>
    <p:sldId id="264" r:id="rId11"/>
    <p:sldId id="266" r:id="rId12"/>
    <p:sldId id="267" r:id="rId13"/>
    <p:sldId id="269" r:id="rId14"/>
    <p:sldId id="270" r:id="rId15"/>
    <p:sldId id="271" r:id="rId16"/>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4F6A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99" autoAdjust="0"/>
    <p:restoredTop sz="99554" autoAdjust="0"/>
  </p:normalViewPr>
  <p:slideViewPr>
    <p:cSldViewPr>
      <p:cViewPr>
        <p:scale>
          <a:sx n="165" d="100"/>
          <a:sy n="165" d="100"/>
        </p:scale>
        <p:origin x="-132" y="-48"/>
      </p:cViewPr>
      <p:guideLst>
        <p:guide orient="horz" pos="1620"/>
        <p:guide pos="2880"/>
      </p:guideLst>
    </p:cSldViewPr>
  </p:slideViewPr>
  <p:outlineViewPr>
    <p:cViewPr>
      <p:scale>
        <a:sx n="33" d="100"/>
        <a:sy n="33" d="100"/>
      </p:scale>
      <p:origin x="6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027474-3D40-4CAC-8C3E-7D2FDF1715A2}" type="doc">
      <dgm:prSet loTypeId="urn:microsoft.com/office/officeart/2005/8/layout/gear1" loCatId="process" qsTypeId="urn:microsoft.com/office/officeart/2005/8/quickstyle/simple1" qsCatId="simple" csTypeId="urn:microsoft.com/office/officeart/2005/8/colors/accent1_2" csCatId="accent1" phldr="1"/>
      <dgm:spPr/>
    </dgm:pt>
    <dgm:pt modelId="{97022008-B0F2-4016-BDE7-3729C710B67D}">
      <dgm:prSet phldrT="[Текст]" custT="1"/>
      <dgm:spPr>
        <a:solidFill>
          <a:schemeClr val="accent6"/>
        </a:solidFill>
      </dgm:spPr>
      <dgm:t>
        <a:bodyPr/>
        <a:lstStyle/>
        <a:p>
          <a:r>
            <a:rPr lang="ru-RU" sz="900" b="1" dirty="0" err="1">
              <a:latin typeface="+mj-lt"/>
            </a:rPr>
            <a:t>Техно</a:t>
          </a:r>
          <a:r>
            <a:rPr lang="ru-RU" sz="900" b="1" dirty="0">
              <a:latin typeface="+mj-lt"/>
            </a:rPr>
            <a:t>  среда</a:t>
          </a:r>
        </a:p>
      </dgm:t>
    </dgm:pt>
    <dgm:pt modelId="{61597B5B-73E9-437A-AF1E-5F51E6BDA51D}" type="parTrans" cxnId="{E3782B5D-3CFC-4164-89D4-34CEBE7F7DC7}">
      <dgm:prSet/>
      <dgm:spPr/>
      <dgm:t>
        <a:bodyPr/>
        <a:lstStyle/>
        <a:p>
          <a:endParaRPr lang="ru-RU"/>
        </a:p>
      </dgm:t>
    </dgm:pt>
    <dgm:pt modelId="{132E7D36-9D2D-4D4C-827A-A675940DD894}" type="sibTrans" cxnId="{E3782B5D-3CFC-4164-89D4-34CEBE7F7DC7}">
      <dgm:prSet/>
      <dgm:spPr>
        <a:ln>
          <a:solidFill>
            <a:schemeClr val="accent2"/>
          </a:solidFill>
        </a:ln>
      </dgm:spPr>
      <dgm:t>
        <a:bodyPr/>
        <a:lstStyle/>
        <a:p>
          <a:endParaRPr lang="ru-RU"/>
        </a:p>
      </dgm:t>
    </dgm:pt>
    <dgm:pt modelId="{E308A966-6875-4FE3-92D4-D1C101F34A64}">
      <dgm:prSet phldrT="[Текст]" custT="1"/>
      <dgm:spPr>
        <a:solidFill>
          <a:srgbClr val="92D050"/>
        </a:solidFill>
        <a:ln>
          <a:solidFill>
            <a:schemeClr val="accent2"/>
          </a:solidFill>
        </a:ln>
      </dgm:spPr>
      <dgm:t>
        <a:bodyPr/>
        <a:lstStyle/>
        <a:p>
          <a:r>
            <a:rPr lang="ru-RU" sz="900" b="1" dirty="0">
              <a:latin typeface="+mj-lt"/>
            </a:rPr>
            <a:t>Природная среда</a:t>
          </a:r>
        </a:p>
      </dgm:t>
    </dgm:pt>
    <dgm:pt modelId="{83B93CBE-E386-4536-8F0A-FD531353D37E}" type="parTrans" cxnId="{A25857D8-1426-499A-B3AF-F34396A92221}">
      <dgm:prSet/>
      <dgm:spPr/>
      <dgm:t>
        <a:bodyPr/>
        <a:lstStyle/>
        <a:p>
          <a:endParaRPr lang="ru-RU"/>
        </a:p>
      </dgm:t>
    </dgm:pt>
    <dgm:pt modelId="{44B1ECC0-C497-4AD1-8C2C-A0B7CAE4E6C2}" type="sibTrans" cxnId="{A25857D8-1426-499A-B3AF-F34396A92221}">
      <dgm:prSet/>
      <dgm:spPr>
        <a:ln>
          <a:solidFill>
            <a:schemeClr val="accent2"/>
          </a:solidFill>
        </a:ln>
      </dgm:spPr>
      <dgm:t>
        <a:bodyPr/>
        <a:lstStyle/>
        <a:p>
          <a:endParaRPr lang="ru-RU"/>
        </a:p>
      </dgm:t>
    </dgm:pt>
    <dgm:pt modelId="{C133D73B-0900-4004-899D-31D0A5034FE1}">
      <dgm:prSet phldrT="[Текст]" custT="1"/>
      <dgm:spPr>
        <a:solidFill>
          <a:srgbClr val="FFC000"/>
        </a:solidFill>
        <a:ln>
          <a:solidFill>
            <a:schemeClr val="accent2"/>
          </a:solidFill>
        </a:ln>
      </dgm:spPr>
      <dgm:t>
        <a:bodyPr/>
        <a:lstStyle/>
        <a:p>
          <a:r>
            <a:rPr lang="ru-RU" sz="900" b="1" dirty="0">
              <a:latin typeface="+mj-lt"/>
            </a:rPr>
            <a:t>Социальная среда</a:t>
          </a:r>
          <a:r>
            <a:rPr lang="ru-RU" sz="1200" b="1" dirty="0">
              <a:latin typeface="+mj-lt"/>
            </a:rPr>
            <a:t> </a:t>
          </a:r>
        </a:p>
      </dgm:t>
    </dgm:pt>
    <dgm:pt modelId="{FCC59FCE-DF68-41A6-B253-F430A04F1ACB}" type="parTrans" cxnId="{9703D07F-164C-4EE8-9963-4079323653E2}">
      <dgm:prSet/>
      <dgm:spPr/>
      <dgm:t>
        <a:bodyPr/>
        <a:lstStyle/>
        <a:p>
          <a:endParaRPr lang="ru-RU"/>
        </a:p>
      </dgm:t>
    </dgm:pt>
    <dgm:pt modelId="{EC5C7152-E729-42AF-9E95-C1303739861F}" type="sibTrans" cxnId="{9703D07F-164C-4EE8-9963-4079323653E2}">
      <dgm:prSet/>
      <dgm:spPr>
        <a:ln>
          <a:solidFill>
            <a:schemeClr val="accent2"/>
          </a:solidFill>
        </a:ln>
      </dgm:spPr>
      <dgm:t>
        <a:bodyPr/>
        <a:lstStyle/>
        <a:p>
          <a:endParaRPr lang="ru-RU"/>
        </a:p>
      </dgm:t>
    </dgm:pt>
    <dgm:pt modelId="{8ADB251D-B5F7-487C-89BF-BA7081C610E7}" type="pres">
      <dgm:prSet presAssocID="{E6027474-3D40-4CAC-8C3E-7D2FDF1715A2}" presName="composite" presStyleCnt="0">
        <dgm:presLayoutVars>
          <dgm:chMax val="3"/>
          <dgm:animLvl val="lvl"/>
          <dgm:resizeHandles val="exact"/>
        </dgm:presLayoutVars>
      </dgm:prSet>
      <dgm:spPr/>
    </dgm:pt>
    <dgm:pt modelId="{0D6E88A6-891C-4C91-B4EA-C66E7F4DD5B8}" type="pres">
      <dgm:prSet presAssocID="{97022008-B0F2-4016-BDE7-3729C710B67D}" presName="gear1" presStyleLbl="node1" presStyleIdx="0" presStyleCnt="3" custLinFactNeighborX="10357" custLinFactNeighborY="-11708">
        <dgm:presLayoutVars>
          <dgm:chMax val="1"/>
          <dgm:bulletEnabled val="1"/>
        </dgm:presLayoutVars>
      </dgm:prSet>
      <dgm:spPr/>
    </dgm:pt>
    <dgm:pt modelId="{AF0DE332-C5B0-4D39-80A9-8834C690C56D}" type="pres">
      <dgm:prSet presAssocID="{97022008-B0F2-4016-BDE7-3729C710B67D}" presName="gear1srcNode" presStyleLbl="node1" presStyleIdx="0" presStyleCnt="3"/>
      <dgm:spPr/>
    </dgm:pt>
    <dgm:pt modelId="{D02B081E-3DB1-4009-A294-E28697E3C62A}" type="pres">
      <dgm:prSet presAssocID="{97022008-B0F2-4016-BDE7-3729C710B67D}" presName="gear1dstNode" presStyleLbl="node1" presStyleIdx="0" presStyleCnt="3"/>
      <dgm:spPr/>
    </dgm:pt>
    <dgm:pt modelId="{127ECE88-EEA6-485F-BC46-DBE1DBF5A638}" type="pres">
      <dgm:prSet presAssocID="{E308A966-6875-4FE3-92D4-D1C101F34A64}" presName="gear2" presStyleLbl="node1" presStyleIdx="1" presStyleCnt="3" custAng="19325613" custScaleX="127329" custScaleY="129863" custLinFactNeighborY="9108">
        <dgm:presLayoutVars>
          <dgm:chMax val="1"/>
          <dgm:bulletEnabled val="1"/>
        </dgm:presLayoutVars>
      </dgm:prSet>
      <dgm:spPr/>
    </dgm:pt>
    <dgm:pt modelId="{0D629418-8670-4485-972E-EC91A0F49294}" type="pres">
      <dgm:prSet presAssocID="{E308A966-6875-4FE3-92D4-D1C101F34A64}" presName="gear2srcNode" presStyleLbl="node1" presStyleIdx="1" presStyleCnt="3"/>
      <dgm:spPr/>
    </dgm:pt>
    <dgm:pt modelId="{170E81D7-857F-433D-A739-626DC6DA1FE5}" type="pres">
      <dgm:prSet presAssocID="{E308A966-6875-4FE3-92D4-D1C101F34A64}" presName="gear2dstNode" presStyleLbl="node1" presStyleIdx="1" presStyleCnt="3"/>
      <dgm:spPr/>
    </dgm:pt>
    <dgm:pt modelId="{DC7B05CF-01ED-4B37-A8E5-3317CAEB6474}" type="pres">
      <dgm:prSet presAssocID="{C133D73B-0900-4004-899D-31D0A5034FE1}" presName="gear3" presStyleLbl="node1" presStyleIdx="2" presStyleCnt="3" custAng="2039377" custScaleX="120518" custScaleY="116214" custLinFactNeighborX="6379" custLinFactNeighborY="-1654"/>
      <dgm:spPr/>
    </dgm:pt>
    <dgm:pt modelId="{23B698D4-A95C-4BF7-8AE2-B962913CFA2C}" type="pres">
      <dgm:prSet presAssocID="{C133D73B-0900-4004-899D-31D0A5034FE1}" presName="gear3tx" presStyleLbl="node1" presStyleIdx="2" presStyleCnt="3">
        <dgm:presLayoutVars>
          <dgm:chMax val="1"/>
          <dgm:bulletEnabled val="1"/>
        </dgm:presLayoutVars>
      </dgm:prSet>
      <dgm:spPr/>
    </dgm:pt>
    <dgm:pt modelId="{3EAF883C-8D80-40CE-8EBE-6F6956B3922E}" type="pres">
      <dgm:prSet presAssocID="{C133D73B-0900-4004-899D-31D0A5034FE1}" presName="gear3srcNode" presStyleLbl="node1" presStyleIdx="2" presStyleCnt="3"/>
      <dgm:spPr/>
    </dgm:pt>
    <dgm:pt modelId="{7E0164BD-F927-4D5A-9762-95451E72BC8A}" type="pres">
      <dgm:prSet presAssocID="{C133D73B-0900-4004-899D-31D0A5034FE1}" presName="gear3dstNode" presStyleLbl="node1" presStyleIdx="2" presStyleCnt="3"/>
      <dgm:spPr/>
    </dgm:pt>
    <dgm:pt modelId="{72B39F89-7A59-4658-8BD8-E7FC776E0C62}" type="pres">
      <dgm:prSet presAssocID="{132E7D36-9D2D-4D4C-827A-A675940DD894}" presName="connector1" presStyleLbl="sibTrans2D1" presStyleIdx="0" presStyleCnt="3"/>
      <dgm:spPr/>
    </dgm:pt>
    <dgm:pt modelId="{B5ED1270-AD73-4234-9E27-6EDF00599596}" type="pres">
      <dgm:prSet presAssocID="{44B1ECC0-C497-4AD1-8C2C-A0B7CAE4E6C2}" presName="connector2" presStyleLbl="sibTrans2D1" presStyleIdx="1" presStyleCnt="3"/>
      <dgm:spPr/>
    </dgm:pt>
    <dgm:pt modelId="{627FDF9F-886E-4D58-8FEE-C6AF2543BD96}" type="pres">
      <dgm:prSet presAssocID="{EC5C7152-E729-42AF-9E95-C1303739861F}" presName="connector3" presStyleLbl="sibTrans2D1" presStyleIdx="2" presStyleCnt="3"/>
      <dgm:spPr/>
    </dgm:pt>
  </dgm:ptLst>
  <dgm:cxnLst>
    <dgm:cxn modelId="{35D75307-DDEB-465F-B27F-800FEDA054E9}" type="presOf" srcId="{E6027474-3D40-4CAC-8C3E-7D2FDF1715A2}" destId="{8ADB251D-B5F7-487C-89BF-BA7081C610E7}" srcOrd="0" destOrd="0" presId="urn:microsoft.com/office/officeart/2005/8/layout/gear1"/>
    <dgm:cxn modelId="{B3E27626-3020-4A95-9DD6-CD3FDD228284}" type="presOf" srcId="{132E7D36-9D2D-4D4C-827A-A675940DD894}" destId="{72B39F89-7A59-4658-8BD8-E7FC776E0C62}" srcOrd="0" destOrd="0" presId="urn:microsoft.com/office/officeart/2005/8/layout/gear1"/>
    <dgm:cxn modelId="{EBB9D632-A570-4448-B63D-2D0DFA331F6F}" type="presOf" srcId="{C133D73B-0900-4004-899D-31D0A5034FE1}" destId="{3EAF883C-8D80-40CE-8EBE-6F6956B3922E}" srcOrd="2" destOrd="0" presId="urn:microsoft.com/office/officeart/2005/8/layout/gear1"/>
    <dgm:cxn modelId="{99469534-E01A-47AD-BEF6-B4DCE8BF59F2}" type="presOf" srcId="{C133D73B-0900-4004-899D-31D0A5034FE1}" destId="{23B698D4-A95C-4BF7-8AE2-B962913CFA2C}" srcOrd="1" destOrd="0" presId="urn:microsoft.com/office/officeart/2005/8/layout/gear1"/>
    <dgm:cxn modelId="{E3782B5D-3CFC-4164-89D4-34CEBE7F7DC7}" srcId="{E6027474-3D40-4CAC-8C3E-7D2FDF1715A2}" destId="{97022008-B0F2-4016-BDE7-3729C710B67D}" srcOrd="0" destOrd="0" parTransId="{61597B5B-73E9-437A-AF1E-5F51E6BDA51D}" sibTransId="{132E7D36-9D2D-4D4C-827A-A675940DD894}"/>
    <dgm:cxn modelId="{148C2946-7355-492E-B110-CF41871C9F31}" type="presOf" srcId="{97022008-B0F2-4016-BDE7-3729C710B67D}" destId="{AF0DE332-C5B0-4D39-80A9-8834C690C56D}" srcOrd="1" destOrd="0" presId="urn:microsoft.com/office/officeart/2005/8/layout/gear1"/>
    <dgm:cxn modelId="{A504BF6B-3F78-4B25-9792-47D3B8D829AB}" type="presOf" srcId="{97022008-B0F2-4016-BDE7-3729C710B67D}" destId="{0D6E88A6-891C-4C91-B4EA-C66E7F4DD5B8}" srcOrd="0" destOrd="0" presId="urn:microsoft.com/office/officeart/2005/8/layout/gear1"/>
    <dgm:cxn modelId="{0CD65E55-874E-4617-8A5B-D3FDCBE6A6F7}" type="presOf" srcId="{E308A966-6875-4FE3-92D4-D1C101F34A64}" destId="{127ECE88-EEA6-485F-BC46-DBE1DBF5A638}" srcOrd="0" destOrd="0" presId="urn:microsoft.com/office/officeart/2005/8/layout/gear1"/>
    <dgm:cxn modelId="{7570E778-D8F9-4C66-9605-D7F14805B712}" type="presOf" srcId="{E308A966-6875-4FE3-92D4-D1C101F34A64}" destId="{170E81D7-857F-433D-A739-626DC6DA1FE5}" srcOrd="2" destOrd="0" presId="urn:microsoft.com/office/officeart/2005/8/layout/gear1"/>
    <dgm:cxn modelId="{9703D07F-164C-4EE8-9963-4079323653E2}" srcId="{E6027474-3D40-4CAC-8C3E-7D2FDF1715A2}" destId="{C133D73B-0900-4004-899D-31D0A5034FE1}" srcOrd="2" destOrd="0" parTransId="{FCC59FCE-DF68-41A6-B253-F430A04F1ACB}" sibTransId="{EC5C7152-E729-42AF-9E95-C1303739861F}"/>
    <dgm:cxn modelId="{9D13BD8D-19DD-4E0A-9930-4F6CA6587BEE}" type="presOf" srcId="{C133D73B-0900-4004-899D-31D0A5034FE1}" destId="{7E0164BD-F927-4D5A-9762-95451E72BC8A}" srcOrd="3" destOrd="0" presId="urn:microsoft.com/office/officeart/2005/8/layout/gear1"/>
    <dgm:cxn modelId="{14C188BD-45F0-4DF2-AA21-C49CA86CAE5C}" type="presOf" srcId="{E308A966-6875-4FE3-92D4-D1C101F34A64}" destId="{0D629418-8670-4485-972E-EC91A0F49294}" srcOrd="1" destOrd="0" presId="urn:microsoft.com/office/officeart/2005/8/layout/gear1"/>
    <dgm:cxn modelId="{B316AAC0-6D5F-4365-9C6F-9E71909B1AD5}" type="presOf" srcId="{44B1ECC0-C497-4AD1-8C2C-A0B7CAE4E6C2}" destId="{B5ED1270-AD73-4234-9E27-6EDF00599596}" srcOrd="0" destOrd="0" presId="urn:microsoft.com/office/officeart/2005/8/layout/gear1"/>
    <dgm:cxn modelId="{769E13C1-30DD-4FED-B7B7-D0E8C9918FE0}" type="presOf" srcId="{EC5C7152-E729-42AF-9E95-C1303739861F}" destId="{627FDF9F-886E-4D58-8FEE-C6AF2543BD96}" srcOrd="0" destOrd="0" presId="urn:microsoft.com/office/officeart/2005/8/layout/gear1"/>
    <dgm:cxn modelId="{A25857D8-1426-499A-B3AF-F34396A92221}" srcId="{E6027474-3D40-4CAC-8C3E-7D2FDF1715A2}" destId="{E308A966-6875-4FE3-92D4-D1C101F34A64}" srcOrd="1" destOrd="0" parTransId="{83B93CBE-E386-4536-8F0A-FD531353D37E}" sibTransId="{44B1ECC0-C497-4AD1-8C2C-A0B7CAE4E6C2}"/>
    <dgm:cxn modelId="{246E9FE0-5EE1-45BE-875E-3A28204648D2}" type="presOf" srcId="{C133D73B-0900-4004-899D-31D0A5034FE1}" destId="{DC7B05CF-01ED-4B37-A8E5-3317CAEB6474}" srcOrd="0" destOrd="0" presId="urn:microsoft.com/office/officeart/2005/8/layout/gear1"/>
    <dgm:cxn modelId="{5633BFE7-7912-4582-AFD2-926C5749047F}" type="presOf" srcId="{97022008-B0F2-4016-BDE7-3729C710B67D}" destId="{D02B081E-3DB1-4009-A294-E28697E3C62A}" srcOrd="2" destOrd="0" presId="urn:microsoft.com/office/officeart/2005/8/layout/gear1"/>
    <dgm:cxn modelId="{DC8E2D40-B295-493B-91FF-B08C0C757AC1}" type="presParOf" srcId="{8ADB251D-B5F7-487C-89BF-BA7081C610E7}" destId="{0D6E88A6-891C-4C91-B4EA-C66E7F4DD5B8}" srcOrd="0" destOrd="0" presId="urn:microsoft.com/office/officeart/2005/8/layout/gear1"/>
    <dgm:cxn modelId="{AAC6C6F9-AEEE-40F7-9C8C-2E308714E317}" type="presParOf" srcId="{8ADB251D-B5F7-487C-89BF-BA7081C610E7}" destId="{AF0DE332-C5B0-4D39-80A9-8834C690C56D}" srcOrd="1" destOrd="0" presId="urn:microsoft.com/office/officeart/2005/8/layout/gear1"/>
    <dgm:cxn modelId="{D8412FA6-8171-44DF-A889-5AA9748E2A32}" type="presParOf" srcId="{8ADB251D-B5F7-487C-89BF-BA7081C610E7}" destId="{D02B081E-3DB1-4009-A294-E28697E3C62A}" srcOrd="2" destOrd="0" presId="urn:microsoft.com/office/officeart/2005/8/layout/gear1"/>
    <dgm:cxn modelId="{2D58A0B7-B381-49D0-BA7A-2CAC6EC7D9D3}" type="presParOf" srcId="{8ADB251D-B5F7-487C-89BF-BA7081C610E7}" destId="{127ECE88-EEA6-485F-BC46-DBE1DBF5A638}" srcOrd="3" destOrd="0" presId="urn:microsoft.com/office/officeart/2005/8/layout/gear1"/>
    <dgm:cxn modelId="{EE179EAD-7A8E-4085-8D19-F4E006E9B1FA}" type="presParOf" srcId="{8ADB251D-B5F7-487C-89BF-BA7081C610E7}" destId="{0D629418-8670-4485-972E-EC91A0F49294}" srcOrd="4" destOrd="0" presId="urn:microsoft.com/office/officeart/2005/8/layout/gear1"/>
    <dgm:cxn modelId="{B34F4FE7-4855-4DBF-8273-AB8BE6C2D8CB}" type="presParOf" srcId="{8ADB251D-B5F7-487C-89BF-BA7081C610E7}" destId="{170E81D7-857F-433D-A739-626DC6DA1FE5}" srcOrd="5" destOrd="0" presId="urn:microsoft.com/office/officeart/2005/8/layout/gear1"/>
    <dgm:cxn modelId="{E45F3B2B-DCEE-4199-8CA1-5B228CFEB81C}" type="presParOf" srcId="{8ADB251D-B5F7-487C-89BF-BA7081C610E7}" destId="{DC7B05CF-01ED-4B37-A8E5-3317CAEB6474}" srcOrd="6" destOrd="0" presId="urn:microsoft.com/office/officeart/2005/8/layout/gear1"/>
    <dgm:cxn modelId="{679E7B1E-6243-4FD5-94F2-EB30EF2B4D75}" type="presParOf" srcId="{8ADB251D-B5F7-487C-89BF-BA7081C610E7}" destId="{23B698D4-A95C-4BF7-8AE2-B962913CFA2C}" srcOrd="7" destOrd="0" presId="urn:microsoft.com/office/officeart/2005/8/layout/gear1"/>
    <dgm:cxn modelId="{DD88E3A1-9CFB-4D71-BD98-397C263C61CB}" type="presParOf" srcId="{8ADB251D-B5F7-487C-89BF-BA7081C610E7}" destId="{3EAF883C-8D80-40CE-8EBE-6F6956B3922E}" srcOrd="8" destOrd="0" presId="urn:microsoft.com/office/officeart/2005/8/layout/gear1"/>
    <dgm:cxn modelId="{FD0A35BA-3611-484D-B541-1A1074185CFE}" type="presParOf" srcId="{8ADB251D-B5F7-487C-89BF-BA7081C610E7}" destId="{7E0164BD-F927-4D5A-9762-95451E72BC8A}" srcOrd="9" destOrd="0" presId="urn:microsoft.com/office/officeart/2005/8/layout/gear1"/>
    <dgm:cxn modelId="{82ED38DA-172C-4228-BA64-79F7407CE2E0}" type="presParOf" srcId="{8ADB251D-B5F7-487C-89BF-BA7081C610E7}" destId="{72B39F89-7A59-4658-8BD8-E7FC776E0C62}" srcOrd="10" destOrd="0" presId="urn:microsoft.com/office/officeart/2005/8/layout/gear1"/>
    <dgm:cxn modelId="{A92CB5B3-1BC8-4733-9D21-CABB6E5BA2D6}" type="presParOf" srcId="{8ADB251D-B5F7-487C-89BF-BA7081C610E7}" destId="{B5ED1270-AD73-4234-9E27-6EDF00599596}" srcOrd="11" destOrd="0" presId="urn:microsoft.com/office/officeart/2005/8/layout/gear1"/>
    <dgm:cxn modelId="{FD5D0446-2424-489C-AFFF-23D5A268D2FC}" type="presParOf" srcId="{8ADB251D-B5F7-487C-89BF-BA7081C610E7}" destId="{627FDF9F-886E-4D58-8FEE-C6AF2543BD96}"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E88A6-891C-4C91-B4EA-C66E7F4DD5B8}">
      <dsp:nvSpPr>
        <dsp:cNvPr id="0" name=""/>
        <dsp:cNvSpPr/>
      </dsp:nvSpPr>
      <dsp:spPr>
        <a:xfrm>
          <a:off x="1327521" y="825047"/>
          <a:ext cx="1120260" cy="1120260"/>
        </a:xfrm>
        <a:prstGeom prst="gear9">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ru-RU" sz="900" b="1" kern="1200" dirty="0" err="1">
              <a:latin typeface="+mj-lt"/>
            </a:rPr>
            <a:t>Техно</a:t>
          </a:r>
          <a:r>
            <a:rPr lang="ru-RU" sz="900" b="1" kern="1200" dirty="0">
              <a:latin typeface="+mj-lt"/>
            </a:rPr>
            <a:t>  среда</a:t>
          </a:r>
        </a:p>
      </dsp:txBody>
      <dsp:txXfrm>
        <a:off x="1552743" y="1087463"/>
        <a:ext cx="669816" cy="575836"/>
      </dsp:txXfrm>
    </dsp:sp>
    <dsp:sp modelId="{127ECE88-EEA6-485F-BC46-DBE1DBF5A638}">
      <dsp:nvSpPr>
        <dsp:cNvPr id="0" name=""/>
        <dsp:cNvSpPr/>
      </dsp:nvSpPr>
      <dsp:spPr>
        <a:xfrm rot="19325613">
          <a:off x="448378" y="643972"/>
          <a:ext cx="1037394" cy="1058039"/>
        </a:xfrm>
        <a:prstGeom prst="gear6">
          <a:avLst/>
        </a:prstGeom>
        <a:solidFill>
          <a:srgbClr val="92D050"/>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ru-RU" sz="900" b="1" kern="1200" dirty="0">
              <a:latin typeface="+mj-lt"/>
            </a:rPr>
            <a:t>Природная среда</a:t>
          </a:r>
        </a:p>
      </dsp:txBody>
      <dsp:txXfrm>
        <a:off x="709545" y="909763"/>
        <a:ext cx="515060" cy="526457"/>
      </dsp:txXfrm>
    </dsp:sp>
    <dsp:sp modelId="{DC7B05CF-01ED-4B37-A8E5-3317CAEB6474}">
      <dsp:nvSpPr>
        <dsp:cNvPr id="0" name=""/>
        <dsp:cNvSpPr/>
      </dsp:nvSpPr>
      <dsp:spPr>
        <a:xfrm rot="1139377">
          <a:off x="990226" y="70906"/>
          <a:ext cx="974639" cy="915130"/>
        </a:xfrm>
        <a:prstGeom prst="gear6">
          <a:avLst/>
        </a:prstGeom>
        <a:solidFill>
          <a:srgbClr val="FFC000"/>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ru-RU" sz="900" b="1" kern="1200" dirty="0">
              <a:latin typeface="+mj-lt"/>
            </a:rPr>
            <a:t>Социальная среда</a:t>
          </a:r>
          <a:r>
            <a:rPr lang="ru-RU" sz="1200" b="1" kern="1200" dirty="0">
              <a:latin typeface="+mj-lt"/>
            </a:rPr>
            <a:t> </a:t>
          </a:r>
        </a:p>
      </dsp:txBody>
      <dsp:txXfrm rot="900000">
        <a:off x="1207523" y="268092"/>
        <a:ext cx="540046" cy="520760"/>
      </dsp:txXfrm>
    </dsp:sp>
    <dsp:sp modelId="{72B39F89-7A59-4658-8BD8-E7FC776E0C62}">
      <dsp:nvSpPr>
        <dsp:cNvPr id="0" name=""/>
        <dsp:cNvSpPr/>
      </dsp:nvSpPr>
      <dsp:spPr>
        <a:xfrm>
          <a:off x="1103635" y="799132"/>
          <a:ext cx="1433933" cy="1433933"/>
        </a:xfrm>
        <a:prstGeom prst="circularArrow">
          <a:avLst>
            <a:gd name="adj1" fmla="val 4688"/>
            <a:gd name="adj2" fmla="val 299029"/>
            <a:gd name="adj3" fmla="val 2424027"/>
            <a:gd name="adj4" fmla="val 16076371"/>
            <a:gd name="adj5" fmla="val 5469"/>
          </a:avLst>
        </a:prstGeom>
        <a:solidFill>
          <a:schemeClr val="accent1">
            <a:tint val="60000"/>
            <a:hueOff val="0"/>
            <a:satOff val="0"/>
            <a:lumOff val="0"/>
            <a:alphaOff val="0"/>
          </a:schemeClr>
        </a:solidFill>
        <a:ln>
          <a:solidFill>
            <a:schemeClr val="accent2"/>
          </a:solidFill>
        </a:ln>
        <a:effectLst/>
      </dsp:spPr>
      <dsp:style>
        <a:lnRef idx="0">
          <a:scrgbClr r="0" g="0" b="0"/>
        </a:lnRef>
        <a:fillRef idx="1">
          <a:scrgbClr r="0" g="0" b="0"/>
        </a:fillRef>
        <a:effectRef idx="0">
          <a:scrgbClr r="0" g="0" b="0"/>
        </a:effectRef>
        <a:fontRef idx="minor">
          <a:schemeClr val="lt1"/>
        </a:fontRef>
      </dsp:style>
    </dsp:sp>
    <dsp:sp modelId="{B5ED1270-AD73-4234-9E27-6EDF00599596}">
      <dsp:nvSpPr>
        <dsp:cNvPr id="0" name=""/>
        <dsp:cNvSpPr/>
      </dsp:nvSpPr>
      <dsp:spPr>
        <a:xfrm>
          <a:off x="415419" y="520407"/>
          <a:ext cx="1041842" cy="104184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solidFill>
            <a:schemeClr val="accent2"/>
          </a:solidFill>
        </a:ln>
        <a:effectLst/>
      </dsp:spPr>
      <dsp:style>
        <a:lnRef idx="0">
          <a:scrgbClr r="0" g="0" b="0"/>
        </a:lnRef>
        <a:fillRef idx="1">
          <a:scrgbClr r="0" g="0" b="0"/>
        </a:fillRef>
        <a:effectRef idx="0">
          <a:scrgbClr r="0" g="0" b="0"/>
        </a:effectRef>
        <a:fontRef idx="minor">
          <a:schemeClr val="lt1"/>
        </a:fontRef>
      </dsp:style>
    </dsp:sp>
    <dsp:sp modelId="{627FDF9F-886E-4D58-8FEE-C6AF2543BD96}">
      <dsp:nvSpPr>
        <dsp:cNvPr id="0" name=""/>
        <dsp:cNvSpPr/>
      </dsp:nvSpPr>
      <dsp:spPr>
        <a:xfrm>
          <a:off x="831393" y="-36258"/>
          <a:ext cx="1123316" cy="112331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solidFill>
            <a:schemeClr val="accent2"/>
          </a:solid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E0CE4-906D-459F-8EFD-D93D94732B1B}" type="datetimeFigureOut">
              <a:rPr lang="ru-RU" smtClean="0"/>
              <a:pPr/>
              <a:t>17.10.2022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E6D598-1380-4788-AFF7-0BA0AA48EC91}" type="slidenum">
              <a:rPr lang="ru-RU" smtClean="0"/>
              <a:pPr/>
              <a:t>‹#›</a:t>
            </a:fld>
            <a:endParaRPr lang="ru-RU"/>
          </a:p>
        </p:txBody>
      </p:sp>
    </p:spTree>
    <p:extLst>
      <p:ext uri="{BB962C8B-B14F-4D97-AF65-F5344CB8AC3E}">
        <p14:creationId xmlns:p14="http://schemas.microsoft.com/office/powerpoint/2010/main" val="713100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Многочисленные и значительные по своей сути биологические открытия, определяющие современный вектор развития естествознания, меняют «привычную» картину мира, которая на протяжении длительного времени формировалась преимущественно физикой. Биология  становится лидером естествознания, давая возможность  узнавать мир живого как грандиозную высокоорганизованную систему, осознавать значимость этого мира в многокомпонентной системе  «человек-среда».  В связи с этим, можно утверждать, что формирование биологической картины мира как  интегративной формы знания, определяющей истинные ценности и пути развития цивилизации - важнейшая задача, стоящая перед  школой, перед учителем, которая реализуется в процессе освоения комплекса взаимосвязанных биологических понятий.  </a:t>
            </a:r>
          </a:p>
          <a:p>
            <a:endParaRPr lang="ru-RU" dirty="0"/>
          </a:p>
        </p:txBody>
      </p:sp>
      <p:sp>
        <p:nvSpPr>
          <p:cNvPr id="4" name="Номер слайда 3"/>
          <p:cNvSpPr>
            <a:spLocks noGrp="1"/>
          </p:cNvSpPr>
          <p:nvPr>
            <p:ph type="sldNum" sz="quarter" idx="10"/>
          </p:nvPr>
        </p:nvSpPr>
        <p:spPr/>
        <p:txBody>
          <a:bodyPr/>
          <a:lstStyle/>
          <a:p>
            <a:fld id="{11E6D598-1380-4788-AFF7-0BA0AA48EC91}"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 name="Group 7"/>
          <p:cNvGrpSpPr>
            <a:grpSpLocks/>
          </p:cNvGrpSpPr>
          <p:nvPr/>
        </p:nvGrpSpPr>
        <p:grpSpPr bwMode="auto">
          <a:xfrm>
            <a:off x="0" y="0"/>
            <a:ext cx="6362700" cy="5143500"/>
            <a:chOff x="0" y="0"/>
            <a:chExt cx="4008" cy="4320"/>
          </a:xfrm>
        </p:grpSpPr>
        <p:pic>
          <p:nvPicPr>
            <p:cNvPr id="5" name="Picture 8" descr="Expbanna"/>
            <p:cNvPicPr>
              <a:picLocks noChangeAspect="1" noChangeArrowheads="1"/>
            </p:cNvPicPr>
            <p:nvPr/>
          </p:nvPicPr>
          <p:blipFill>
            <a:blip r:embed="rId2" cstate="print"/>
            <a:srcRect/>
            <a:stretch>
              <a:fillRect/>
            </a:stretch>
          </p:blipFill>
          <p:spPr bwMode="invGray">
            <a:xfrm>
              <a:off x="0" y="0"/>
              <a:ext cx="432" cy="4320"/>
            </a:xfrm>
            <a:prstGeom prst="rect">
              <a:avLst/>
            </a:prstGeom>
            <a:noFill/>
            <a:ln w="9525">
              <a:noFill/>
              <a:miter lim="800000"/>
              <a:headEnd/>
              <a:tailEnd/>
            </a:ln>
          </p:spPr>
        </p:pic>
        <p:pic>
          <p:nvPicPr>
            <p:cNvPr id="6" name="Picture 9" descr="EXPHORSA"/>
            <p:cNvPicPr>
              <a:picLocks noChangeAspect="1" noChangeArrowheads="1"/>
            </p:cNvPicPr>
            <p:nvPr/>
          </p:nvPicPr>
          <p:blipFill>
            <a:blip r:embed="rId3" cstate="print"/>
            <a:srcRect/>
            <a:stretch>
              <a:fillRect/>
            </a:stretch>
          </p:blipFill>
          <p:spPr bwMode="auto">
            <a:xfrm>
              <a:off x="2208" y="3600"/>
              <a:ext cx="1800" cy="60"/>
            </a:xfrm>
            <a:prstGeom prst="rect">
              <a:avLst/>
            </a:prstGeom>
            <a:noFill/>
            <a:ln w="9525">
              <a:noFill/>
              <a:miter lim="800000"/>
              <a:headEnd/>
              <a:tailEnd/>
            </a:ln>
          </p:spPr>
        </p:pic>
      </p:grpSp>
      <p:pic>
        <p:nvPicPr>
          <p:cNvPr id="7" name="Picture 10" descr="EXPHORSA"/>
          <p:cNvPicPr>
            <a:picLocks noChangeAspect="1" noChangeArrowheads="1"/>
          </p:cNvPicPr>
          <p:nvPr/>
        </p:nvPicPr>
        <p:blipFill>
          <a:blip r:embed="rId4" cstate="print"/>
          <a:srcRect/>
          <a:stretch>
            <a:fillRect/>
          </a:stretch>
        </p:blipFill>
        <p:spPr bwMode="auto">
          <a:xfrm>
            <a:off x="1981200" y="2743200"/>
            <a:ext cx="5715000" cy="71438"/>
          </a:xfrm>
          <a:prstGeom prst="rect">
            <a:avLst/>
          </a:prstGeom>
          <a:noFill/>
          <a:ln w="9525">
            <a:noFill/>
            <a:miter lim="800000"/>
            <a:headEnd/>
            <a:tailEnd/>
          </a:ln>
        </p:spPr>
      </p:pic>
      <p:sp>
        <p:nvSpPr>
          <p:cNvPr id="4098" name="Rectangle 2"/>
          <p:cNvSpPr>
            <a:spLocks noGrp="1" noChangeArrowheads="1"/>
          </p:cNvSpPr>
          <p:nvPr>
            <p:ph type="ctrTitle"/>
          </p:nvPr>
        </p:nvSpPr>
        <p:spPr>
          <a:xfrm>
            <a:off x="1752600" y="742950"/>
            <a:ext cx="6400800" cy="1885950"/>
          </a:xfrm>
          <a:ln w="76200" cmpd="tri"/>
        </p:spPr>
        <p:txBody>
          <a:bodyPr/>
          <a:lstStyle>
            <a:lvl1pPr algn="ctr">
              <a:defRPr/>
            </a:lvl1pPr>
          </a:lstStyle>
          <a:p>
            <a:r>
              <a:rPr lang="ru-RU"/>
              <a:t>Образец заголовка</a:t>
            </a:r>
          </a:p>
        </p:txBody>
      </p:sp>
      <p:sp>
        <p:nvSpPr>
          <p:cNvPr id="4099" name="Rectangle 3"/>
          <p:cNvSpPr>
            <a:spLocks noGrp="1" noChangeArrowheads="1"/>
          </p:cNvSpPr>
          <p:nvPr>
            <p:ph type="subTitle" idx="1"/>
          </p:nvPr>
        </p:nvSpPr>
        <p:spPr>
          <a:xfrm>
            <a:off x="1752600" y="2914650"/>
            <a:ext cx="6400800" cy="1314450"/>
          </a:xfrm>
          <a:ln w="6350"/>
        </p:spPr>
        <p:txBody>
          <a:bodyPr/>
          <a:lstStyle>
            <a:lvl1pPr marL="0" indent="0" algn="ctr">
              <a:buFontTx/>
              <a:buNone/>
              <a:defRPr/>
            </a:lvl1pPr>
          </a:lstStyle>
          <a:p>
            <a:r>
              <a:rPr lang="ru-RU"/>
              <a:t>Образец подзаголовка</a:t>
            </a:r>
          </a:p>
        </p:txBody>
      </p:sp>
      <p:sp>
        <p:nvSpPr>
          <p:cNvPr id="8" name="Rectangle 4"/>
          <p:cNvSpPr>
            <a:spLocks noGrp="1" noChangeArrowheads="1"/>
          </p:cNvSpPr>
          <p:nvPr>
            <p:ph type="dt" sz="half" idx="10"/>
          </p:nvPr>
        </p:nvSpPr>
        <p:spPr>
          <a:xfrm>
            <a:off x="914400" y="4800600"/>
            <a:ext cx="1905000" cy="342900"/>
          </a:xfrm>
        </p:spPr>
        <p:txBody>
          <a:bodyPr anchorCtr="0"/>
          <a:lstStyle>
            <a:lvl1pPr>
              <a:defRPr/>
            </a:lvl1pPr>
          </a:lstStyle>
          <a:p>
            <a:fld id="{5B106E36-FD25-4E2D-B0AA-010F637433A0}" type="datetimeFigureOut">
              <a:rPr lang="ru-RU" smtClean="0"/>
              <a:pPr/>
              <a:t>17.10.2022</a:t>
            </a:fld>
            <a:endParaRPr lang="ru-RU"/>
          </a:p>
        </p:txBody>
      </p:sp>
      <p:sp>
        <p:nvSpPr>
          <p:cNvPr id="9" name="Rectangle 5"/>
          <p:cNvSpPr>
            <a:spLocks noGrp="1" noChangeArrowheads="1"/>
          </p:cNvSpPr>
          <p:nvPr>
            <p:ph type="ftr" sz="quarter" idx="11"/>
          </p:nvPr>
        </p:nvSpPr>
        <p:spPr>
          <a:xfrm>
            <a:off x="3505200" y="4800600"/>
            <a:ext cx="2895600" cy="342900"/>
          </a:xfrm>
        </p:spPr>
        <p:txBody>
          <a:bodyPr anchorCtr="0"/>
          <a:lstStyle>
            <a:lvl1pPr>
              <a:defRPr/>
            </a:lvl1pPr>
          </a:lstStyle>
          <a:p>
            <a:endParaRPr lang="ru-RU"/>
          </a:p>
        </p:txBody>
      </p:sp>
      <p:sp>
        <p:nvSpPr>
          <p:cNvPr id="10" name="Rectangle 6"/>
          <p:cNvSpPr>
            <a:spLocks noGrp="1" noChangeArrowheads="1"/>
          </p:cNvSpPr>
          <p:nvPr>
            <p:ph type="sldNum" sz="quarter" idx="12"/>
          </p:nvPr>
        </p:nvSpPr>
        <p:spPr/>
        <p:txBody>
          <a:bodyPr anchorCtr="0"/>
          <a:lstStyle>
            <a:lvl1pPr>
              <a:defRPr/>
            </a:lvl1pPr>
          </a:lstStyle>
          <a:p>
            <a:fld id="{725C68B6-61C2-468F-89AB-4B9F7531AA68}" type="slidenum">
              <a:rPr lang="ru-RU" smtClean="0"/>
              <a:pPr/>
              <a:t>‹#›</a:t>
            </a:fld>
            <a:endParaRPr lang="ru-RU"/>
          </a:p>
        </p:txBody>
      </p:sp>
    </p:spTree>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17.10.2022</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96100" y="285750"/>
            <a:ext cx="1943100" cy="41243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062038" y="285750"/>
            <a:ext cx="5681662" cy="41243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17.10.2022</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17.10.2022</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17.10.2022</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1062038" y="1325166"/>
            <a:ext cx="3808412" cy="30849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5022851" y="1325166"/>
            <a:ext cx="3808413" cy="30849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17.10.2022</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17.10.2022</a:t>
            </a:fld>
            <a:endParaRPr lang="ru-RU"/>
          </a:p>
        </p:txBody>
      </p:sp>
      <p:sp>
        <p:nvSpPr>
          <p:cNvPr id="8" name="Rectangle 5"/>
          <p:cNvSpPr>
            <a:spLocks noGrp="1" noChangeArrowheads="1"/>
          </p:cNvSpPr>
          <p:nvPr>
            <p:ph type="ftr" sz="quarter" idx="11"/>
          </p:nvPr>
        </p:nvSpPr>
        <p:spPr>
          <a:ln/>
        </p:spPr>
        <p:txBody>
          <a:bodyPr/>
          <a:lstStyle>
            <a:lvl1pPr>
              <a:defRPr/>
            </a:lvl1pPr>
          </a:lstStyle>
          <a:p>
            <a:endParaRPr lang="ru-RU"/>
          </a:p>
        </p:txBody>
      </p:sp>
      <p:sp>
        <p:nvSpPr>
          <p:cNvPr id="9"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17.10.2022</a:t>
            </a:fld>
            <a:endParaRPr lang="ru-RU"/>
          </a:p>
        </p:txBody>
      </p:sp>
      <p:sp>
        <p:nvSpPr>
          <p:cNvPr id="4" name="Rectangle 5"/>
          <p:cNvSpPr>
            <a:spLocks noGrp="1" noChangeArrowheads="1"/>
          </p:cNvSpPr>
          <p:nvPr>
            <p:ph type="ftr" sz="quarter" idx="11"/>
          </p:nvPr>
        </p:nvSpPr>
        <p:spPr>
          <a:ln/>
        </p:spPr>
        <p:txBody>
          <a:bodyPr/>
          <a:lstStyle>
            <a:lvl1pPr>
              <a:defRPr/>
            </a:lvl1pPr>
          </a:lstStyle>
          <a:p>
            <a:endParaRPr lang="ru-RU"/>
          </a:p>
        </p:txBody>
      </p:sp>
      <p:sp>
        <p:nvSpPr>
          <p:cNvPr id="5"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17.10.2022</a:t>
            </a:fld>
            <a:endParaRPr lang="ru-RU"/>
          </a:p>
        </p:txBody>
      </p:sp>
      <p:sp>
        <p:nvSpPr>
          <p:cNvPr id="3" name="Rectangle 5"/>
          <p:cNvSpPr>
            <a:spLocks noGrp="1" noChangeArrowheads="1"/>
          </p:cNvSpPr>
          <p:nvPr>
            <p:ph type="ftr" sz="quarter" idx="11"/>
          </p:nvPr>
        </p:nvSpPr>
        <p:spPr>
          <a:ln/>
        </p:spPr>
        <p:txBody>
          <a:bodyPr/>
          <a:lstStyle>
            <a:lvl1pPr>
              <a:defRPr/>
            </a:lvl1pPr>
          </a:lstStyle>
          <a:p>
            <a:endParaRPr lang="ru-RU"/>
          </a:p>
        </p:txBody>
      </p:sp>
      <p:sp>
        <p:nvSpPr>
          <p:cNvPr id="4"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17.10.2022</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17.10.2022</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Expbanna"/>
          <p:cNvPicPr>
            <a:picLocks noChangeAspect="1" noChangeArrowheads="1"/>
          </p:cNvPicPr>
          <p:nvPr/>
        </p:nvPicPr>
        <p:blipFill>
          <a:blip r:embed="rId14" cstate="print"/>
          <a:srcRect/>
          <a:stretch>
            <a:fillRect/>
          </a:stretch>
        </p:blipFill>
        <p:spPr bwMode="invGray">
          <a:xfrm>
            <a:off x="0" y="0"/>
            <a:ext cx="685800" cy="51435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1066800" y="285750"/>
            <a:ext cx="7772400" cy="8572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a:t>Образец заголовка</a:t>
            </a:r>
          </a:p>
        </p:txBody>
      </p:sp>
      <p:sp>
        <p:nvSpPr>
          <p:cNvPr id="3076" name="Rectangle 4"/>
          <p:cNvSpPr>
            <a:spLocks noGrp="1" noChangeArrowheads="1"/>
          </p:cNvSpPr>
          <p:nvPr>
            <p:ph type="dt" sz="half" idx="2"/>
          </p:nvPr>
        </p:nvSpPr>
        <p:spPr bwMode="auto">
          <a:xfrm>
            <a:off x="838200" y="4800600"/>
            <a:ext cx="1905000" cy="3429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spcBef>
                <a:spcPct val="0"/>
              </a:spcBef>
              <a:defRPr sz="1400">
                <a:solidFill>
                  <a:schemeClr val="tx2"/>
                </a:solidFill>
                <a:latin typeface="Arial" pitchFamily="34" charset="0"/>
              </a:defRPr>
            </a:lvl1pPr>
          </a:lstStyle>
          <a:p>
            <a:fld id="{5B106E36-FD25-4E2D-B0AA-010F637433A0}" type="datetimeFigureOut">
              <a:rPr lang="ru-RU" smtClean="0"/>
              <a:pPr/>
              <a:t>17.10.2022</a:t>
            </a:fld>
            <a:endParaRPr lang="ru-RU"/>
          </a:p>
        </p:txBody>
      </p:sp>
      <p:sp>
        <p:nvSpPr>
          <p:cNvPr id="3077" name="Rectangle 5"/>
          <p:cNvSpPr>
            <a:spLocks noGrp="1" noChangeArrowheads="1"/>
          </p:cNvSpPr>
          <p:nvPr>
            <p:ph type="ftr" sz="quarter" idx="3"/>
          </p:nvPr>
        </p:nvSpPr>
        <p:spPr bwMode="auto">
          <a:xfrm>
            <a:off x="3429000" y="4800600"/>
            <a:ext cx="2895600" cy="3429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spcBef>
                <a:spcPct val="0"/>
              </a:spcBef>
              <a:defRPr sz="1400">
                <a:solidFill>
                  <a:schemeClr val="tx2"/>
                </a:solidFill>
                <a:latin typeface="Arial" pitchFamily="34" charset="0"/>
              </a:defRPr>
            </a:lvl1pPr>
          </a:lstStyle>
          <a:p>
            <a:endParaRPr lang="ru-RU"/>
          </a:p>
        </p:txBody>
      </p:sp>
      <p:sp>
        <p:nvSpPr>
          <p:cNvPr id="3078" name="Rectangle 6"/>
          <p:cNvSpPr>
            <a:spLocks noGrp="1" noChangeArrowheads="1"/>
          </p:cNvSpPr>
          <p:nvPr>
            <p:ph type="sldNum" sz="quarter" idx="4"/>
          </p:nvPr>
        </p:nvSpPr>
        <p:spPr bwMode="auto">
          <a:xfrm>
            <a:off x="7010400" y="4800600"/>
            <a:ext cx="1905000" cy="3429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spcBef>
                <a:spcPct val="0"/>
              </a:spcBef>
              <a:defRPr sz="1400">
                <a:solidFill>
                  <a:schemeClr val="tx2"/>
                </a:solidFill>
                <a:latin typeface="Arial" pitchFamily="34" charset="0"/>
              </a:defRPr>
            </a:lvl1pPr>
          </a:lstStyle>
          <a:p>
            <a:fld id="{725C68B6-61C2-468F-89AB-4B9F7531AA68}" type="slidenum">
              <a:rPr lang="ru-RU" smtClean="0"/>
              <a:pPr/>
              <a:t>‹#›</a:t>
            </a:fld>
            <a:endParaRPr lang="ru-RU"/>
          </a:p>
        </p:txBody>
      </p:sp>
      <p:pic>
        <p:nvPicPr>
          <p:cNvPr id="1031" name="Picture 7" descr="EXPHORSA"/>
          <p:cNvPicPr>
            <a:picLocks noChangeAspect="1" noChangeArrowheads="1"/>
          </p:cNvPicPr>
          <p:nvPr/>
        </p:nvPicPr>
        <p:blipFill>
          <a:blip r:embed="rId15" cstate="print"/>
          <a:srcRect/>
          <a:stretch>
            <a:fillRect/>
          </a:stretch>
        </p:blipFill>
        <p:spPr bwMode="auto">
          <a:xfrm>
            <a:off x="1066800" y="1181101"/>
            <a:ext cx="7772400" cy="97631"/>
          </a:xfrm>
          <a:prstGeom prst="rect">
            <a:avLst/>
          </a:prstGeom>
          <a:noFill/>
          <a:ln w="9525">
            <a:noFill/>
            <a:miter lim="800000"/>
            <a:headEnd/>
            <a:tailEnd/>
          </a:ln>
        </p:spPr>
      </p:pic>
      <p:sp>
        <p:nvSpPr>
          <p:cNvPr id="1032" name="Rectangle 8"/>
          <p:cNvSpPr>
            <a:spLocks noGrp="1" noChangeArrowheads="1"/>
          </p:cNvSpPr>
          <p:nvPr>
            <p:ph type="body" idx="1"/>
          </p:nvPr>
        </p:nvSpPr>
        <p:spPr bwMode="auto">
          <a:xfrm>
            <a:off x="1062039" y="1325166"/>
            <a:ext cx="7769225" cy="3084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p:newsflash/>
  </p:transition>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Blip>
          <a:blip r:embed="rId16"/>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Blip>
          <a:blip r:embed="rId17"/>
        </a:buBlip>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eaLnBrk="1" fontAlgn="base" hangingPunct="1">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Wingdings" pitchFamily="2" charset="2"/>
        <a:buChar char="s"/>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evsuhanova@yandex.ru" TargetMode="External"/><Relationship Id="rId2" Type="http://schemas.openxmlformats.org/officeDocument/2006/relationships/hyperlink" Target="mailto:o.m.filatova@yandex.ru" TargetMode="External"/><Relationship Id="rId1" Type="http://schemas.openxmlformats.org/officeDocument/2006/relationships/slideLayout" Target="../slideLayouts/slideLayout7.xml"/><Relationship Id="rId4" Type="http://schemas.openxmlformats.org/officeDocument/2006/relationships/hyperlink" Target="mailto:lilya.kadushkina@yandex.ru"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52600" y="973832"/>
            <a:ext cx="6400800" cy="1885950"/>
          </a:xfrm>
        </p:spPr>
        <p:txBody>
          <a:bodyPr/>
          <a:lstStyle/>
          <a:p>
            <a:r>
              <a:rPr lang="ru-RU" dirty="0"/>
              <a:t>К ВОПРОСУ О РАБОТЕ С ТЕРМИНОЛОГИЕЙ НА УРОКАХ БИОЛОГИИ</a:t>
            </a:r>
          </a:p>
        </p:txBody>
      </p:sp>
      <p:sp>
        <p:nvSpPr>
          <p:cNvPr id="3" name="Подзаголовок 2"/>
          <p:cNvSpPr>
            <a:spLocks noGrp="1"/>
          </p:cNvSpPr>
          <p:nvPr>
            <p:ph type="subTitle" idx="1"/>
          </p:nvPr>
        </p:nvSpPr>
        <p:spPr>
          <a:xfrm>
            <a:off x="1752600" y="3489852"/>
            <a:ext cx="6400800" cy="739248"/>
          </a:xfrm>
        </p:spPr>
        <p:txBody>
          <a:bodyPr/>
          <a:lstStyle/>
          <a:p>
            <a:r>
              <a:rPr lang="ru-RU" sz="1400" dirty="0"/>
              <a:t>Филатова О.М., Суханова Е.В. , </a:t>
            </a:r>
            <a:r>
              <a:rPr lang="ru-RU" sz="1400" dirty="0" err="1"/>
              <a:t>Кадушкина</a:t>
            </a:r>
            <a:r>
              <a:rPr lang="ru-RU" sz="1400" dirty="0"/>
              <a:t> Л.А.</a:t>
            </a:r>
          </a:p>
          <a:p>
            <a:r>
              <a:rPr lang="ru-RU" sz="1400" dirty="0"/>
              <a:t>Федеральное государственное бюджетное образовательное учреждение высшего образования «Пензенский государственный университет»,  г. Пенза</a:t>
            </a:r>
          </a:p>
        </p:txBody>
      </p:sp>
    </p:spTree>
  </p:cSld>
  <p:clrMapOvr>
    <a:masterClrMapping/>
  </p:clrMapOvr>
  <p:transition>
    <p:newsfla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lgn="ctr"/>
            <a:r>
              <a:rPr lang="ru-RU" b="1" dirty="0"/>
              <a:t>«Паутина терминов».</a:t>
            </a:r>
          </a:p>
        </p:txBody>
      </p:sp>
      <p:sp>
        <p:nvSpPr>
          <p:cNvPr id="3" name="Содержимое 2"/>
          <p:cNvSpPr>
            <a:spLocks noGrp="1"/>
          </p:cNvSpPr>
          <p:nvPr>
            <p:ph sz="half" idx="1"/>
          </p:nvPr>
        </p:nvSpPr>
        <p:spPr>
          <a:xfrm>
            <a:off x="1062038" y="1653648"/>
            <a:ext cx="3808412" cy="2756427"/>
          </a:xfrm>
        </p:spPr>
        <p:txBody>
          <a:bodyPr/>
          <a:lstStyle/>
          <a:p>
            <a:r>
              <a:rPr lang="ru-RU" dirty="0"/>
              <a:t>Опрос  по цепочке. </a:t>
            </a:r>
          </a:p>
          <a:p>
            <a:r>
              <a:rPr lang="ru-RU" dirty="0"/>
              <a:t>Из  расплетающейся нити создаётся «паутина» - конструкция, отображающая сложность понятия. </a:t>
            </a:r>
          </a:p>
        </p:txBody>
      </p:sp>
      <p:pic>
        <p:nvPicPr>
          <p:cNvPr id="8196" name="Picture 4" descr="https://i.pinimg.com/280x280_RS/dc/bb/6e/dcbb6ecc36d57a9a0a2b5afe7cf12455.jpg"/>
          <p:cNvPicPr>
            <a:picLocks noChangeAspect="1" noChangeArrowheads="1"/>
          </p:cNvPicPr>
          <p:nvPr/>
        </p:nvPicPr>
        <p:blipFill>
          <a:blip r:embed="rId2" cstate="print"/>
          <a:srcRect/>
          <a:stretch>
            <a:fillRect/>
          </a:stretch>
        </p:blipFill>
        <p:spPr bwMode="auto">
          <a:xfrm flipH="1">
            <a:off x="7596336" y="3003799"/>
            <a:ext cx="1434146" cy="1044008"/>
          </a:xfrm>
          <a:prstGeom prst="ellipse">
            <a:avLst/>
          </a:prstGeom>
          <a:noFill/>
          <a:effectLst>
            <a:softEdge rad="127000"/>
          </a:effectLst>
        </p:spPr>
      </p:pic>
      <p:sp>
        <p:nvSpPr>
          <p:cNvPr id="30" name="Полилиния 29"/>
          <p:cNvSpPr/>
          <p:nvPr/>
        </p:nvSpPr>
        <p:spPr bwMode="auto">
          <a:xfrm>
            <a:off x="6577361" y="3140463"/>
            <a:ext cx="1518424" cy="854462"/>
          </a:xfrm>
          <a:custGeom>
            <a:avLst/>
            <a:gdLst>
              <a:gd name="connsiteX0" fmla="*/ 1518424 w 1518424"/>
              <a:gd name="connsiteY0" fmla="*/ 875371 h 1139283"/>
              <a:gd name="connsiteX1" fmla="*/ 537117 w 1518424"/>
              <a:gd name="connsiteY1" fmla="*/ 529683 h 1139283"/>
              <a:gd name="connsiteX2" fmla="*/ 35312 w 1518424"/>
              <a:gd name="connsiteY2" fmla="*/ 1076093 h 1139283"/>
              <a:gd name="connsiteX3" fmla="*/ 325244 w 1518424"/>
              <a:gd name="connsiteY3" fmla="*/ 150541 h 1139283"/>
              <a:gd name="connsiteX4" fmla="*/ 291790 w 1518424"/>
              <a:gd name="connsiteY4" fmla="*/ 172844 h 1139283"/>
              <a:gd name="connsiteX5" fmla="*/ 291790 w 1518424"/>
              <a:gd name="connsiteY5" fmla="*/ 172844 h 1139283"/>
              <a:gd name="connsiteX6" fmla="*/ 291790 w 1518424"/>
              <a:gd name="connsiteY6" fmla="*/ 172844 h 113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8424" h="1139283">
                <a:moveTo>
                  <a:pt x="1518424" y="875371"/>
                </a:moveTo>
                <a:cubicBezTo>
                  <a:pt x="1151363" y="685800"/>
                  <a:pt x="784302" y="496229"/>
                  <a:pt x="537117" y="529683"/>
                </a:cubicBezTo>
                <a:cubicBezTo>
                  <a:pt x="289932" y="563137"/>
                  <a:pt x="70624" y="1139283"/>
                  <a:pt x="35312" y="1076093"/>
                </a:cubicBezTo>
                <a:cubicBezTo>
                  <a:pt x="0" y="1012903"/>
                  <a:pt x="282498" y="301082"/>
                  <a:pt x="325244" y="150541"/>
                </a:cubicBezTo>
                <a:cubicBezTo>
                  <a:pt x="367990" y="0"/>
                  <a:pt x="291790" y="172844"/>
                  <a:pt x="291790" y="172844"/>
                </a:cubicBezTo>
                <a:lnTo>
                  <a:pt x="291790" y="172844"/>
                </a:lnTo>
                <a:lnTo>
                  <a:pt x="291790" y="172844"/>
                </a:lnTo>
              </a:path>
            </a:pathLst>
          </a:custGeom>
          <a:solidFill>
            <a:schemeClr val="accent1"/>
          </a:solidFill>
          <a:ln w="1905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ru-RU" sz="2400" b="0" i="0" u="none" strike="noStrike" cap="none" normalizeH="0" baseline="0">
              <a:ln>
                <a:noFill/>
              </a:ln>
              <a:solidFill>
                <a:schemeClr val="tx1"/>
              </a:solidFill>
              <a:effectLst/>
              <a:latin typeface="Times New Roman" pitchFamily="18" charset="0"/>
            </a:endParaRPr>
          </a:p>
        </p:txBody>
      </p:sp>
      <p:sp>
        <p:nvSpPr>
          <p:cNvPr id="32" name="Полилиния 31"/>
          <p:cNvSpPr/>
          <p:nvPr/>
        </p:nvSpPr>
        <p:spPr bwMode="auto">
          <a:xfrm>
            <a:off x="4499993" y="1653648"/>
            <a:ext cx="3633315" cy="2322258"/>
          </a:xfrm>
          <a:custGeom>
            <a:avLst/>
            <a:gdLst>
              <a:gd name="connsiteX0" fmla="*/ 1542585 w 2769219"/>
              <a:gd name="connsiteY0" fmla="*/ 1793488 h 2152186"/>
              <a:gd name="connsiteX1" fmla="*/ 193288 w 2769219"/>
              <a:gd name="connsiteY1" fmla="*/ 1124415 h 2152186"/>
              <a:gd name="connsiteX2" fmla="*/ 2702312 w 2769219"/>
              <a:gd name="connsiteY2" fmla="*/ 678366 h 2152186"/>
              <a:gd name="connsiteX3" fmla="*/ 594731 w 2769219"/>
              <a:gd name="connsiteY3" fmla="*/ 1793488 h 2152186"/>
              <a:gd name="connsiteX4" fmla="*/ 1375317 w 2769219"/>
              <a:gd name="connsiteY4" fmla="*/ 120805 h 2152186"/>
              <a:gd name="connsiteX5" fmla="*/ 2211658 w 2769219"/>
              <a:gd name="connsiteY5" fmla="*/ 1994210 h 2152186"/>
              <a:gd name="connsiteX6" fmla="*/ 394009 w 2769219"/>
              <a:gd name="connsiteY6" fmla="*/ 488795 h 2152186"/>
              <a:gd name="connsiteX7" fmla="*/ 2445834 w 2769219"/>
              <a:gd name="connsiteY7" fmla="*/ 1414346 h 2152186"/>
              <a:gd name="connsiteX8" fmla="*/ 1353014 w 2769219"/>
              <a:gd name="connsiteY8" fmla="*/ 120805 h 2152186"/>
              <a:gd name="connsiteX9" fmla="*/ 940419 w 2769219"/>
              <a:gd name="connsiteY9" fmla="*/ 2139176 h 2152186"/>
              <a:gd name="connsiteX10" fmla="*/ 1955180 w 2769219"/>
              <a:gd name="connsiteY10" fmla="*/ 198863 h 2152186"/>
              <a:gd name="connsiteX11" fmla="*/ 1542585 w 2769219"/>
              <a:gd name="connsiteY11" fmla="*/ 1793488 h 215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9219" h="2152186">
                <a:moveTo>
                  <a:pt x="1542585" y="1793488"/>
                </a:moveTo>
                <a:cubicBezTo>
                  <a:pt x="1248936" y="1947747"/>
                  <a:pt x="0" y="1310269"/>
                  <a:pt x="193288" y="1124415"/>
                </a:cubicBezTo>
                <a:cubicBezTo>
                  <a:pt x="386576" y="938561"/>
                  <a:pt x="2635405" y="566854"/>
                  <a:pt x="2702312" y="678366"/>
                </a:cubicBezTo>
                <a:cubicBezTo>
                  <a:pt x="2769219" y="789878"/>
                  <a:pt x="815897" y="1886415"/>
                  <a:pt x="594731" y="1793488"/>
                </a:cubicBezTo>
                <a:cubicBezTo>
                  <a:pt x="373565" y="1700561"/>
                  <a:pt x="1105829" y="87351"/>
                  <a:pt x="1375317" y="120805"/>
                </a:cubicBezTo>
                <a:cubicBezTo>
                  <a:pt x="1644805" y="154259"/>
                  <a:pt x="2375209" y="1932878"/>
                  <a:pt x="2211658" y="1994210"/>
                </a:cubicBezTo>
                <a:cubicBezTo>
                  <a:pt x="2048107" y="2055542"/>
                  <a:pt x="354980" y="585439"/>
                  <a:pt x="394009" y="488795"/>
                </a:cubicBezTo>
                <a:cubicBezTo>
                  <a:pt x="433038" y="392151"/>
                  <a:pt x="2286000" y="1475678"/>
                  <a:pt x="2445834" y="1414346"/>
                </a:cubicBezTo>
                <a:cubicBezTo>
                  <a:pt x="2605668" y="1353014"/>
                  <a:pt x="1603916" y="0"/>
                  <a:pt x="1353014" y="120805"/>
                </a:cubicBezTo>
                <a:cubicBezTo>
                  <a:pt x="1102112" y="241610"/>
                  <a:pt x="840058" y="2126166"/>
                  <a:pt x="940419" y="2139176"/>
                </a:cubicBezTo>
                <a:cubicBezTo>
                  <a:pt x="1040780" y="2152186"/>
                  <a:pt x="1856678" y="250902"/>
                  <a:pt x="1955180" y="198863"/>
                </a:cubicBezTo>
                <a:cubicBezTo>
                  <a:pt x="2053682" y="146824"/>
                  <a:pt x="1836234" y="1639229"/>
                  <a:pt x="1542585" y="1793488"/>
                </a:cubicBezTo>
                <a:close/>
              </a:path>
            </a:pathLst>
          </a:custGeom>
          <a:solidFill>
            <a:schemeClr val="accent1"/>
          </a:solidFill>
          <a:ln w="1905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ru-RU" sz="2400" b="0" i="0" u="none" strike="noStrike" cap="none" normalizeH="0" baseline="0">
              <a:ln>
                <a:noFill/>
              </a:ln>
              <a:solidFill>
                <a:schemeClr val="tx1"/>
              </a:solidFill>
              <a:effectLst/>
              <a:latin typeface="Times New Roman" pitchFamily="18" charset="0"/>
            </a:endParaRPr>
          </a:p>
        </p:txBody>
      </p:sp>
    </p:spTree>
  </p:cSld>
  <p:clrMapOvr>
    <a:masterClrMapping/>
  </p:clrMapOvr>
  <p:transition>
    <p:newsfla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picture"/>
          <p:cNvPicPr>
            <a:picLocks noGrp="1"/>
          </p:cNvPicPr>
          <p:nvPr>
            <p:ph sz="half" idx="2"/>
          </p:nvPr>
        </p:nvPicPr>
        <p:blipFill>
          <a:blip r:embed="rId2" cstate="print"/>
          <a:srcRect l="19688"/>
          <a:stretch>
            <a:fillRect/>
          </a:stretch>
        </p:blipFill>
        <p:spPr bwMode="auto">
          <a:xfrm rot="16200000">
            <a:off x="5094059" y="537524"/>
            <a:ext cx="2700299" cy="5040561"/>
          </a:xfrm>
          <a:prstGeom prst="rect">
            <a:avLst/>
          </a:prstGeom>
          <a:solidFill>
            <a:srgbClr val="FFFFFF"/>
          </a:solidFill>
          <a:ln w="9525">
            <a:solidFill>
              <a:srgbClr val="000000"/>
            </a:solidFill>
            <a:round/>
            <a:headEnd/>
            <a:tailEnd/>
          </a:ln>
        </p:spPr>
      </p:pic>
      <p:sp>
        <p:nvSpPr>
          <p:cNvPr id="2" name="Заголовок 1"/>
          <p:cNvSpPr>
            <a:spLocks noGrp="1"/>
          </p:cNvSpPr>
          <p:nvPr>
            <p:ph type="title"/>
          </p:nvPr>
        </p:nvSpPr>
        <p:spPr>
          <a:xfrm>
            <a:off x="1066800" y="123478"/>
            <a:ext cx="7772400" cy="857250"/>
          </a:xfrm>
        </p:spPr>
        <p:txBody>
          <a:bodyPr/>
          <a:lstStyle/>
          <a:p>
            <a:pPr lvl="0" algn="ctr"/>
            <a:r>
              <a:rPr lang="ru-RU" b="1" dirty="0"/>
              <a:t>«Когнитивная карта».</a:t>
            </a:r>
          </a:p>
        </p:txBody>
      </p:sp>
      <p:sp>
        <p:nvSpPr>
          <p:cNvPr id="3" name="Содержимое 2"/>
          <p:cNvSpPr>
            <a:spLocks noGrp="1"/>
          </p:cNvSpPr>
          <p:nvPr>
            <p:ph sz="half" idx="1"/>
          </p:nvPr>
        </p:nvSpPr>
        <p:spPr>
          <a:xfrm>
            <a:off x="755576" y="1325166"/>
            <a:ext cx="3096344" cy="3084909"/>
          </a:xfrm>
        </p:spPr>
        <p:txBody>
          <a:bodyPr/>
          <a:lstStyle/>
          <a:p>
            <a:pPr algn="just"/>
            <a:r>
              <a:rPr lang="ru-RU" sz="2000" dirty="0"/>
              <a:t>требуется систематизировать термины  и изобразительные объекты в виде схемы, используя которую, другие обучающиеся должны будут сформулировать какое-то зашифрованное биологическое понятие</a:t>
            </a:r>
          </a:p>
        </p:txBody>
      </p:sp>
      <p:sp>
        <p:nvSpPr>
          <p:cNvPr id="6" name="Месяц 5"/>
          <p:cNvSpPr/>
          <p:nvPr/>
        </p:nvSpPr>
        <p:spPr bwMode="auto">
          <a:xfrm rot="16200000">
            <a:off x="6039163" y="3084807"/>
            <a:ext cx="378042" cy="864096"/>
          </a:xfrm>
          <a:prstGeom prst="moon">
            <a:avLst/>
          </a:prstGeom>
          <a:solidFill>
            <a:srgbClr val="33C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ru-RU" sz="2400" b="0" i="0" u="none" strike="noStrike" cap="none" normalizeH="0" baseline="0">
              <a:ln>
                <a:noFill/>
              </a:ln>
              <a:solidFill>
                <a:schemeClr val="tx1"/>
              </a:solidFill>
              <a:effectLst/>
              <a:latin typeface="Times New Roman" pitchFamily="18" charset="0"/>
            </a:endParaRPr>
          </a:p>
        </p:txBody>
      </p:sp>
    </p:spTree>
  </p:cSld>
  <p:clrMapOvr>
    <a:masterClrMapping/>
  </p:clrMapOvr>
  <p:transition>
    <p:newsfla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123478"/>
            <a:ext cx="7772400" cy="857250"/>
          </a:xfrm>
        </p:spPr>
        <p:txBody>
          <a:bodyPr/>
          <a:lstStyle/>
          <a:p>
            <a:pPr lvl="0" algn="ctr"/>
            <a:r>
              <a:rPr lang="ru-RU" b="1" dirty="0"/>
              <a:t>«Правописание».</a:t>
            </a:r>
            <a:endParaRPr lang="ru-RU" dirty="0"/>
          </a:p>
        </p:txBody>
      </p:sp>
      <p:sp>
        <p:nvSpPr>
          <p:cNvPr id="3" name="Содержимое 2"/>
          <p:cNvSpPr>
            <a:spLocks noGrp="1"/>
          </p:cNvSpPr>
          <p:nvPr>
            <p:ph sz="half" idx="1"/>
          </p:nvPr>
        </p:nvSpPr>
        <p:spPr>
          <a:xfrm>
            <a:off x="611560" y="1203598"/>
            <a:ext cx="8208912" cy="648072"/>
          </a:xfrm>
        </p:spPr>
        <p:txBody>
          <a:bodyPr/>
          <a:lstStyle/>
          <a:p>
            <a:pPr algn="just"/>
            <a:r>
              <a:rPr lang="ru-RU" sz="2400" dirty="0"/>
              <a:t>Есть комплект терминов, часть из них написана с ошибками, которые необходимо исправить.</a:t>
            </a:r>
          </a:p>
        </p:txBody>
      </p:sp>
      <p:graphicFrame>
        <p:nvGraphicFramePr>
          <p:cNvPr id="5" name="Содержимое 4"/>
          <p:cNvGraphicFramePr>
            <a:graphicFrameLocks noGrp="1"/>
          </p:cNvGraphicFramePr>
          <p:nvPr>
            <p:ph sz="half" idx="2"/>
          </p:nvPr>
        </p:nvGraphicFramePr>
        <p:xfrm>
          <a:off x="971600" y="2427733"/>
          <a:ext cx="2952328" cy="2088233"/>
        </p:xfrm>
        <a:graphic>
          <a:graphicData uri="http://schemas.openxmlformats.org/drawingml/2006/table">
            <a:tbl>
              <a:tblPr firstRow="1" bandRow="1">
                <a:tableStyleId>{5C22544A-7EE6-4342-B048-85BDC9FD1C3A}</a:tableStyleId>
              </a:tblPr>
              <a:tblGrid>
                <a:gridCol w="1373176">
                  <a:extLst>
                    <a:ext uri="{9D8B030D-6E8A-4147-A177-3AD203B41FA5}">
                      <a16:colId xmlns:a16="http://schemas.microsoft.com/office/drawing/2014/main" val="20000"/>
                    </a:ext>
                  </a:extLst>
                </a:gridCol>
                <a:gridCol w="1579152">
                  <a:extLst>
                    <a:ext uri="{9D8B030D-6E8A-4147-A177-3AD203B41FA5}">
                      <a16:colId xmlns:a16="http://schemas.microsoft.com/office/drawing/2014/main" val="20001"/>
                    </a:ext>
                  </a:extLst>
                </a:gridCol>
              </a:tblGrid>
              <a:tr h="298319">
                <a:tc>
                  <a:txBody>
                    <a:bodyPr/>
                    <a:lstStyle/>
                    <a:p>
                      <a:pPr algn="just">
                        <a:lnSpc>
                          <a:spcPct val="115000"/>
                        </a:lnSpc>
                        <a:spcAft>
                          <a:spcPts val="0"/>
                        </a:spcAft>
                      </a:pPr>
                      <a:r>
                        <a:rPr lang="ru-RU" sz="1400" b="0" dirty="0">
                          <a:solidFill>
                            <a:schemeClr val="tx1"/>
                          </a:solidFill>
                          <a:latin typeface="+mn-lt"/>
                          <a:ea typeface="Calibri"/>
                          <a:cs typeface="Times New Roman"/>
                        </a:rPr>
                        <a:t>Термин </a:t>
                      </a:r>
                    </a:p>
                  </a:txBody>
                  <a:tcPr marL="68580" marR="68580" marT="0" marB="0"/>
                </a:tc>
                <a:tc>
                  <a:txBody>
                    <a:bodyPr/>
                    <a:lstStyle/>
                    <a:p>
                      <a:pPr algn="just">
                        <a:lnSpc>
                          <a:spcPct val="115000"/>
                        </a:lnSpc>
                        <a:spcAft>
                          <a:spcPts val="0"/>
                        </a:spcAft>
                      </a:pPr>
                      <a:r>
                        <a:rPr lang="ru-RU" sz="1400" b="0" dirty="0">
                          <a:solidFill>
                            <a:schemeClr val="tx1"/>
                          </a:solidFill>
                          <a:latin typeface="+mn-lt"/>
                          <a:ea typeface="Calibri"/>
                          <a:cs typeface="Times New Roman"/>
                        </a:rPr>
                        <a:t>Определение</a:t>
                      </a:r>
                      <a:r>
                        <a:rPr lang="ru-RU" sz="1400" dirty="0">
                          <a:solidFill>
                            <a:schemeClr val="tx1"/>
                          </a:solidFill>
                          <a:latin typeface="+mn-lt"/>
                          <a:ea typeface="Calibri"/>
                          <a:cs typeface="Times New Roman"/>
                        </a:rPr>
                        <a:t> </a:t>
                      </a:r>
                    </a:p>
                  </a:txBody>
                  <a:tcPr marL="68580" marR="68580" marT="0" marB="0"/>
                </a:tc>
                <a:extLst>
                  <a:ext uri="{0D108BD9-81ED-4DB2-BD59-A6C34878D82A}">
                    <a16:rowId xmlns:a16="http://schemas.microsoft.com/office/drawing/2014/main" val="10000"/>
                  </a:ext>
                </a:extLst>
              </a:tr>
              <a:tr h="298319">
                <a:tc>
                  <a:txBody>
                    <a:bodyPr/>
                    <a:lstStyle/>
                    <a:p>
                      <a:pPr algn="just">
                        <a:lnSpc>
                          <a:spcPct val="115000"/>
                        </a:lnSpc>
                        <a:spcAft>
                          <a:spcPts val="0"/>
                        </a:spcAft>
                      </a:pPr>
                      <a:r>
                        <a:rPr lang="ru-RU" sz="1400" b="0" dirty="0" err="1">
                          <a:solidFill>
                            <a:schemeClr val="tx1"/>
                          </a:solidFill>
                          <a:latin typeface="Times New Roman"/>
                          <a:ea typeface="Calibri"/>
                          <a:cs typeface="Times New Roman"/>
                        </a:rPr>
                        <a:t>Ц</a:t>
                      </a:r>
                      <a:r>
                        <a:rPr lang="ru-RU" sz="1400" b="1" dirty="0" err="1">
                          <a:solidFill>
                            <a:schemeClr val="tx1"/>
                          </a:solidFill>
                          <a:latin typeface="Times New Roman"/>
                          <a:ea typeface="Calibri"/>
                          <a:cs typeface="Times New Roman"/>
                        </a:rPr>
                        <a:t>е</a:t>
                      </a:r>
                      <a:r>
                        <a:rPr lang="ru-RU" sz="1400" b="0" dirty="0" err="1">
                          <a:solidFill>
                            <a:schemeClr val="tx1"/>
                          </a:solidFill>
                          <a:latin typeface="Times New Roman"/>
                          <a:ea typeface="Calibri"/>
                          <a:cs typeface="Times New Roman"/>
                        </a:rPr>
                        <a:t>тология</a:t>
                      </a:r>
                      <a:endParaRPr lang="ru-RU" sz="1400" b="0" dirty="0">
                        <a:solidFill>
                          <a:schemeClr val="tx1"/>
                        </a:solidFill>
                        <a:latin typeface="Calibri"/>
                        <a:ea typeface="Calibri"/>
                        <a:cs typeface="Times New Roman"/>
                      </a:endParaRPr>
                    </a:p>
                  </a:txBody>
                  <a:tcPr marL="68580" marR="68580" marT="0" marB="0"/>
                </a:tc>
                <a:tc>
                  <a:txBody>
                    <a:bodyPr/>
                    <a:lstStyle/>
                    <a:p>
                      <a:pPr algn="just">
                        <a:lnSpc>
                          <a:spcPct val="115000"/>
                        </a:lnSpc>
                        <a:spcAft>
                          <a:spcPts val="0"/>
                        </a:spcAft>
                      </a:pPr>
                      <a:r>
                        <a:rPr lang="ru-RU" sz="1400" dirty="0">
                          <a:latin typeface="Times New Roman"/>
                          <a:ea typeface="Calibri"/>
                          <a:cs typeface="Times New Roman"/>
                        </a:rPr>
                        <a:t> </a:t>
                      </a:r>
                      <a:endParaRPr lang="ru-RU" sz="1400" dirty="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98319">
                <a:tc>
                  <a:txBody>
                    <a:bodyPr/>
                    <a:lstStyle/>
                    <a:p>
                      <a:pPr algn="just">
                        <a:lnSpc>
                          <a:spcPct val="115000"/>
                        </a:lnSpc>
                        <a:spcAft>
                          <a:spcPts val="0"/>
                        </a:spcAft>
                      </a:pPr>
                      <a:r>
                        <a:rPr lang="ru-RU" sz="1400" dirty="0" err="1">
                          <a:latin typeface="Times New Roman"/>
                          <a:ea typeface="Calibri"/>
                          <a:cs typeface="Times New Roman"/>
                        </a:rPr>
                        <a:t>Хр</a:t>
                      </a:r>
                      <a:r>
                        <a:rPr lang="ru-RU" sz="1400" b="1" dirty="0" err="1">
                          <a:latin typeface="Times New Roman"/>
                          <a:ea typeface="Calibri"/>
                          <a:cs typeface="Times New Roman"/>
                        </a:rPr>
                        <a:t>а</a:t>
                      </a:r>
                      <a:r>
                        <a:rPr lang="ru-RU" sz="1400" dirty="0" err="1">
                          <a:latin typeface="Times New Roman"/>
                          <a:ea typeface="Calibri"/>
                          <a:cs typeface="Times New Roman"/>
                        </a:rPr>
                        <a:t>матида</a:t>
                      </a:r>
                      <a:r>
                        <a:rPr lang="ru-RU" sz="1400" dirty="0">
                          <a:latin typeface="Times New Roman"/>
                          <a:ea typeface="Calibri"/>
                          <a:cs typeface="Times New Roman"/>
                        </a:rPr>
                        <a:t> </a:t>
                      </a:r>
                      <a:endParaRPr lang="ru-RU" sz="1400" dirty="0">
                        <a:latin typeface="Calibri"/>
                        <a:ea typeface="Calibri"/>
                        <a:cs typeface="Times New Roman"/>
                      </a:endParaRPr>
                    </a:p>
                  </a:txBody>
                  <a:tcPr marL="68580" marR="68580" marT="0" marB="0"/>
                </a:tc>
                <a:tc>
                  <a:txBody>
                    <a:bodyPr/>
                    <a:lstStyle/>
                    <a:p>
                      <a:pPr algn="just">
                        <a:lnSpc>
                          <a:spcPct val="115000"/>
                        </a:lnSpc>
                        <a:spcAft>
                          <a:spcPts val="0"/>
                        </a:spcAft>
                      </a:pPr>
                      <a:endParaRPr lang="ru-RU" sz="1400" dirty="0">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298319">
                <a:tc>
                  <a:txBody>
                    <a:bodyPr/>
                    <a:lstStyle/>
                    <a:p>
                      <a:pPr algn="just">
                        <a:lnSpc>
                          <a:spcPct val="115000"/>
                        </a:lnSpc>
                        <a:spcAft>
                          <a:spcPts val="0"/>
                        </a:spcAft>
                      </a:pPr>
                      <a:r>
                        <a:rPr lang="ru-RU" sz="1400" dirty="0" err="1">
                          <a:latin typeface="Times New Roman"/>
                          <a:ea typeface="Calibri"/>
                          <a:cs typeface="Times New Roman"/>
                        </a:rPr>
                        <a:t>Нукле</a:t>
                      </a:r>
                      <a:r>
                        <a:rPr lang="ru-RU" sz="1400" b="1" dirty="0" err="1">
                          <a:latin typeface="Times New Roman"/>
                          <a:ea typeface="Calibri"/>
                          <a:cs typeface="Times New Roman"/>
                        </a:rPr>
                        <a:t>а</a:t>
                      </a:r>
                      <a:r>
                        <a:rPr lang="ru-RU" sz="1400" dirty="0" err="1">
                          <a:latin typeface="Times New Roman"/>
                          <a:ea typeface="Calibri"/>
                          <a:cs typeface="Times New Roman"/>
                        </a:rPr>
                        <a:t>сома</a:t>
                      </a:r>
                      <a:r>
                        <a:rPr lang="ru-RU" sz="1400" dirty="0">
                          <a:latin typeface="Times New Roman"/>
                          <a:ea typeface="Calibri"/>
                          <a:cs typeface="Times New Roman"/>
                        </a:rPr>
                        <a:t> </a:t>
                      </a:r>
                      <a:endParaRPr lang="ru-RU" sz="1400" dirty="0">
                        <a:latin typeface="Calibri"/>
                        <a:ea typeface="Calibri"/>
                        <a:cs typeface="Times New Roman"/>
                      </a:endParaRPr>
                    </a:p>
                  </a:txBody>
                  <a:tcPr marL="68580" marR="68580" marT="0" marB="0"/>
                </a:tc>
                <a:tc>
                  <a:txBody>
                    <a:bodyPr/>
                    <a:lstStyle/>
                    <a:p>
                      <a:pPr algn="just">
                        <a:lnSpc>
                          <a:spcPct val="115000"/>
                        </a:lnSpc>
                        <a:spcAft>
                          <a:spcPts val="0"/>
                        </a:spcAft>
                      </a:pPr>
                      <a:endParaRPr lang="ru-RU" sz="1400" dirty="0">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298319">
                <a:tc>
                  <a:txBody>
                    <a:bodyPr/>
                    <a:lstStyle/>
                    <a:p>
                      <a:pPr algn="just">
                        <a:lnSpc>
                          <a:spcPct val="115000"/>
                        </a:lnSpc>
                        <a:spcAft>
                          <a:spcPts val="0"/>
                        </a:spcAft>
                      </a:pPr>
                      <a:r>
                        <a:rPr lang="ru-RU" sz="1400">
                          <a:latin typeface="Times New Roman"/>
                          <a:ea typeface="Calibri"/>
                          <a:cs typeface="Times New Roman"/>
                        </a:rPr>
                        <a:t>М</a:t>
                      </a:r>
                      <a:r>
                        <a:rPr lang="ru-RU" sz="1400" b="1">
                          <a:latin typeface="Times New Roman"/>
                          <a:ea typeface="Calibri"/>
                          <a:cs typeface="Times New Roman"/>
                        </a:rPr>
                        <a:t>е</a:t>
                      </a:r>
                      <a:r>
                        <a:rPr lang="ru-RU" sz="1400">
                          <a:latin typeface="Times New Roman"/>
                          <a:ea typeface="Calibri"/>
                          <a:cs typeface="Times New Roman"/>
                        </a:rPr>
                        <a:t>тоз </a:t>
                      </a:r>
                      <a:endParaRPr lang="ru-RU" sz="1400">
                        <a:latin typeface="Calibri"/>
                        <a:ea typeface="Calibri"/>
                        <a:cs typeface="Times New Roman"/>
                      </a:endParaRPr>
                    </a:p>
                  </a:txBody>
                  <a:tcPr marL="68580" marR="68580" marT="0" marB="0"/>
                </a:tc>
                <a:tc>
                  <a:txBody>
                    <a:bodyPr/>
                    <a:lstStyle/>
                    <a:p>
                      <a:pPr algn="just">
                        <a:lnSpc>
                          <a:spcPct val="115000"/>
                        </a:lnSpc>
                        <a:spcAft>
                          <a:spcPts val="0"/>
                        </a:spcAft>
                      </a:pPr>
                      <a:endParaRPr lang="ru-RU" sz="1400">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r h="298319">
                <a:tc>
                  <a:txBody>
                    <a:bodyPr/>
                    <a:lstStyle/>
                    <a:p>
                      <a:pPr algn="just">
                        <a:lnSpc>
                          <a:spcPct val="115000"/>
                        </a:lnSpc>
                        <a:spcAft>
                          <a:spcPts val="0"/>
                        </a:spcAft>
                      </a:pPr>
                      <a:r>
                        <a:rPr lang="ru-RU" sz="1400">
                          <a:latin typeface="Times New Roman"/>
                          <a:ea typeface="Calibri"/>
                          <a:cs typeface="Times New Roman"/>
                        </a:rPr>
                        <a:t>Пр</a:t>
                      </a:r>
                      <a:r>
                        <a:rPr lang="ru-RU" sz="1400" b="1">
                          <a:latin typeface="Times New Roman"/>
                          <a:ea typeface="Calibri"/>
                          <a:cs typeface="Times New Roman"/>
                        </a:rPr>
                        <a:t>а</a:t>
                      </a:r>
                      <a:r>
                        <a:rPr lang="ru-RU" sz="1400">
                          <a:latin typeface="Times New Roman"/>
                          <a:ea typeface="Calibri"/>
                          <a:cs typeface="Times New Roman"/>
                        </a:rPr>
                        <a:t>фаза </a:t>
                      </a:r>
                      <a:endParaRPr lang="ru-RU" sz="1400">
                        <a:latin typeface="Calibri"/>
                        <a:ea typeface="Calibri"/>
                        <a:cs typeface="Times New Roman"/>
                      </a:endParaRPr>
                    </a:p>
                  </a:txBody>
                  <a:tcPr marL="68580" marR="68580" marT="0" marB="0"/>
                </a:tc>
                <a:tc>
                  <a:txBody>
                    <a:bodyPr/>
                    <a:lstStyle/>
                    <a:p>
                      <a:pPr algn="just">
                        <a:lnSpc>
                          <a:spcPct val="115000"/>
                        </a:lnSpc>
                        <a:spcAft>
                          <a:spcPts val="0"/>
                        </a:spcAft>
                      </a:pPr>
                      <a:endParaRPr lang="ru-RU" sz="1400" dirty="0">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r h="298319">
                <a:tc>
                  <a:txBody>
                    <a:bodyPr/>
                    <a:lstStyle/>
                    <a:p>
                      <a:pPr algn="just">
                        <a:lnSpc>
                          <a:spcPct val="115000"/>
                        </a:lnSpc>
                        <a:spcAft>
                          <a:spcPts val="0"/>
                        </a:spcAft>
                      </a:pPr>
                      <a:r>
                        <a:rPr lang="ru-RU" sz="1400" dirty="0">
                          <a:latin typeface="Times New Roman"/>
                          <a:ea typeface="Calibri"/>
                          <a:cs typeface="Times New Roman"/>
                        </a:rPr>
                        <a:t>Мейоз</a:t>
                      </a:r>
                      <a:endParaRPr lang="ru-RU" sz="1400" dirty="0">
                        <a:latin typeface="Calibri"/>
                        <a:ea typeface="Calibri"/>
                        <a:cs typeface="Times New Roman"/>
                      </a:endParaRPr>
                    </a:p>
                  </a:txBody>
                  <a:tcPr marL="68580" marR="68580" marT="0" marB="0"/>
                </a:tc>
                <a:tc>
                  <a:txBody>
                    <a:bodyPr/>
                    <a:lstStyle/>
                    <a:p>
                      <a:pPr algn="just">
                        <a:lnSpc>
                          <a:spcPct val="115000"/>
                        </a:lnSpc>
                        <a:spcAft>
                          <a:spcPts val="0"/>
                        </a:spcAft>
                      </a:pPr>
                      <a:endParaRPr lang="ru-RU" sz="1400" dirty="0">
                        <a:latin typeface="Times New Roman"/>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pic>
        <p:nvPicPr>
          <p:cNvPr id="2050" name="Picture 2"/>
          <p:cNvPicPr>
            <a:picLocks noChangeAspect="1" noChangeArrowheads="1"/>
          </p:cNvPicPr>
          <p:nvPr/>
        </p:nvPicPr>
        <p:blipFill>
          <a:blip r:embed="rId2" cstate="print">
            <a:lum bright="10000"/>
          </a:blip>
          <a:srcRect/>
          <a:stretch>
            <a:fillRect/>
          </a:stretch>
        </p:blipFill>
        <p:spPr bwMode="auto">
          <a:xfrm>
            <a:off x="5004048" y="2139702"/>
            <a:ext cx="3618338" cy="2820530"/>
          </a:xfrm>
          <a:prstGeom prst="rect">
            <a:avLst/>
          </a:prstGeom>
          <a:noFill/>
          <a:ln w="9525">
            <a:noFill/>
            <a:miter lim="800000"/>
            <a:headEnd/>
            <a:tailEnd/>
          </a:ln>
        </p:spPr>
      </p:pic>
    </p:spTree>
  </p:cSld>
  <p:clrMapOvr>
    <a:masterClrMapping/>
  </p:clrMapOvr>
  <p:transition>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55576" y="33468"/>
            <a:ext cx="8208912" cy="5110032"/>
          </a:xfrm>
          <a:prstGeom prst="rect">
            <a:avLst/>
          </a:prstGeom>
          <a:noFill/>
          <a:ln>
            <a:noFill/>
          </a:ln>
          <a:effectLst>
            <a:glow rad="101600">
              <a:schemeClr val="accent4">
                <a:satMod val="175000"/>
                <a:alpha val="40000"/>
              </a:schemeClr>
            </a:glow>
          </a:effectLst>
        </p:spPr>
        <p:style>
          <a:lnRef idx="2">
            <a:schemeClr val="accent1">
              <a:shade val="50000"/>
            </a:schemeClr>
          </a:lnRef>
          <a:fillRef idx="1003">
            <a:schemeClr val="lt2"/>
          </a:fillRef>
          <a:effectRef idx="0">
            <a:schemeClr val="accent1"/>
          </a:effectRef>
          <a:fontRef idx="minor">
            <a:schemeClr val="lt1"/>
          </a:fontRef>
        </p:style>
        <p:txBody>
          <a:bodyPr lIns="80184" tIns="40092" rIns="80184" bIns="40092" rtlCol="0" anchor="ctr"/>
          <a:lstStyle/>
          <a:p>
            <a:pPr indent="157305" algn="just" fontAlgn="base">
              <a:spcBef>
                <a:spcPct val="0"/>
              </a:spcBef>
              <a:spcAft>
                <a:spcPct val="0"/>
              </a:spcAft>
            </a:pPr>
            <a:r>
              <a:rPr lang="ru-RU" sz="2000" b="1" dirty="0" err="1" bmk="">
                <a:solidFill>
                  <a:schemeClr val="tx1"/>
                </a:solidFill>
                <a:latin typeface="Times New Roman" pitchFamily="18" charset="0"/>
                <a:cs typeface="Times New Roman" pitchFamily="18" charset="0"/>
              </a:rPr>
              <a:t>Синквейн</a:t>
            </a:r>
            <a:r>
              <a:rPr lang="ru-RU" sz="2000" b="1" dirty="0" bmk="">
                <a:solidFill>
                  <a:schemeClr val="tx1"/>
                </a:solidFill>
                <a:latin typeface="Times New Roman" pitchFamily="18" charset="0"/>
                <a:cs typeface="Times New Roman" pitchFamily="18" charset="0"/>
              </a:rPr>
              <a:t> -</a:t>
            </a:r>
            <a:r>
              <a:rPr lang="ru-RU" sz="2000" dirty="0">
                <a:solidFill>
                  <a:schemeClr val="tx1"/>
                </a:solidFill>
                <a:latin typeface="Times New Roman" pitchFamily="18" charset="0"/>
                <a:ea typeface="Times New Roman" pitchFamily="18" charset="0"/>
                <a:cs typeface="Times New Roman" pitchFamily="18" charset="0"/>
              </a:rPr>
              <a:t>инструмент для рефлексирования, синтеза и обобщения понятий и информации, способствующий развитию логического мышления.</a:t>
            </a:r>
            <a:endParaRPr lang="ru-RU" dirty="0">
              <a:solidFill>
                <a:schemeClr val="tx1"/>
              </a:solidFill>
              <a:latin typeface="Times New Roman" pitchFamily="18" charset="0"/>
              <a:ea typeface="Times New Roman" pitchFamily="18" charset="0"/>
              <a:cs typeface="Times New Roman" pitchFamily="18" charset="0"/>
            </a:endParaRPr>
          </a:p>
          <a:p>
            <a:r>
              <a:rPr lang="ru-RU" dirty="0">
                <a:solidFill>
                  <a:schemeClr val="tx1"/>
                </a:solidFill>
                <a:latin typeface="Times New Roman" pitchFamily="18" charset="0"/>
                <a:cs typeface="Times New Roman" pitchFamily="18" charset="0"/>
              </a:rPr>
              <a:t>Схема составления</a:t>
            </a:r>
          </a:p>
          <a:p>
            <a:pPr algn="ctr"/>
            <a:r>
              <a:rPr lang="ru-RU" sz="2800" b="1" dirty="0">
                <a:solidFill>
                  <a:schemeClr val="tx1"/>
                </a:solidFill>
                <a:latin typeface="Times New Roman" pitchFamily="18" charset="0"/>
                <a:cs typeface="Times New Roman" pitchFamily="18" charset="0"/>
              </a:rPr>
              <a:t>Существительное</a:t>
            </a:r>
          </a:p>
          <a:p>
            <a:pPr algn="ctr"/>
            <a:r>
              <a:rPr lang="ru-RU" sz="2800" b="1" dirty="0">
                <a:solidFill>
                  <a:schemeClr val="tx1"/>
                </a:solidFill>
                <a:latin typeface="Times New Roman" pitchFamily="18" charset="0"/>
                <a:cs typeface="Times New Roman" pitchFamily="18" charset="0"/>
              </a:rPr>
              <a:t>Прилагательное,    прилагательное</a:t>
            </a:r>
          </a:p>
          <a:p>
            <a:pPr algn="ctr"/>
            <a:r>
              <a:rPr lang="ru-RU" sz="2800" b="1" dirty="0">
                <a:solidFill>
                  <a:schemeClr val="tx1"/>
                </a:solidFill>
                <a:latin typeface="Times New Roman" pitchFamily="18" charset="0"/>
                <a:cs typeface="Times New Roman" pitchFamily="18" charset="0"/>
              </a:rPr>
              <a:t>Глагол,   глагол,   глагол.         </a:t>
            </a:r>
          </a:p>
          <a:p>
            <a:pPr algn="ctr"/>
            <a:r>
              <a:rPr lang="ru-RU" sz="2800" b="1" dirty="0">
                <a:solidFill>
                  <a:schemeClr val="tx1"/>
                </a:solidFill>
                <a:latin typeface="Times New Roman" pitchFamily="18" charset="0"/>
                <a:cs typeface="Times New Roman" pitchFamily="18" charset="0"/>
              </a:rPr>
              <a:t>Крылатая фраза.</a:t>
            </a:r>
          </a:p>
          <a:p>
            <a:pPr algn="ctr"/>
            <a:r>
              <a:rPr lang="ru-RU" sz="2800" b="1" dirty="0">
                <a:solidFill>
                  <a:schemeClr val="tx1"/>
                </a:solidFill>
                <a:latin typeface="Times New Roman" pitchFamily="18" charset="0"/>
                <a:cs typeface="Times New Roman" pitchFamily="18" charset="0"/>
              </a:rPr>
              <a:t>Эмоциональная точка.</a:t>
            </a:r>
          </a:p>
          <a:p>
            <a:endParaRPr lang="ru-RU" dirty="0">
              <a:solidFill>
                <a:schemeClr val="tx1"/>
              </a:solidFill>
              <a:latin typeface="Times New Roman" pitchFamily="18" charset="0"/>
              <a:cs typeface="Times New Roman" pitchFamily="18" charset="0"/>
            </a:endParaRPr>
          </a:p>
          <a:p>
            <a:pPr algn="just"/>
            <a:r>
              <a:rPr lang="ru-RU" sz="1600" i="1" dirty="0">
                <a:solidFill>
                  <a:schemeClr val="tx1"/>
                </a:solidFill>
                <a:latin typeface="Times New Roman" pitchFamily="18" charset="0"/>
                <a:cs typeface="Times New Roman" pitchFamily="18" charset="0"/>
              </a:rPr>
              <a:t>ПРИМЕЧАНИЕ</a:t>
            </a:r>
            <a:r>
              <a:rPr lang="ru-RU" sz="1600" dirty="0">
                <a:solidFill>
                  <a:schemeClr val="tx1"/>
                </a:solidFill>
                <a:latin typeface="Times New Roman" pitchFamily="18" charset="0"/>
                <a:cs typeface="Times New Roman" pitchFamily="18" charset="0"/>
              </a:rPr>
              <a:t>: может стать диагностическим инструментом, при его помощи можно :</a:t>
            </a:r>
          </a:p>
          <a:p>
            <a:pPr marL="1104894" algn="just">
              <a:buFont typeface="Wingdings" pitchFamily="2" charset="2"/>
              <a:buChar char="Ø"/>
            </a:pPr>
            <a:r>
              <a:rPr lang="ru-RU" sz="1600" dirty="0">
                <a:solidFill>
                  <a:schemeClr val="tx1"/>
                </a:solidFill>
                <a:latin typeface="Times New Roman" pitchFamily="18" charset="0"/>
                <a:cs typeface="Times New Roman" pitchFamily="18" charset="0"/>
              </a:rPr>
              <a:t>определить элементы темы наиболее и наименее освоенные обучающимися, </a:t>
            </a:r>
          </a:p>
          <a:p>
            <a:pPr marL="1104894" algn="just">
              <a:buFont typeface="Wingdings" pitchFamily="2" charset="2"/>
              <a:buChar char="Ø"/>
            </a:pPr>
            <a:r>
              <a:rPr lang="ru-RU" sz="1600" dirty="0">
                <a:solidFill>
                  <a:schemeClr val="tx1"/>
                </a:solidFill>
                <a:latin typeface="Times New Roman" pitchFamily="18" charset="0"/>
                <a:cs typeface="Times New Roman" pitchFamily="18" charset="0"/>
              </a:rPr>
              <a:t>выяснить,  какая информация оказалась наиболее ценной для каждого составителя, </a:t>
            </a:r>
          </a:p>
          <a:p>
            <a:pPr marL="1104894" algn="just">
              <a:buFont typeface="Wingdings" pitchFamily="2" charset="2"/>
              <a:buChar char="Ø"/>
            </a:pPr>
            <a:r>
              <a:rPr lang="ru-RU" sz="1600" dirty="0">
                <a:solidFill>
                  <a:schemeClr val="tx1"/>
                </a:solidFill>
                <a:latin typeface="Times New Roman" pitchFamily="18" charset="0"/>
                <a:cs typeface="Times New Roman" pitchFamily="18" charset="0"/>
              </a:rPr>
              <a:t>определить  эмоциональное состояние поэта  </a:t>
            </a:r>
          </a:p>
          <a:p>
            <a:pPr marL="1104894" algn="just">
              <a:buFont typeface="Wingdings" pitchFamily="2" charset="2"/>
              <a:buChar char="Ø"/>
            </a:pPr>
            <a:r>
              <a:rPr lang="ru-RU" sz="1600" dirty="0">
                <a:solidFill>
                  <a:schemeClr val="tx1"/>
                </a:solidFill>
                <a:latin typeface="Times New Roman" pitchFamily="18" charset="0"/>
                <a:cs typeface="Times New Roman" pitchFamily="18" charset="0"/>
              </a:rPr>
              <a:t>оценить  и  скорректировать работу преподавателя                                                  </a:t>
            </a:r>
            <a:endParaRPr lang="ru-RU" sz="1600" i="1" u="sng" dirty="0">
              <a:solidFill>
                <a:schemeClr val="tx1"/>
              </a:solidFill>
              <a:latin typeface="Arial" pitchFamily="34" charset="0"/>
              <a:cs typeface="Arial" pitchFamily="34" charset="0"/>
            </a:endParaRPr>
          </a:p>
          <a:p>
            <a:pPr marL="1104894" algn="just"/>
            <a:r>
              <a:rPr lang="ru-RU" sz="1200" i="1" dirty="0">
                <a:solidFill>
                  <a:schemeClr val="tx1"/>
                </a:solidFill>
                <a:latin typeface="Arial" pitchFamily="34" charset="0"/>
                <a:cs typeface="Arial" pitchFamily="34" charset="0"/>
              </a:rPr>
              <a:t>                                                                                                                                                                        </a:t>
            </a:r>
            <a:r>
              <a:rPr lang="ru-RU" sz="1200" i="1" u="sng" dirty="0">
                <a:solidFill>
                  <a:schemeClr val="tx1"/>
                </a:solidFill>
                <a:latin typeface="Arial" pitchFamily="34" charset="0"/>
                <a:cs typeface="Arial" pitchFamily="34" charset="0"/>
              </a:rPr>
              <a:t> </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nodeType="clickEffect">
                                  <p:stCondLst>
                                    <p:cond delay="0"/>
                                  </p:stCondLst>
                                  <p:iterate type="lt">
                                    <p:tmPct val="10000"/>
                                  </p:iterate>
                                  <p:childTnLst>
                                    <p:set>
                                      <p:cBhvr override="childStyle">
                                        <p:cTn id="6" dur="500" autoRev="1" fill="hold"/>
                                        <p:tgtEl>
                                          <p:spTgt spid="3">
                                            <p:txEl>
                                              <p:pRg st="2" end="2"/>
                                            </p:txEl>
                                          </p:spTgt>
                                        </p:tgtEl>
                                        <p:attrNameLst>
                                          <p:attrName>style.color</p:attrName>
                                        </p:attrNameLst>
                                      </p:cBhvr>
                                      <p:to>
                                        <p:clrVal>
                                          <a:srgbClr val="000099"/>
                                        </p:clrVal>
                                      </p:to>
                                    </p:set>
                                    <p:set>
                                      <p:cBhvr>
                                        <p:cTn id="7" dur="500" autoRev="1" fill="hold"/>
                                        <p:tgtEl>
                                          <p:spTgt spid="3">
                                            <p:txEl>
                                              <p:pRg st="2" end="2"/>
                                            </p:txEl>
                                          </p:spTgt>
                                        </p:tgtEl>
                                        <p:attrNameLst>
                                          <p:attrName>fillcolor</p:attrName>
                                        </p:attrNameLst>
                                      </p:cBhvr>
                                      <p:to>
                                        <p:clrVal>
                                          <a:srgbClr val="000099"/>
                                        </p:clrVal>
                                      </p:to>
                                    </p:set>
                                    <p:set>
                                      <p:cBhvr>
                                        <p:cTn id="8" dur="500" autoRev="1" fill="hold"/>
                                        <p:tgtEl>
                                          <p:spTgt spid="3">
                                            <p:txEl>
                                              <p:pRg st="2" end="2"/>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0" presetClass="emph" presetSubtype="0" fill="hold" nodeType="clickEffect">
                                  <p:stCondLst>
                                    <p:cond delay="0"/>
                                  </p:stCondLst>
                                  <p:iterate type="lt">
                                    <p:tmPct val="10000"/>
                                  </p:iterate>
                                  <p:childTnLst>
                                    <p:set>
                                      <p:cBhvr override="childStyle">
                                        <p:cTn id="12" dur="500" autoRev="1" fill="hold"/>
                                        <p:tgtEl>
                                          <p:spTgt spid="3">
                                            <p:txEl>
                                              <p:pRg st="3" end="3"/>
                                            </p:txEl>
                                          </p:spTgt>
                                        </p:tgtEl>
                                        <p:attrNameLst>
                                          <p:attrName>style.color</p:attrName>
                                        </p:attrNameLst>
                                      </p:cBhvr>
                                      <p:to>
                                        <p:clrVal>
                                          <a:srgbClr val="000099"/>
                                        </p:clrVal>
                                      </p:to>
                                    </p:set>
                                    <p:set>
                                      <p:cBhvr>
                                        <p:cTn id="13" dur="500" autoRev="1" fill="hold"/>
                                        <p:tgtEl>
                                          <p:spTgt spid="3">
                                            <p:txEl>
                                              <p:pRg st="3" end="3"/>
                                            </p:txEl>
                                          </p:spTgt>
                                        </p:tgtEl>
                                        <p:attrNameLst>
                                          <p:attrName>fillcolor</p:attrName>
                                        </p:attrNameLst>
                                      </p:cBhvr>
                                      <p:to>
                                        <p:clrVal>
                                          <a:srgbClr val="000099"/>
                                        </p:clrVal>
                                      </p:to>
                                    </p:set>
                                    <p:set>
                                      <p:cBhvr>
                                        <p:cTn id="14" dur="500" autoRev="1" fill="hold"/>
                                        <p:tgtEl>
                                          <p:spTgt spid="3">
                                            <p:txEl>
                                              <p:pRg st="3" end="3"/>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0" presetClass="emph" presetSubtype="0" fill="hold" nodeType="clickEffect">
                                  <p:stCondLst>
                                    <p:cond delay="0"/>
                                  </p:stCondLst>
                                  <p:iterate type="lt">
                                    <p:tmPct val="10000"/>
                                  </p:iterate>
                                  <p:childTnLst>
                                    <p:set>
                                      <p:cBhvr override="childStyle">
                                        <p:cTn id="18" dur="500" autoRev="1" fill="hold"/>
                                        <p:tgtEl>
                                          <p:spTgt spid="3">
                                            <p:txEl>
                                              <p:pRg st="4" end="4"/>
                                            </p:txEl>
                                          </p:spTgt>
                                        </p:tgtEl>
                                        <p:attrNameLst>
                                          <p:attrName>style.color</p:attrName>
                                        </p:attrNameLst>
                                      </p:cBhvr>
                                      <p:to>
                                        <p:clrVal>
                                          <a:srgbClr val="000099"/>
                                        </p:clrVal>
                                      </p:to>
                                    </p:set>
                                    <p:set>
                                      <p:cBhvr>
                                        <p:cTn id="19" dur="500" autoRev="1" fill="hold"/>
                                        <p:tgtEl>
                                          <p:spTgt spid="3">
                                            <p:txEl>
                                              <p:pRg st="4" end="4"/>
                                            </p:txEl>
                                          </p:spTgt>
                                        </p:tgtEl>
                                        <p:attrNameLst>
                                          <p:attrName>fillcolor</p:attrName>
                                        </p:attrNameLst>
                                      </p:cBhvr>
                                      <p:to>
                                        <p:clrVal>
                                          <a:srgbClr val="000099"/>
                                        </p:clrVal>
                                      </p:to>
                                    </p:set>
                                    <p:set>
                                      <p:cBhvr>
                                        <p:cTn id="20" dur="500" autoRev="1" fill="hold"/>
                                        <p:tgtEl>
                                          <p:spTgt spid="3">
                                            <p:txEl>
                                              <p:pRg st="4" end="4"/>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0" presetClass="emph" presetSubtype="0" fill="hold" nodeType="clickEffect">
                                  <p:stCondLst>
                                    <p:cond delay="0"/>
                                  </p:stCondLst>
                                  <p:iterate type="lt">
                                    <p:tmPct val="10000"/>
                                  </p:iterate>
                                  <p:childTnLst>
                                    <p:set>
                                      <p:cBhvr override="childStyle">
                                        <p:cTn id="24" dur="500" autoRev="1" fill="hold"/>
                                        <p:tgtEl>
                                          <p:spTgt spid="3">
                                            <p:txEl>
                                              <p:pRg st="5" end="5"/>
                                            </p:txEl>
                                          </p:spTgt>
                                        </p:tgtEl>
                                        <p:attrNameLst>
                                          <p:attrName>style.color</p:attrName>
                                        </p:attrNameLst>
                                      </p:cBhvr>
                                      <p:to>
                                        <p:clrVal>
                                          <a:srgbClr val="000099"/>
                                        </p:clrVal>
                                      </p:to>
                                    </p:set>
                                    <p:set>
                                      <p:cBhvr>
                                        <p:cTn id="25" dur="500" autoRev="1" fill="hold"/>
                                        <p:tgtEl>
                                          <p:spTgt spid="3">
                                            <p:txEl>
                                              <p:pRg st="5" end="5"/>
                                            </p:txEl>
                                          </p:spTgt>
                                        </p:tgtEl>
                                        <p:attrNameLst>
                                          <p:attrName>fillcolor</p:attrName>
                                        </p:attrNameLst>
                                      </p:cBhvr>
                                      <p:to>
                                        <p:clrVal>
                                          <a:srgbClr val="000099"/>
                                        </p:clrVal>
                                      </p:to>
                                    </p:set>
                                    <p:set>
                                      <p:cBhvr>
                                        <p:cTn id="26" dur="500" autoRev="1" fill="hold"/>
                                        <p:tgtEl>
                                          <p:spTgt spid="3">
                                            <p:txEl>
                                              <p:pRg st="5" end="5"/>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0" presetClass="emph" presetSubtype="0" fill="hold" nodeType="clickEffect">
                                  <p:stCondLst>
                                    <p:cond delay="0"/>
                                  </p:stCondLst>
                                  <p:iterate type="lt">
                                    <p:tmPct val="10000"/>
                                  </p:iterate>
                                  <p:childTnLst>
                                    <p:set>
                                      <p:cBhvr override="childStyle">
                                        <p:cTn id="30" dur="500" autoRev="1" fill="hold"/>
                                        <p:tgtEl>
                                          <p:spTgt spid="3">
                                            <p:txEl>
                                              <p:pRg st="6" end="6"/>
                                            </p:txEl>
                                          </p:spTgt>
                                        </p:tgtEl>
                                        <p:attrNameLst>
                                          <p:attrName>style.color</p:attrName>
                                        </p:attrNameLst>
                                      </p:cBhvr>
                                      <p:to>
                                        <p:clrVal>
                                          <a:srgbClr val="000099"/>
                                        </p:clrVal>
                                      </p:to>
                                    </p:set>
                                    <p:set>
                                      <p:cBhvr>
                                        <p:cTn id="31" dur="500" autoRev="1" fill="hold"/>
                                        <p:tgtEl>
                                          <p:spTgt spid="3">
                                            <p:txEl>
                                              <p:pRg st="6" end="6"/>
                                            </p:txEl>
                                          </p:spTgt>
                                        </p:tgtEl>
                                        <p:attrNameLst>
                                          <p:attrName>fillcolor</p:attrName>
                                        </p:attrNameLst>
                                      </p:cBhvr>
                                      <p:to>
                                        <p:clrVal>
                                          <a:srgbClr val="000099"/>
                                        </p:clrVal>
                                      </p:to>
                                    </p:set>
                                    <p:set>
                                      <p:cBhvr>
                                        <p:cTn id="32" dur="500" autoRev="1" fill="hold"/>
                                        <p:tgtEl>
                                          <p:spTgt spid="3">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Вертикальный свиток 2"/>
          <p:cNvSpPr/>
          <p:nvPr/>
        </p:nvSpPr>
        <p:spPr>
          <a:xfrm>
            <a:off x="4283968" y="555526"/>
            <a:ext cx="4824536" cy="2376264"/>
          </a:xfrm>
          <a:prstGeom prst="vertic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r>
              <a:rPr lang="ru-RU" sz="2100" b="1" dirty="0">
                <a:solidFill>
                  <a:srgbClr val="FFFF99"/>
                </a:solidFill>
                <a:latin typeface="Times New Roman" pitchFamily="18" charset="0"/>
                <a:cs typeface="Times New Roman" pitchFamily="18" charset="0"/>
              </a:rPr>
              <a:t>Сон </a:t>
            </a:r>
          </a:p>
          <a:p>
            <a:pPr indent="0" algn="ctr"/>
            <a:r>
              <a:rPr lang="ru-RU" sz="2100" b="1" dirty="0">
                <a:solidFill>
                  <a:srgbClr val="FFFF99"/>
                </a:solidFill>
                <a:latin typeface="Times New Roman" pitchFamily="18" charset="0"/>
                <a:cs typeface="Times New Roman" pitchFamily="18" charset="0"/>
              </a:rPr>
              <a:t>Вещий, сказочный</a:t>
            </a:r>
          </a:p>
          <a:p>
            <a:pPr indent="0" algn="ctr"/>
            <a:r>
              <a:rPr lang="ru-RU" sz="2100" b="1" dirty="0">
                <a:solidFill>
                  <a:srgbClr val="FFFF99"/>
                </a:solidFill>
                <a:latin typeface="Times New Roman" pitchFamily="18" charset="0"/>
                <a:cs typeface="Times New Roman" pitchFamily="18" charset="0"/>
              </a:rPr>
              <a:t>Спать, сопеть, успокаиваться.</a:t>
            </a:r>
          </a:p>
          <a:p>
            <a:pPr indent="0" algn="ctr"/>
            <a:r>
              <a:rPr lang="ru-RU" sz="2100" b="1" dirty="0">
                <a:solidFill>
                  <a:srgbClr val="FFFF99"/>
                </a:solidFill>
                <a:latin typeface="Times New Roman" pitchFamily="18" charset="0"/>
                <a:cs typeface="Times New Roman" pitchFamily="18" charset="0"/>
              </a:rPr>
              <a:t>Без труда не вынешь рыбку из пруда.</a:t>
            </a:r>
          </a:p>
          <a:p>
            <a:pPr indent="0" algn="ctr"/>
            <a:r>
              <a:rPr lang="ru-RU" sz="2100" b="1" dirty="0">
                <a:solidFill>
                  <a:srgbClr val="FFFF99"/>
                </a:solidFill>
                <a:latin typeface="Times New Roman" pitchFamily="18" charset="0"/>
                <a:cs typeface="Times New Roman" pitchFamily="18" charset="0"/>
              </a:rPr>
              <a:t>Не выспишься,  вообще ничего не достанешь!</a:t>
            </a:r>
          </a:p>
        </p:txBody>
      </p:sp>
      <p:sp>
        <p:nvSpPr>
          <p:cNvPr id="4" name="Вертикальный свиток 3"/>
          <p:cNvSpPr/>
          <p:nvPr/>
        </p:nvSpPr>
        <p:spPr>
          <a:xfrm>
            <a:off x="251520" y="2733768"/>
            <a:ext cx="4569182" cy="2142238"/>
          </a:xfrm>
          <a:prstGeom prst="vertic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r>
              <a:rPr lang="ru-RU" sz="2100" b="1" dirty="0">
                <a:solidFill>
                  <a:schemeClr val="tx2">
                    <a:lumMod val="75000"/>
                  </a:schemeClr>
                </a:solidFill>
                <a:latin typeface="Times New Roman" pitchFamily="18" charset="0"/>
                <a:cs typeface="Times New Roman" pitchFamily="18" charset="0"/>
              </a:rPr>
              <a:t>Сон</a:t>
            </a:r>
          </a:p>
          <a:p>
            <a:pPr indent="0" algn="ctr"/>
            <a:r>
              <a:rPr lang="ru-RU" sz="2100" b="1" dirty="0">
                <a:solidFill>
                  <a:schemeClr val="tx2">
                    <a:lumMod val="75000"/>
                  </a:schemeClr>
                </a:solidFill>
                <a:latin typeface="Times New Roman" pitchFamily="18" charset="0"/>
                <a:cs typeface="Times New Roman" pitchFamily="18" charset="0"/>
              </a:rPr>
              <a:t>Глубокий, волшебный</a:t>
            </a:r>
          </a:p>
          <a:p>
            <a:pPr indent="0" algn="ctr"/>
            <a:r>
              <a:rPr lang="ru-RU" sz="2100" b="1" dirty="0">
                <a:solidFill>
                  <a:schemeClr val="tx2">
                    <a:lumMod val="75000"/>
                  </a:schemeClr>
                </a:solidFill>
                <a:latin typeface="Times New Roman" pitchFamily="18" charset="0"/>
                <a:cs typeface="Times New Roman" pitchFamily="18" charset="0"/>
              </a:rPr>
              <a:t>Вижу, не вижу, вспоминаю.</a:t>
            </a:r>
          </a:p>
          <a:p>
            <a:pPr indent="0" algn="ctr"/>
            <a:r>
              <a:rPr lang="ru-RU" sz="2100" b="1" dirty="0">
                <a:solidFill>
                  <a:schemeClr val="tx2">
                    <a:lumMod val="75000"/>
                  </a:schemeClr>
                </a:solidFill>
                <a:latin typeface="Times New Roman" pitchFamily="18" charset="0"/>
                <a:cs typeface="Times New Roman" pitchFamily="18" charset="0"/>
              </a:rPr>
              <a:t>Чем больше спишь, тем меньше весишь!</a:t>
            </a:r>
          </a:p>
          <a:p>
            <a:pPr indent="0" algn="ctr"/>
            <a:r>
              <a:rPr lang="ru-RU" sz="2100" b="1" dirty="0">
                <a:solidFill>
                  <a:schemeClr val="tx2">
                    <a:lumMod val="75000"/>
                  </a:schemeClr>
                </a:solidFill>
                <a:latin typeface="Times New Roman" pitchFamily="18" charset="0"/>
                <a:cs typeface="Times New Roman" pitchFamily="18" charset="0"/>
              </a:rPr>
              <a:t>Спите на здоровье!</a:t>
            </a:r>
            <a:endParaRPr lang="ru-RU" sz="2100" dirty="0">
              <a:solidFill>
                <a:schemeClr val="tx2">
                  <a:lumMod val="75000"/>
                </a:schemeClr>
              </a:solidFill>
            </a:endParaRPr>
          </a:p>
        </p:txBody>
      </p:sp>
      <p:sp>
        <p:nvSpPr>
          <p:cNvPr id="2" name="Вертикальный свиток 1"/>
          <p:cNvSpPr/>
          <p:nvPr/>
        </p:nvSpPr>
        <p:spPr>
          <a:xfrm>
            <a:off x="1" y="411510"/>
            <a:ext cx="4487063" cy="2304256"/>
          </a:xfrm>
          <a:prstGeom prst="verticalScroll">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r>
              <a:rPr lang="ru-RU" sz="2100" b="1" dirty="0">
                <a:solidFill>
                  <a:srgbClr val="3312AE"/>
                </a:solidFill>
                <a:latin typeface="Times New Roman" pitchFamily="18" charset="0"/>
                <a:cs typeface="Times New Roman" pitchFamily="18" charset="0"/>
              </a:rPr>
              <a:t>Белье</a:t>
            </a:r>
          </a:p>
          <a:p>
            <a:pPr indent="0" algn="ctr"/>
            <a:r>
              <a:rPr lang="ru-RU" sz="2100" b="1" dirty="0">
                <a:solidFill>
                  <a:srgbClr val="3312AE"/>
                </a:solidFill>
                <a:latin typeface="Times New Roman" pitchFamily="18" charset="0"/>
                <a:cs typeface="Times New Roman" pitchFamily="18" charset="0"/>
              </a:rPr>
              <a:t>Постельное, безвредное</a:t>
            </a:r>
          </a:p>
          <a:p>
            <a:pPr indent="0" algn="ctr"/>
            <a:r>
              <a:rPr lang="ru-RU" sz="2100" b="1" dirty="0">
                <a:solidFill>
                  <a:srgbClr val="3312AE"/>
                </a:solidFill>
                <a:latin typeface="Times New Roman" pitchFamily="18" charset="0"/>
                <a:cs typeface="Times New Roman" pitchFamily="18" charset="0"/>
              </a:rPr>
              <a:t>Выберу, постираю, просушу.</a:t>
            </a:r>
          </a:p>
          <a:p>
            <a:pPr indent="0" algn="ctr"/>
            <a:r>
              <a:rPr lang="ru-RU" sz="2100" b="1" dirty="0">
                <a:solidFill>
                  <a:srgbClr val="3312AE"/>
                </a:solidFill>
                <a:latin typeface="Times New Roman" pitchFamily="18" charset="0"/>
                <a:cs typeface="Times New Roman" pitchFamily="18" charset="0"/>
              </a:rPr>
              <a:t>Сам себя не полюбишь, никто не полюбит…</a:t>
            </a:r>
          </a:p>
          <a:p>
            <a:pPr indent="0" algn="ctr"/>
            <a:r>
              <a:rPr lang="ru-RU" sz="2100" b="1" dirty="0">
                <a:solidFill>
                  <a:srgbClr val="3312AE"/>
                </a:solidFill>
                <a:latin typeface="Times New Roman" pitchFamily="18" charset="0"/>
                <a:cs typeface="Times New Roman" pitchFamily="18" charset="0"/>
              </a:rPr>
              <a:t>Спи моя радость, усни!</a:t>
            </a:r>
          </a:p>
        </p:txBody>
      </p:sp>
      <p:sp>
        <p:nvSpPr>
          <p:cNvPr id="5" name="Вертикальный свиток 4"/>
          <p:cNvSpPr/>
          <p:nvPr/>
        </p:nvSpPr>
        <p:spPr>
          <a:xfrm>
            <a:off x="4139952" y="3003798"/>
            <a:ext cx="4855504" cy="2088232"/>
          </a:xfrm>
          <a:prstGeom prst="verticalScroll">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r>
              <a:rPr lang="ru-RU" sz="2100" b="1" dirty="0">
                <a:solidFill>
                  <a:srgbClr val="FFFF00"/>
                </a:solidFill>
                <a:latin typeface="Times New Roman" pitchFamily="18" charset="0"/>
                <a:cs typeface="Times New Roman" pitchFamily="18" charset="0"/>
              </a:rPr>
              <a:t>Постель</a:t>
            </a:r>
          </a:p>
          <a:p>
            <a:pPr indent="0" algn="ctr"/>
            <a:r>
              <a:rPr lang="ru-RU" sz="2100" b="1" dirty="0">
                <a:solidFill>
                  <a:srgbClr val="FFFF00"/>
                </a:solidFill>
                <a:latin typeface="Times New Roman" pitchFamily="18" charset="0"/>
                <a:cs typeface="Times New Roman" pitchFamily="18" charset="0"/>
              </a:rPr>
              <a:t>Мягкая и теплая</a:t>
            </a:r>
          </a:p>
          <a:p>
            <a:pPr indent="0" algn="ctr"/>
            <a:r>
              <a:rPr lang="ru-RU" sz="2100" b="1" dirty="0">
                <a:solidFill>
                  <a:srgbClr val="FFFF00"/>
                </a:solidFill>
                <a:latin typeface="Times New Roman" pitchFamily="18" charset="0"/>
                <a:cs typeface="Times New Roman" pitchFamily="18" charset="0"/>
              </a:rPr>
              <a:t>Спать, отдыхать, расслабляться.</a:t>
            </a:r>
          </a:p>
          <a:p>
            <a:pPr indent="0" algn="ctr"/>
            <a:r>
              <a:rPr lang="ru-RU" sz="2100" b="1" dirty="0">
                <a:solidFill>
                  <a:srgbClr val="FFFF00"/>
                </a:solidFill>
                <a:latin typeface="Times New Roman" pitchFamily="18" charset="0"/>
                <a:cs typeface="Times New Roman" pitchFamily="18" charset="0"/>
              </a:rPr>
              <a:t>Утро вечера мудренее</a:t>
            </a:r>
          </a:p>
          <a:p>
            <a:pPr indent="0" algn="ctr"/>
            <a:r>
              <a:rPr lang="ru-RU" sz="2100" b="1" dirty="0">
                <a:solidFill>
                  <a:srgbClr val="FFFF00"/>
                </a:solidFill>
                <a:latin typeface="Times New Roman" pitchFamily="18" charset="0"/>
                <a:cs typeface="Times New Roman" pitchFamily="18" charset="0"/>
              </a:rPr>
              <a:t>Всему свое время</a:t>
            </a:r>
            <a:r>
              <a:rPr lang="ru-RU" b="1" dirty="0">
                <a:solidFill>
                  <a:srgbClr val="FFFF00"/>
                </a:solidFill>
                <a:latin typeface="Times New Roman" pitchFamily="18" charset="0"/>
                <a:cs typeface="Times New Roman" pitchFamily="18" charset="0"/>
              </a:rPr>
              <a:t>.</a:t>
            </a:r>
            <a:endParaRPr lang="ru-RU" dirty="0"/>
          </a:p>
        </p:txBody>
      </p:sp>
      <p:sp>
        <p:nvSpPr>
          <p:cNvPr id="7" name="Прямоугольник 6"/>
          <p:cNvSpPr/>
          <p:nvPr/>
        </p:nvSpPr>
        <p:spPr>
          <a:xfrm>
            <a:off x="3203848" y="33469"/>
            <a:ext cx="5724128" cy="584775"/>
          </a:xfrm>
          <a:prstGeom prst="rect">
            <a:avLst/>
          </a:prstGeom>
        </p:spPr>
        <p:txBody>
          <a:bodyPr wrap="square">
            <a:spAutoFit/>
          </a:bodyPr>
          <a:lstStyle/>
          <a:p>
            <a:r>
              <a:rPr lang="ru-RU" sz="3200" b="1" dirty="0">
                <a:solidFill>
                  <a:schemeClr val="accent6">
                    <a:lumMod val="50000"/>
                  </a:schemeClr>
                </a:solidFill>
                <a:latin typeface="Times New Roman" pitchFamily="18" charset="0"/>
                <a:cs typeface="Times New Roman" pitchFamily="18" charset="0"/>
              </a:rPr>
              <a:t>Как сон сделать здоровым?!</a:t>
            </a:r>
            <a:endParaRPr lang="ru-RU" sz="3200" dirty="0">
              <a:solidFill>
                <a:schemeClr val="accent6">
                  <a:lumMod val="50000"/>
                </a:schemeClr>
              </a:solidFill>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Вертикальный свиток 2"/>
          <p:cNvSpPr/>
          <p:nvPr/>
        </p:nvSpPr>
        <p:spPr bwMode="auto">
          <a:xfrm>
            <a:off x="1475656" y="897564"/>
            <a:ext cx="6840760" cy="3402378"/>
          </a:xfrm>
          <a:prstGeom prst="verticalScroll">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dirty="0">
                <a:ln>
                  <a:noFill/>
                </a:ln>
                <a:solidFill>
                  <a:schemeClr val="tx1"/>
                </a:solidFill>
                <a:effectLst/>
                <a:latin typeface="Times New Roman" pitchFamily="18" charset="0"/>
              </a:rPr>
              <a:t>Благодарим</a:t>
            </a:r>
            <a:r>
              <a:rPr kumimoji="0" lang="ru-RU" sz="2400" b="0" i="0" u="none" strike="noStrike" cap="none" normalizeH="0" dirty="0">
                <a:ln>
                  <a:noFill/>
                </a:ln>
                <a:solidFill>
                  <a:schemeClr val="tx1"/>
                </a:solidFill>
                <a:effectLst/>
                <a:latin typeface="Times New Roman" pitchFamily="18" charset="0"/>
              </a:rPr>
              <a:t> за внимание!</a:t>
            </a:r>
            <a:endParaRPr kumimoji="0" lang="ru-RU" sz="2400" b="0" i="0" u="none" strike="noStrike" cap="none" normalizeH="0" baseline="0" dirty="0">
              <a:ln>
                <a:noFill/>
              </a:ln>
              <a:solidFill>
                <a:schemeClr val="tx1"/>
              </a:solidFill>
              <a:effectLst/>
              <a:latin typeface="Times New Roman" pitchFamily="18" charset="0"/>
            </a:endParaRPr>
          </a:p>
        </p:txBody>
      </p:sp>
      <p:sp>
        <p:nvSpPr>
          <p:cNvPr id="1027" name="Rectangle 3"/>
          <p:cNvSpPr>
            <a:spLocks noChangeArrowheads="1"/>
          </p:cNvSpPr>
          <p:nvPr/>
        </p:nvSpPr>
        <p:spPr bwMode="auto">
          <a:xfrm>
            <a:off x="2771800" y="1713168"/>
            <a:ext cx="4320480" cy="2246769"/>
          </a:xfrm>
          <a:prstGeom prst="rect">
            <a:avLst/>
          </a:prstGeom>
          <a:solidFill>
            <a:schemeClr val="accent6">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tx1"/>
                </a:solidFill>
                <a:effectLst/>
                <a:latin typeface="+mj-lt"/>
                <a:ea typeface="Times New Roman" pitchFamily="18" charset="0"/>
                <a:cs typeface="Arial" pitchFamily="34" charset="0"/>
              </a:rPr>
              <a:t>Филатова О.М.</a:t>
            </a:r>
            <a:endParaRPr kumimoji="0" lang="ru-RU" sz="1200" b="0" i="0" u="none" strike="noStrike" cap="none" normalizeH="0" baseline="0" dirty="0">
              <a:ln>
                <a:noFill/>
              </a:ln>
              <a:solidFill>
                <a:schemeClr val="tx1"/>
              </a:solidFill>
              <a:effectLst/>
              <a:latin typeface="+mj-lt"/>
              <a:ea typeface="Times New Roman" pitchFamily="18" charset="0"/>
              <a:cs typeface="Arial" pitchFamily="34" charset="0"/>
            </a:endParaRPr>
          </a:p>
          <a:p>
            <a:pPr marL="0" marR="0" lvl="0" algn="ctr" defTabSz="914400" rtl="0" eaLnBrk="0" fontAlgn="base" latinLnBrk="0" hangingPunct="0">
              <a:lnSpc>
                <a:spcPct val="100000"/>
              </a:lnSpc>
              <a:spcBef>
                <a:spcPct val="0"/>
              </a:spcBef>
              <a:spcAft>
                <a:spcPct val="0"/>
              </a:spcAft>
              <a:buClrTx/>
              <a:buSzTx/>
              <a:buFontTx/>
              <a:buNone/>
              <a:tabLst/>
            </a:pPr>
            <a:r>
              <a:rPr kumimoji="0" lang="ru-RU" sz="1400" i="1" u="none" strike="noStrike" cap="none" normalizeH="0" baseline="0" dirty="0">
                <a:ln>
                  <a:noFill/>
                </a:ln>
                <a:solidFill>
                  <a:schemeClr val="tx1"/>
                </a:solidFill>
                <a:effectLst/>
                <a:latin typeface="+mj-lt"/>
                <a:ea typeface="Times New Roman" pitchFamily="18" charset="0"/>
                <a:cs typeface="Arial" pitchFamily="34" charset="0"/>
              </a:rPr>
              <a:t>ФГБОУ ВО  «Пензенский государственный университет»</a:t>
            </a:r>
          </a:p>
          <a:p>
            <a:pPr marL="0" marR="0" lvl="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effectLst/>
                <a:latin typeface="+mj-lt"/>
                <a:ea typeface="Times New Roman" pitchFamily="18" charset="0"/>
                <a:cs typeface="Arial" pitchFamily="34" charset="0"/>
                <a:hlinkClick r:id="rId2"/>
              </a:rPr>
              <a:t>o</a:t>
            </a:r>
            <a:r>
              <a:rPr kumimoji="0" lang="ru-RU" sz="1400" b="0" i="0" u="none" strike="noStrike" cap="none" normalizeH="0" baseline="0" dirty="0">
                <a:ln>
                  <a:noFill/>
                </a:ln>
                <a:effectLst/>
                <a:latin typeface="+mj-lt"/>
                <a:ea typeface="Times New Roman" pitchFamily="18" charset="0"/>
                <a:cs typeface="Arial" pitchFamily="34" charset="0"/>
                <a:hlinkClick r:id="rId2"/>
              </a:rPr>
              <a:t>.</a:t>
            </a:r>
            <a:r>
              <a:rPr kumimoji="0" lang="en-US" sz="1400" b="0" i="0" u="none" strike="noStrike" cap="none" normalizeH="0" baseline="0" dirty="0">
                <a:ln>
                  <a:noFill/>
                </a:ln>
                <a:effectLst/>
                <a:latin typeface="+mj-lt"/>
                <a:ea typeface="Times New Roman" pitchFamily="18" charset="0"/>
                <a:cs typeface="Arial" pitchFamily="34" charset="0"/>
                <a:hlinkClick r:id="rId2"/>
              </a:rPr>
              <a:t>m</a:t>
            </a:r>
            <a:r>
              <a:rPr kumimoji="0" lang="ru-RU" sz="1400" b="0" i="0" u="none" strike="noStrike" cap="none" normalizeH="0" baseline="0" dirty="0">
                <a:ln>
                  <a:noFill/>
                </a:ln>
                <a:effectLst/>
                <a:latin typeface="+mj-lt"/>
                <a:ea typeface="Times New Roman" pitchFamily="18" charset="0"/>
                <a:cs typeface="Arial" pitchFamily="34" charset="0"/>
                <a:hlinkClick r:id="rId2"/>
              </a:rPr>
              <a:t>.</a:t>
            </a:r>
            <a:r>
              <a:rPr kumimoji="0" lang="en-US" sz="1400" b="0" i="0" u="none" strike="noStrike" cap="none" normalizeH="0" baseline="0" dirty="0" err="1">
                <a:ln>
                  <a:noFill/>
                </a:ln>
                <a:effectLst/>
                <a:latin typeface="+mj-lt"/>
                <a:ea typeface="Times New Roman" pitchFamily="18" charset="0"/>
                <a:cs typeface="Arial" pitchFamily="34" charset="0"/>
                <a:hlinkClick r:id="rId2"/>
              </a:rPr>
              <a:t>filatova</a:t>
            </a:r>
            <a:r>
              <a:rPr kumimoji="0" lang="ru-RU" sz="1400" b="0" i="0" u="none" strike="noStrike" cap="none" normalizeH="0" baseline="0" dirty="0">
                <a:ln>
                  <a:noFill/>
                </a:ln>
                <a:effectLst/>
                <a:latin typeface="+mj-lt"/>
                <a:ea typeface="Times New Roman" pitchFamily="18" charset="0"/>
                <a:cs typeface="Arial" pitchFamily="34" charset="0"/>
                <a:hlinkClick r:id="rId2"/>
              </a:rPr>
              <a:t>@</a:t>
            </a:r>
            <a:r>
              <a:rPr kumimoji="0" lang="en-US" sz="1400" b="0" i="0" u="none" strike="noStrike" cap="none" normalizeH="0" baseline="0" dirty="0" err="1">
                <a:ln>
                  <a:noFill/>
                </a:ln>
                <a:effectLst/>
                <a:latin typeface="+mj-lt"/>
                <a:ea typeface="Times New Roman" pitchFamily="18" charset="0"/>
                <a:cs typeface="Arial" pitchFamily="34" charset="0"/>
                <a:hlinkClick r:id="rId2"/>
              </a:rPr>
              <a:t>yandex</a:t>
            </a:r>
            <a:r>
              <a:rPr kumimoji="0" lang="ru-RU" sz="1400" b="0" i="0" u="none" strike="noStrike" cap="none" normalizeH="0" baseline="0" dirty="0">
                <a:ln>
                  <a:noFill/>
                </a:ln>
                <a:effectLst/>
                <a:latin typeface="+mj-lt"/>
                <a:ea typeface="Times New Roman" pitchFamily="18" charset="0"/>
                <a:cs typeface="Arial" pitchFamily="34" charset="0"/>
                <a:hlinkClick r:id="rId2"/>
              </a:rPr>
              <a:t>.</a:t>
            </a:r>
            <a:r>
              <a:rPr kumimoji="0" lang="en-US" sz="1400" b="0" i="0" u="none" strike="noStrike" cap="none" normalizeH="0" baseline="0" dirty="0" err="1">
                <a:ln>
                  <a:noFill/>
                </a:ln>
                <a:effectLst/>
                <a:latin typeface="+mj-lt"/>
                <a:ea typeface="Times New Roman" pitchFamily="18" charset="0"/>
                <a:cs typeface="Arial" pitchFamily="34" charset="0"/>
                <a:hlinkClick r:id="rId2"/>
              </a:rPr>
              <a:t>ru</a:t>
            </a:r>
            <a:endParaRPr kumimoji="0" lang="ru-RU" sz="1200" b="0" i="0" u="none" strike="noStrike" cap="none" normalizeH="0" baseline="0" dirty="0">
              <a:ln>
                <a:noFill/>
              </a:ln>
              <a:effectLst/>
              <a:latin typeface="+mj-lt"/>
              <a:ea typeface="Times New Roman" pitchFamily="18" charset="0"/>
              <a:cs typeface="Arial" pitchFamily="34" charset="0"/>
            </a:endParaRPr>
          </a:p>
          <a:p>
            <a:pPr marL="0" marR="0" lvl="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a:ln>
                  <a:noFill/>
                </a:ln>
                <a:solidFill>
                  <a:schemeClr val="tx1"/>
                </a:solidFill>
                <a:effectLst/>
                <a:latin typeface="+mj-lt"/>
                <a:ea typeface="Times New Roman" pitchFamily="18" charset="0"/>
                <a:cs typeface="Arial" pitchFamily="34" charset="0"/>
              </a:rPr>
              <a:t>Суханова Е.В.</a:t>
            </a:r>
            <a:endParaRPr kumimoji="0" lang="ru-RU" sz="1200" b="0" i="0" u="none" strike="noStrike" cap="none" normalizeH="0" baseline="0" dirty="0">
              <a:ln>
                <a:noFill/>
              </a:ln>
              <a:solidFill>
                <a:schemeClr val="tx1"/>
              </a:solidFill>
              <a:effectLst/>
              <a:latin typeface="+mj-lt"/>
              <a:ea typeface="Times New Roman" pitchFamily="18" charset="0"/>
              <a:cs typeface="Arial" pitchFamily="34" charset="0"/>
            </a:endParaRPr>
          </a:p>
          <a:p>
            <a:pPr marL="0" marR="0" lvl="0" algn="ctr" defTabSz="914400" rtl="0" eaLnBrk="0" fontAlgn="base" latinLnBrk="0" hangingPunct="0">
              <a:lnSpc>
                <a:spcPct val="100000"/>
              </a:lnSpc>
              <a:spcBef>
                <a:spcPct val="0"/>
              </a:spcBef>
              <a:spcAft>
                <a:spcPct val="0"/>
              </a:spcAft>
              <a:buClrTx/>
              <a:buSzTx/>
              <a:buFontTx/>
              <a:buNone/>
              <a:tabLst/>
            </a:pPr>
            <a:r>
              <a:rPr kumimoji="0" lang="ru-RU" sz="1400" i="1" u="none" strike="noStrike" cap="none" normalizeH="0" baseline="0" dirty="0">
                <a:ln>
                  <a:noFill/>
                </a:ln>
                <a:solidFill>
                  <a:schemeClr val="tx1"/>
                </a:solidFill>
                <a:effectLst/>
                <a:latin typeface="+mj-lt"/>
                <a:ea typeface="Times New Roman" pitchFamily="18" charset="0"/>
                <a:cs typeface="Arial" pitchFamily="34" charset="0"/>
              </a:rPr>
              <a:t>МБОУ «Средняя общеобразовательная школа №76»</a:t>
            </a:r>
          </a:p>
          <a:p>
            <a:pPr marL="0" marR="0" lvl="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mj-lt"/>
                <a:ea typeface="Times New Roman" pitchFamily="18" charset="0"/>
                <a:cs typeface="Arial" pitchFamily="34" charset="0"/>
                <a:hlinkClick r:id="rId3"/>
              </a:rPr>
              <a:t>evsuhanova</a:t>
            </a:r>
            <a:r>
              <a:rPr kumimoji="0" lang="ru-RU" sz="1400" b="0" i="0" u="none" strike="noStrike" cap="none" normalizeH="0" baseline="0" dirty="0">
                <a:ln>
                  <a:noFill/>
                </a:ln>
                <a:solidFill>
                  <a:schemeClr val="tx1"/>
                </a:solidFill>
                <a:effectLst/>
                <a:latin typeface="+mj-lt"/>
                <a:ea typeface="Times New Roman" pitchFamily="18" charset="0"/>
                <a:cs typeface="Arial" pitchFamily="34" charset="0"/>
                <a:hlinkClick r:id="rId3"/>
              </a:rPr>
              <a:t>@</a:t>
            </a:r>
            <a:r>
              <a:rPr kumimoji="0" lang="en-US" sz="1400" b="0" i="0" u="none" strike="noStrike" cap="none" normalizeH="0" baseline="0" dirty="0" err="1">
                <a:ln>
                  <a:noFill/>
                </a:ln>
                <a:solidFill>
                  <a:schemeClr val="tx1"/>
                </a:solidFill>
                <a:effectLst/>
                <a:latin typeface="+mj-lt"/>
                <a:ea typeface="Times New Roman" pitchFamily="18" charset="0"/>
                <a:cs typeface="Arial" pitchFamily="34" charset="0"/>
                <a:hlinkClick r:id="rId3"/>
              </a:rPr>
              <a:t>yandex</a:t>
            </a:r>
            <a:r>
              <a:rPr kumimoji="0" lang="ru-RU" sz="1400" b="0" i="0" u="none" strike="noStrike" cap="none" normalizeH="0" baseline="0" dirty="0">
                <a:ln>
                  <a:noFill/>
                </a:ln>
                <a:solidFill>
                  <a:schemeClr val="tx1"/>
                </a:solidFill>
                <a:effectLst/>
                <a:latin typeface="+mj-lt"/>
                <a:ea typeface="Times New Roman" pitchFamily="18" charset="0"/>
                <a:cs typeface="Arial" pitchFamily="34" charset="0"/>
                <a:hlinkClick r:id="rId3"/>
              </a:rPr>
              <a:t>.</a:t>
            </a:r>
            <a:r>
              <a:rPr kumimoji="0" lang="en-US" sz="1400" b="0" i="0" u="none" strike="noStrike" cap="none" normalizeH="0" baseline="0" dirty="0" err="1">
                <a:ln>
                  <a:noFill/>
                </a:ln>
                <a:solidFill>
                  <a:schemeClr val="tx1"/>
                </a:solidFill>
                <a:effectLst/>
                <a:latin typeface="+mj-lt"/>
                <a:ea typeface="Times New Roman" pitchFamily="18" charset="0"/>
                <a:cs typeface="Arial" pitchFamily="34" charset="0"/>
                <a:hlinkClick r:id="rId3"/>
              </a:rPr>
              <a:t>ru</a:t>
            </a:r>
            <a:r>
              <a:rPr kumimoji="0" lang="ru-RU" sz="1400" b="0" i="0" u="none" strike="noStrike" cap="none" normalizeH="0" baseline="0" dirty="0">
                <a:ln>
                  <a:noFill/>
                </a:ln>
                <a:solidFill>
                  <a:schemeClr val="tx1"/>
                </a:solidFill>
                <a:effectLst/>
                <a:latin typeface="+mj-lt"/>
                <a:ea typeface="Times New Roman" pitchFamily="18" charset="0"/>
                <a:cs typeface="Arial" pitchFamily="34" charset="0"/>
              </a:rPr>
              <a:t> </a:t>
            </a:r>
            <a:endParaRPr kumimoji="0" lang="ru-RU" sz="1200" b="0" i="0" u="none" strike="noStrike" cap="none" normalizeH="0" baseline="0" dirty="0">
              <a:ln>
                <a:noFill/>
              </a:ln>
              <a:solidFill>
                <a:schemeClr val="tx1"/>
              </a:solidFill>
              <a:effectLst/>
              <a:latin typeface="+mj-lt"/>
              <a:ea typeface="Times New Roman" pitchFamily="18" charset="0"/>
              <a:cs typeface="Arial" pitchFamily="34" charset="0"/>
            </a:endParaRPr>
          </a:p>
          <a:p>
            <a:pPr marL="0" marR="0" lvl="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err="1">
                <a:ln>
                  <a:noFill/>
                </a:ln>
                <a:solidFill>
                  <a:schemeClr val="tx1"/>
                </a:solidFill>
                <a:effectLst/>
                <a:latin typeface="+mj-lt"/>
                <a:ea typeface="Times New Roman" pitchFamily="18" charset="0"/>
                <a:cs typeface="Arial" pitchFamily="34" charset="0"/>
              </a:rPr>
              <a:t>Кадушкина</a:t>
            </a:r>
            <a:r>
              <a:rPr kumimoji="0" lang="ru-RU" sz="1400" b="1" i="0" u="none" strike="noStrike" cap="none" normalizeH="0" baseline="0" dirty="0">
                <a:ln>
                  <a:noFill/>
                </a:ln>
                <a:solidFill>
                  <a:schemeClr val="tx1"/>
                </a:solidFill>
                <a:effectLst/>
                <a:latin typeface="+mj-lt"/>
                <a:ea typeface="Times New Roman" pitchFamily="18" charset="0"/>
                <a:cs typeface="Arial" pitchFamily="34" charset="0"/>
              </a:rPr>
              <a:t> Л.А</a:t>
            </a:r>
            <a:endParaRPr kumimoji="0" lang="ru-RU" sz="1200" b="0" i="0" u="none" strike="noStrike" cap="none" normalizeH="0" baseline="0" dirty="0">
              <a:ln>
                <a:noFill/>
              </a:ln>
              <a:solidFill>
                <a:schemeClr val="tx1"/>
              </a:solidFill>
              <a:effectLst/>
              <a:latin typeface="+mj-lt"/>
              <a:ea typeface="Times New Roman" pitchFamily="18" charset="0"/>
              <a:cs typeface="Arial" pitchFamily="34" charset="0"/>
            </a:endParaRPr>
          </a:p>
          <a:p>
            <a:pPr marL="0" marR="0" lvl="0" algn="ctr" defTabSz="914400" rtl="0" eaLnBrk="0" fontAlgn="base" latinLnBrk="0" hangingPunct="0">
              <a:lnSpc>
                <a:spcPct val="100000"/>
              </a:lnSpc>
              <a:spcBef>
                <a:spcPct val="0"/>
              </a:spcBef>
              <a:spcAft>
                <a:spcPct val="0"/>
              </a:spcAft>
              <a:buClrTx/>
              <a:buSzTx/>
              <a:buFontTx/>
              <a:buNone/>
              <a:tabLst/>
            </a:pPr>
            <a:r>
              <a:rPr kumimoji="0" lang="ru-RU" sz="1400" i="1" u="none" strike="noStrike" cap="none" normalizeH="0" baseline="0" dirty="0">
                <a:ln>
                  <a:noFill/>
                </a:ln>
                <a:solidFill>
                  <a:schemeClr val="tx1"/>
                </a:solidFill>
                <a:effectLst/>
                <a:latin typeface="+mj-lt"/>
                <a:ea typeface="Times New Roman" pitchFamily="18" charset="0"/>
                <a:cs typeface="Arial" pitchFamily="34" charset="0"/>
              </a:rPr>
              <a:t>МБОУ«Лицей №55»</a:t>
            </a:r>
          </a:p>
          <a:p>
            <a:pPr marL="0" marR="0" lvl="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mj-lt"/>
                <a:ea typeface="Times New Roman" pitchFamily="18" charset="0"/>
                <a:cs typeface="Arial" pitchFamily="34" charset="0"/>
              </a:rPr>
              <a:t> </a:t>
            </a:r>
            <a:r>
              <a:rPr kumimoji="0" lang="ru-RU" sz="1400" b="0" i="0" u="none" strike="noStrike" cap="none" normalizeH="0" baseline="0" dirty="0" err="1">
                <a:ln>
                  <a:noFill/>
                </a:ln>
                <a:solidFill>
                  <a:schemeClr val="tx1"/>
                </a:solidFill>
                <a:effectLst/>
                <a:latin typeface="+mj-lt"/>
                <a:ea typeface="Times New Roman" pitchFamily="18" charset="0"/>
                <a:cs typeface="Arial" pitchFamily="34" charset="0"/>
                <a:hlinkClick r:id="rId4"/>
              </a:rPr>
              <a:t>lilya.kadushkina@yandex.ru</a:t>
            </a:r>
            <a:r>
              <a:rPr kumimoji="0" lang="ru-RU" sz="1400" b="0" i="0" u="none" strike="noStrike" cap="none" normalizeH="0" baseline="0" dirty="0">
                <a:ln>
                  <a:noFill/>
                </a:ln>
                <a:solidFill>
                  <a:schemeClr val="tx1"/>
                </a:solidFill>
                <a:effectLst/>
                <a:latin typeface="+mj-lt"/>
                <a:ea typeface="Times New Roman" pitchFamily="18" charset="0"/>
                <a:cs typeface="Arial" pitchFamily="34" charset="0"/>
              </a:rPr>
              <a:t> </a:t>
            </a:r>
            <a:endParaRPr kumimoji="0" lang="ru-RU" sz="1800" b="0" i="0" u="none" strike="noStrike" cap="none" normalizeH="0" baseline="0" dirty="0">
              <a:ln>
                <a:noFill/>
              </a:ln>
              <a:solidFill>
                <a:schemeClr val="tx1"/>
              </a:solidFill>
              <a:effectLst/>
              <a:latin typeface="+mj-lt"/>
              <a:cs typeface="Arial" pitchFamily="34" charset="0"/>
            </a:endParaRPr>
          </a:p>
        </p:txBody>
      </p:sp>
    </p:spTree>
  </p:cSld>
  <p:clrMapOvr>
    <a:masterClrMapping/>
  </p:clrMapOvr>
  <p:transition>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781" t="21650" r="50688" b="25850"/>
          <a:stretch>
            <a:fillRect/>
          </a:stretch>
        </p:blipFill>
        <p:spPr bwMode="auto">
          <a:xfrm>
            <a:off x="3635896" y="303498"/>
            <a:ext cx="5472608" cy="4104456"/>
          </a:xfrm>
          <a:prstGeom prst="rect">
            <a:avLst/>
          </a:prstGeom>
          <a:noFill/>
          <a:ln w="9525">
            <a:noFill/>
            <a:miter lim="800000"/>
            <a:headEnd/>
            <a:tailEnd/>
          </a:ln>
        </p:spPr>
      </p:pic>
      <p:sp>
        <p:nvSpPr>
          <p:cNvPr id="3" name="Прямоугольник 2"/>
          <p:cNvSpPr/>
          <p:nvPr/>
        </p:nvSpPr>
        <p:spPr>
          <a:xfrm>
            <a:off x="755576" y="51470"/>
            <a:ext cx="3168352" cy="3139321"/>
          </a:xfrm>
          <a:prstGeom prst="rect">
            <a:avLst/>
          </a:prstGeom>
        </p:spPr>
        <p:txBody>
          <a:bodyPr wrap="square">
            <a:spAutoFit/>
          </a:bodyPr>
          <a:lstStyle/>
          <a:p>
            <a:pPr algn="ctr"/>
            <a:r>
              <a:rPr lang="ru-RU" sz="2400" dirty="0"/>
              <a:t>Биология- лидер современного естествознания!</a:t>
            </a:r>
            <a:endParaRPr lang="ru-RU" dirty="0"/>
          </a:p>
          <a:p>
            <a:r>
              <a:rPr lang="ru-RU" dirty="0"/>
              <a:t>Дает  возможность  узнавать мир живого как грандиозную высокоорганизованную систему, осознавать значимость этого мира в многокомпонентной системе  «человек-среда</a:t>
            </a:r>
          </a:p>
        </p:txBody>
      </p:sp>
      <p:graphicFrame>
        <p:nvGraphicFramePr>
          <p:cNvPr id="5" name="Схема 4"/>
          <p:cNvGraphicFramePr/>
          <p:nvPr/>
        </p:nvGraphicFramePr>
        <p:xfrm>
          <a:off x="1441268" y="2983184"/>
          <a:ext cx="2626676" cy="20368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https://navigator.krao.ru/images/events/cover/1948cea5677276714264fd730060fa8e_big.jpg"/>
          <p:cNvPicPr>
            <a:picLocks noChangeAspect="1" noChangeArrowheads="1"/>
          </p:cNvPicPr>
          <p:nvPr/>
        </p:nvPicPr>
        <p:blipFill>
          <a:blip r:embed="rId2" cstate="print"/>
          <a:srcRect/>
          <a:stretch>
            <a:fillRect/>
          </a:stretch>
        </p:blipFill>
        <p:spPr bwMode="auto">
          <a:xfrm>
            <a:off x="793224" y="411510"/>
            <a:ext cx="7968734" cy="4608512"/>
          </a:xfrm>
          <a:prstGeom prst="rect">
            <a:avLst/>
          </a:prstGeom>
          <a:noFill/>
          <a:effectLst>
            <a:softEdge rad="127000"/>
          </a:effectLst>
        </p:spPr>
      </p:pic>
      <p:sp>
        <p:nvSpPr>
          <p:cNvPr id="18433" name="Rectangle 1"/>
          <p:cNvSpPr>
            <a:spLocks noChangeArrowheads="1"/>
          </p:cNvSpPr>
          <p:nvPr/>
        </p:nvSpPr>
        <p:spPr bwMode="auto">
          <a:xfrm>
            <a:off x="4104456" y="47402"/>
            <a:ext cx="464400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lang="ru-RU" dirty="0">
                <a:ea typeface="Times New Roman" pitchFamily="18" charset="0"/>
                <a:cs typeface="Arial" pitchFamily="34" charset="0"/>
              </a:rPr>
              <a:t>Ф</a:t>
            </a:r>
            <a:r>
              <a:rPr kumimoji="0" lang="ru-RU" b="0" i="0" u="none" strike="noStrike" cap="none" normalizeH="0" baseline="0" dirty="0">
                <a:ln>
                  <a:noFill/>
                </a:ln>
                <a:solidFill>
                  <a:schemeClr val="tx1"/>
                </a:solidFill>
                <a:effectLst/>
                <a:ea typeface="Times New Roman" pitchFamily="18" charset="0"/>
                <a:cs typeface="Arial" pitchFamily="34" charset="0"/>
              </a:rPr>
              <a:t>ормирование биологической картины мира как  интегративной формы знания, определяющей истинные ценности и пути развития цивилизации - важнейшая задача, стоящая перед  школой, перед учителем, которая реализуется в процессе освоения комплекса взаимосвязанных биологических понятий.  </a:t>
            </a:r>
            <a:endParaRPr kumimoji="0" lang="ru-RU" b="0" i="0" u="none" strike="noStrike" cap="none" normalizeH="0" baseline="0" dirty="0">
              <a:ln>
                <a:noFill/>
              </a:ln>
              <a:solidFill>
                <a:schemeClr val="tx1"/>
              </a:solidFill>
              <a:effectLst/>
              <a:cs typeface="Arial" pitchFamily="34" charset="0"/>
            </a:endParaRPr>
          </a:p>
        </p:txBody>
      </p:sp>
    </p:spTree>
  </p:cSld>
  <p:clrMapOvr>
    <a:masterClrMapping/>
  </p:clrMapOvr>
  <p:transition>
    <p:newsfla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5750"/>
            <a:ext cx="7772400" cy="449796"/>
          </a:xfrm>
        </p:spPr>
        <p:txBody>
          <a:bodyPr/>
          <a:lstStyle/>
          <a:p>
            <a:pPr algn="ctr"/>
            <a:r>
              <a:rPr lang="ru-RU" b="1" dirty="0"/>
              <a:t>Формирование понятий </a:t>
            </a:r>
          </a:p>
        </p:txBody>
      </p:sp>
      <p:graphicFrame>
        <p:nvGraphicFramePr>
          <p:cNvPr id="8" name="Содержимое 7"/>
          <p:cNvGraphicFramePr>
            <a:graphicFrameLocks noGrp="1"/>
          </p:cNvGraphicFramePr>
          <p:nvPr>
            <p:ph sz="half" idx="1"/>
          </p:nvPr>
        </p:nvGraphicFramePr>
        <p:xfrm>
          <a:off x="971600" y="1359145"/>
          <a:ext cx="7992889" cy="3318840"/>
        </p:xfrm>
        <a:graphic>
          <a:graphicData uri="http://schemas.openxmlformats.org/drawingml/2006/table">
            <a:tbl>
              <a:tblPr firstRow="1" bandRow="1">
                <a:tableStyleId>{10A1B5D5-9B99-4C35-A422-299274C87663}</a:tableStyleId>
              </a:tblPr>
              <a:tblGrid>
                <a:gridCol w="2146238">
                  <a:extLst>
                    <a:ext uri="{9D8B030D-6E8A-4147-A177-3AD203B41FA5}">
                      <a16:colId xmlns:a16="http://schemas.microsoft.com/office/drawing/2014/main" val="20000"/>
                    </a:ext>
                  </a:extLst>
                </a:gridCol>
                <a:gridCol w="444050">
                  <a:extLst>
                    <a:ext uri="{9D8B030D-6E8A-4147-A177-3AD203B41FA5}">
                      <a16:colId xmlns:a16="http://schemas.microsoft.com/office/drawing/2014/main" val="20001"/>
                    </a:ext>
                  </a:extLst>
                </a:gridCol>
                <a:gridCol w="5402601">
                  <a:extLst>
                    <a:ext uri="{9D8B030D-6E8A-4147-A177-3AD203B41FA5}">
                      <a16:colId xmlns:a16="http://schemas.microsoft.com/office/drawing/2014/main" val="20002"/>
                    </a:ext>
                  </a:extLst>
                </a:gridCol>
              </a:tblGrid>
              <a:tr h="9202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a:solidFill>
                            <a:schemeClr val="accent6">
                              <a:lumMod val="50000"/>
                            </a:schemeClr>
                          </a:solidFill>
                        </a:rPr>
                        <a:t>Понятие </a:t>
                      </a:r>
                    </a:p>
                    <a:p>
                      <a:pPr algn="ctr"/>
                      <a:endParaRPr lang="ru-RU" sz="1800" b="1" dirty="0">
                        <a:solidFill>
                          <a:schemeClr val="accent6">
                            <a:lumMod val="50000"/>
                          </a:schemeClr>
                        </a:solidFill>
                      </a:endParaRPr>
                    </a:p>
                  </a:txBody>
                  <a:tcPr marT="34290" marB="34290">
                    <a:solidFill>
                      <a:schemeClr val="accent2">
                        <a:lumMod val="40000"/>
                        <a:lumOff val="60000"/>
                      </a:schemeClr>
                    </a:solidFill>
                  </a:tcPr>
                </a:tc>
                <a:tc>
                  <a:txBody>
                    <a:bodyPr/>
                    <a:lstStyle/>
                    <a:p>
                      <a:endParaRPr lang="ru-RU" sz="1400" dirty="0">
                        <a:solidFill>
                          <a:schemeClr val="tx1"/>
                        </a:solidFill>
                      </a:endParaRPr>
                    </a:p>
                  </a:txBody>
                  <a:tcPr marT="34290" marB="34290">
                    <a:solidFill>
                      <a:schemeClr val="accent2">
                        <a:lumMod val="40000"/>
                        <a:lumOff val="60000"/>
                      </a:schemeClr>
                    </a:solidFill>
                  </a:tcPr>
                </a:tc>
                <a:tc>
                  <a:txBody>
                    <a:bodyPr/>
                    <a:lstStyle/>
                    <a:p>
                      <a:r>
                        <a:rPr lang="ru-RU" sz="1400" b="1" i="0" kern="1200" dirty="0">
                          <a:solidFill>
                            <a:schemeClr val="tx1"/>
                          </a:solidFill>
                          <a:latin typeface="+mn-lt"/>
                          <a:ea typeface="+mn-ea"/>
                          <a:cs typeface="+mn-cs"/>
                        </a:rPr>
                        <a:t>Обобщение представлений. Структурная единица мышления, обеспечивающая порождение и сохранение нового знания, его понимания и коммуникации</a:t>
                      </a:r>
                      <a:endParaRPr lang="ru-RU" sz="1400" b="1" dirty="0">
                        <a:solidFill>
                          <a:schemeClr val="tx1"/>
                        </a:solidFill>
                      </a:endParaRPr>
                    </a:p>
                  </a:txBody>
                  <a:tcPr marT="34290" marB="34290">
                    <a:solidFill>
                      <a:schemeClr val="accent2">
                        <a:lumMod val="40000"/>
                        <a:lumOff val="60000"/>
                      </a:schemeClr>
                    </a:solidFill>
                  </a:tcPr>
                </a:tc>
                <a:extLst>
                  <a:ext uri="{0D108BD9-81ED-4DB2-BD59-A6C34878D82A}">
                    <a16:rowId xmlns:a16="http://schemas.microsoft.com/office/drawing/2014/main" val="10000"/>
                  </a:ext>
                </a:extLst>
              </a:tr>
              <a:tr h="715763">
                <a:tc>
                  <a:txBody>
                    <a:bodyPr/>
                    <a:lstStyle/>
                    <a:p>
                      <a:pPr algn="ctr"/>
                      <a:r>
                        <a:rPr lang="ru-RU" sz="1800" b="1" dirty="0">
                          <a:solidFill>
                            <a:schemeClr val="accent6">
                              <a:lumMod val="50000"/>
                            </a:schemeClr>
                          </a:solidFill>
                        </a:rPr>
                        <a:t>Представление </a:t>
                      </a:r>
                    </a:p>
                  </a:txBody>
                  <a:tcPr marT="34290" marB="34290"/>
                </a:tc>
                <a:tc>
                  <a:txBody>
                    <a:bodyPr/>
                    <a:lstStyle/>
                    <a:p>
                      <a:endParaRPr lang="ru-RU" sz="1400"/>
                    </a:p>
                  </a:txBody>
                  <a:tcPr marT="34290" marB="34290"/>
                </a:tc>
                <a:tc>
                  <a:txBody>
                    <a:bodyPr/>
                    <a:lstStyle/>
                    <a:p>
                      <a:r>
                        <a:rPr lang="ru-RU" sz="1400" b="1" dirty="0"/>
                        <a:t>Воспроизведение образа не воспринимаемого в данный момент </a:t>
                      </a:r>
                    </a:p>
                  </a:txBody>
                  <a:tcPr marT="34290" marB="34290"/>
                </a:tc>
                <a:extLst>
                  <a:ext uri="{0D108BD9-81ED-4DB2-BD59-A6C34878D82A}">
                    <a16:rowId xmlns:a16="http://schemas.microsoft.com/office/drawing/2014/main" val="10001"/>
                  </a:ext>
                </a:extLst>
              </a:tr>
              <a:tr h="740236">
                <a:tc>
                  <a:txBody>
                    <a:bodyPr/>
                    <a:lstStyle/>
                    <a:p>
                      <a:pPr algn="ctr"/>
                      <a:r>
                        <a:rPr lang="ru-RU" sz="1800" b="1" dirty="0">
                          <a:solidFill>
                            <a:schemeClr val="accent6">
                              <a:lumMod val="50000"/>
                            </a:schemeClr>
                          </a:solidFill>
                        </a:rPr>
                        <a:t>Восприятие </a:t>
                      </a:r>
                    </a:p>
                  </a:txBody>
                  <a:tcPr marT="34290" marB="34290"/>
                </a:tc>
                <a:tc>
                  <a:txBody>
                    <a:bodyPr/>
                    <a:lstStyle/>
                    <a:p>
                      <a:endParaRPr lang="ru-RU" sz="1400"/>
                    </a:p>
                  </a:txBody>
                  <a:tcPr marT="34290" marB="34290"/>
                </a:tc>
                <a:tc>
                  <a:txBody>
                    <a:bodyPr/>
                    <a:lstStyle/>
                    <a:p>
                      <a:r>
                        <a:rPr lang="ru-RU" sz="1400" b="1" dirty="0"/>
                        <a:t>Анализ  чувственных данных на основе предыдущего опыта, создание «образа»</a:t>
                      </a:r>
                    </a:p>
                  </a:txBody>
                  <a:tcPr marT="34290" marB="34290"/>
                </a:tc>
                <a:extLst>
                  <a:ext uri="{0D108BD9-81ED-4DB2-BD59-A6C34878D82A}">
                    <a16:rowId xmlns:a16="http://schemas.microsoft.com/office/drawing/2014/main" val="10002"/>
                  </a:ext>
                </a:extLst>
              </a:tr>
              <a:tr h="942575">
                <a:tc>
                  <a:txBody>
                    <a:bodyPr/>
                    <a:lstStyle/>
                    <a:p>
                      <a:pPr algn="ctr"/>
                      <a:r>
                        <a:rPr lang="ru-RU" sz="1800" b="1" dirty="0">
                          <a:solidFill>
                            <a:schemeClr val="accent6">
                              <a:lumMod val="50000"/>
                            </a:schemeClr>
                          </a:solidFill>
                        </a:rPr>
                        <a:t>Ощущение </a:t>
                      </a:r>
                    </a:p>
                  </a:txBody>
                  <a:tcPr marT="34290" marB="34290"/>
                </a:tc>
                <a:tc>
                  <a:txBody>
                    <a:bodyPr/>
                    <a:lstStyle/>
                    <a:p>
                      <a:endParaRPr lang="ru-RU" sz="1400" dirty="0"/>
                    </a:p>
                  </a:txBody>
                  <a:tcPr marT="34290" marB="34290"/>
                </a:tc>
                <a:tc>
                  <a:txBody>
                    <a:bodyPr/>
                    <a:lstStyle/>
                    <a:p>
                      <a:r>
                        <a:rPr lang="ru-RU" sz="1400" b="1" dirty="0"/>
                        <a:t>Получение информации об отдельных свойствах и качествах предмета при помощи органов чувств </a:t>
                      </a:r>
                    </a:p>
                  </a:txBody>
                  <a:tcPr marT="34290" marB="34290"/>
                </a:tc>
                <a:extLst>
                  <a:ext uri="{0D108BD9-81ED-4DB2-BD59-A6C34878D82A}">
                    <a16:rowId xmlns:a16="http://schemas.microsoft.com/office/drawing/2014/main" val="10003"/>
                  </a:ext>
                </a:extLst>
              </a:tr>
            </a:tbl>
          </a:graphicData>
        </a:graphic>
      </p:graphicFrame>
      <p:cxnSp>
        <p:nvCxnSpPr>
          <p:cNvPr id="18" name="Прямая со стрелкой 17"/>
          <p:cNvCxnSpPr/>
          <p:nvPr/>
        </p:nvCxnSpPr>
        <p:spPr bwMode="auto">
          <a:xfrm flipV="1">
            <a:off x="2915816" y="3789415"/>
            <a:ext cx="0" cy="864096"/>
          </a:xfrm>
          <a:prstGeom prst="straightConnector1">
            <a:avLst/>
          </a:prstGeom>
          <a:solidFill>
            <a:schemeClr val="accent1"/>
          </a:solidFill>
          <a:ln w="57150" cap="flat" cmpd="sng" algn="ctr">
            <a:solidFill>
              <a:schemeClr val="accent2">
                <a:lumMod val="50000"/>
              </a:schemeClr>
            </a:solidFill>
            <a:prstDash val="solid"/>
            <a:round/>
            <a:headEnd type="none" w="med" len="med"/>
            <a:tailEnd type="arrow"/>
          </a:ln>
          <a:effectLst/>
        </p:spPr>
      </p:cxnSp>
      <p:cxnSp>
        <p:nvCxnSpPr>
          <p:cNvPr id="20" name="Прямая со стрелкой 19"/>
          <p:cNvCxnSpPr/>
          <p:nvPr/>
        </p:nvCxnSpPr>
        <p:spPr bwMode="auto">
          <a:xfrm flipV="1">
            <a:off x="3059832" y="3033331"/>
            <a:ext cx="0" cy="702078"/>
          </a:xfrm>
          <a:prstGeom prst="straightConnector1">
            <a:avLst/>
          </a:prstGeom>
          <a:solidFill>
            <a:schemeClr val="accent1"/>
          </a:solidFill>
          <a:ln w="57150" cap="flat" cmpd="sng" algn="ctr">
            <a:solidFill>
              <a:schemeClr val="accent2">
                <a:lumMod val="50000"/>
              </a:schemeClr>
            </a:solidFill>
            <a:prstDash val="solid"/>
            <a:round/>
            <a:headEnd type="none" w="med" len="med"/>
            <a:tailEnd type="arrow"/>
          </a:ln>
          <a:effectLst/>
        </p:spPr>
      </p:cxnSp>
      <p:cxnSp>
        <p:nvCxnSpPr>
          <p:cNvPr id="21" name="Прямая со стрелкой 20"/>
          <p:cNvCxnSpPr/>
          <p:nvPr/>
        </p:nvCxnSpPr>
        <p:spPr bwMode="auto">
          <a:xfrm flipV="1">
            <a:off x="3203848" y="2331253"/>
            <a:ext cx="0" cy="702078"/>
          </a:xfrm>
          <a:prstGeom prst="straightConnector1">
            <a:avLst/>
          </a:prstGeom>
          <a:solidFill>
            <a:schemeClr val="accent1"/>
          </a:solidFill>
          <a:ln w="57150" cap="flat" cmpd="sng" algn="ctr">
            <a:solidFill>
              <a:schemeClr val="accent2">
                <a:lumMod val="50000"/>
              </a:schemeClr>
            </a:solidFill>
            <a:prstDash val="solid"/>
            <a:round/>
            <a:headEnd type="none" w="med" len="med"/>
            <a:tailEnd type="arrow"/>
          </a:ln>
          <a:effectLst/>
        </p:spPr>
      </p:cxnSp>
      <p:cxnSp>
        <p:nvCxnSpPr>
          <p:cNvPr id="22" name="Прямая со стрелкой 21"/>
          <p:cNvCxnSpPr/>
          <p:nvPr/>
        </p:nvCxnSpPr>
        <p:spPr bwMode="auto">
          <a:xfrm flipV="1">
            <a:off x="3347864" y="1413151"/>
            <a:ext cx="0" cy="864096"/>
          </a:xfrm>
          <a:prstGeom prst="straightConnector1">
            <a:avLst/>
          </a:prstGeom>
          <a:solidFill>
            <a:schemeClr val="accent1"/>
          </a:solidFill>
          <a:ln w="57150" cap="flat" cmpd="sng" algn="ctr">
            <a:solidFill>
              <a:schemeClr val="accent2">
                <a:lumMod val="50000"/>
              </a:schemeClr>
            </a:solidFill>
            <a:prstDash val="solid"/>
            <a:round/>
            <a:headEnd type="none" w="med" len="med"/>
            <a:tailEnd type="arrow"/>
          </a:ln>
          <a:effectLst/>
        </p:spPr>
      </p:cxnSp>
      <p:cxnSp>
        <p:nvCxnSpPr>
          <p:cNvPr id="25" name="Прямая со стрелкой 24"/>
          <p:cNvCxnSpPr/>
          <p:nvPr/>
        </p:nvCxnSpPr>
        <p:spPr bwMode="auto">
          <a:xfrm>
            <a:off x="2915816" y="4653511"/>
            <a:ext cx="864096" cy="0"/>
          </a:xfrm>
          <a:prstGeom prst="straightConnector1">
            <a:avLst/>
          </a:prstGeom>
          <a:solidFill>
            <a:schemeClr val="accent1"/>
          </a:solidFill>
          <a:ln w="57150" cap="flat" cmpd="sng" algn="ctr">
            <a:solidFill>
              <a:schemeClr val="accent2">
                <a:lumMod val="75000"/>
              </a:schemeClr>
            </a:solidFill>
            <a:prstDash val="solid"/>
            <a:round/>
            <a:headEnd type="none" w="med" len="med"/>
            <a:tailEnd type="arrow"/>
          </a:ln>
          <a:effectLst/>
        </p:spPr>
      </p:cxnSp>
      <p:cxnSp>
        <p:nvCxnSpPr>
          <p:cNvPr id="26" name="Прямая со стрелкой 25"/>
          <p:cNvCxnSpPr/>
          <p:nvPr/>
        </p:nvCxnSpPr>
        <p:spPr bwMode="auto">
          <a:xfrm>
            <a:off x="3059832" y="3735409"/>
            <a:ext cx="864096" cy="0"/>
          </a:xfrm>
          <a:prstGeom prst="straightConnector1">
            <a:avLst/>
          </a:prstGeom>
          <a:solidFill>
            <a:schemeClr val="accent1"/>
          </a:solidFill>
          <a:ln w="57150" cap="flat" cmpd="sng" algn="ctr">
            <a:solidFill>
              <a:schemeClr val="accent2">
                <a:lumMod val="75000"/>
              </a:schemeClr>
            </a:solidFill>
            <a:prstDash val="solid"/>
            <a:round/>
            <a:headEnd type="none" w="med" len="med"/>
            <a:tailEnd type="arrow"/>
          </a:ln>
          <a:effectLst/>
        </p:spPr>
      </p:cxnSp>
      <p:cxnSp>
        <p:nvCxnSpPr>
          <p:cNvPr id="27" name="Прямая со стрелкой 26"/>
          <p:cNvCxnSpPr/>
          <p:nvPr/>
        </p:nvCxnSpPr>
        <p:spPr bwMode="auto">
          <a:xfrm>
            <a:off x="3203848" y="3033331"/>
            <a:ext cx="864096" cy="0"/>
          </a:xfrm>
          <a:prstGeom prst="straightConnector1">
            <a:avLst/>
          </a:prstGeom>
          <a:solidFill>
            <a:schemeClr val="accent1"/>
          </a:solidFill>
          <a:ln w="57150" cap="flat" cmpd="sng" algn="ctr">
            <a:solidFill>
              <a:schemeClr val="accent2">
                <a:lumMod val="75000"/>
              </a:schemeClr>
            </a:solidFill>
            <a:prstDash val="solid"/>
            <a:round/>
            <a:headEnd type="none" w="med" len="med"/>
            <a:tailEnd type="arrow"/>
          </a:ln>
          <a:effectLst/>
        </p:spPr>
      </p:cxnSp>
      <p:cxnSp>
        <p:nvCxnSpPr>
          <p:cNvPr id="28" name="Прямая со стрелкой 27"/>
          <p:cNvCxnSpPr/>
          <p:nvPr/>
        </p:nvCxnSpPr>
        <p:spPr bwMode="auto">
          <a:xfrm>
            <a:off x="3347864" y="2277247"/>
            <a:ext cx="864096" cy="0"/>
          </a:xfrm>
          <a:prstGeom prst="straightConnector1">
            <a:avLst/>
          </a:prstGeom>
          <a:solidFill>
            <a:schemeClr val="accent1"/>
          </a:solidFill>
          <a:ln w="57150" cap="flat" cmpd="sng" algn="ctr">
            <a:solidFill>
              <a:schemeClr val="accent2">
                <a:lumMod val="75000"/>
              </a:schemeClr>
            </a:solidFill>
            <a:prstDash val="solid"/>
            <a:round/>
            <a:headEnd type="none" w="med" len="med"/>
            <a:tailEnd type="arrow"/>
          </a:ln>
          <a:effectLst/>
        </p:spPr>
      </p:cxnSp>
    </p:spTree>
  </p:cSld>
  <p:clrMapOvr>
    <a:masterClrMapping/>
  </p:clrMapOvr>
  <p:transition>
    <p:newsfla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411764"/>
            <a:ext cx="7772400" cy="503802"/>
          </a:xfrm>
        </p:spPr>
        <p:txBody>
          <a:bodyPr/>
          <a:lstStyle/>
          <a:p>
            <a:pPr algn="ctr"/>
            <a:r>
              <a:rPr lang="ru-RU" b="1" dirty="0"/>
              <a:t>Формирование понятий </a:t>
            </a:r>
            <a:endParaRPr lang="ru-RU" dirty="0"/>
          </a:p>
        </p:txBody>
      </p:sp>
      <p:pic>
        <p:nvPicPr>
          <p:cNvPr id="5" name="Содержимое 4" descr="https://studme.org/htm/img/16/4042/12.png"/>
          <p:cNvPicPr>
            <a:picLocks noGrp="1"/>
          </p:cNvPicPr>
          <p:nvPr>
            <p:ph sz="half" idx="1"/>
          </p:nvPr>
        </p:nvPicPr>
        <p:blipFill>
          <a:blip r:embed="rId2" cstate="print"/>
          <a:srcRect/>
          <a:stretch>
            <a:fillRect/>
          </a:stretch>
        </p:blipFill>
        <p:spPr bwMode="auto">
          <a:xfrm>
            <a:off x="2123728" y="1275606"/>
            <a:ext cx="5365428" cy="3514836"/>
          </a:xfrm>
          <a:prstGeom prst="rect">
            <a:avLst/>
          </a:prstGeom>
          <a:noFill/>
          <a:ln w="9525">
            <a:noFill/>
            <a:miter lim="800000"/>
            <a:headEnd/>
            <a:tailEnd/>
          </a:ln>
        </p:spPr>
      </p:pic>
    </p:spTree>
  </p:cSld>
  <p:clrMapOvr>
    <a:masterClrMapping/>
  </p:clrMapOvr>
  <p:transition>
    <p:newsfla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418356"/>
            <a:ext cx="7772400" cy="857250"/>
          </a:xfrm>
        </p:spPr>
        <p:txBody>
          <a:bodyPr/>
          <a:lstStyle/>
          <a:p>
            <a:pPr lvl="0" algn="ctr"/>
            <a:r>
              <a:rPr lang="ru-RU" sz="4000" b="1" dirty="0"/>
              <a:t>«Кукурузу в корзинку, а чечевицу   в миску!»</a:t>
            </a:r>
          </a:p>
        </p:txBody>
      </p:sp>
      <p:sp>
        <p:nvSpPr>
          <p:cNvPr id="3" name="Содержимое 2"/>
          <p:cNvSpPr>
            <a:spLocks noGrp="1"/>
          </p:cNvSpPr>
          <p:nvPr>
            <p:ph sz="half" idx="1"/>
          </p:nvPr>
        </p:nvSpPr>
        <p:spPr>
          <a:xfrm>
            <a:off x="755576" y="1329612"/>
            <a:ext cx="3520380" cy="3084909"/>
          </a:xfrm>
        </p:spPr>
        <p:txBody>
          <a:bodyPr/>
          <a:lstStyle/>
          <a:p>
            <a:pPr algn="just"/>
            <a:r>
              <a:rPr lang="ru-RU" sz="2000" dirty="0"/>
              <a:t>Учащимся демонстрируют образы или списки объектов, их нужно разбить на группы по какому-то признаку и подобрать  или выбрать из предложенного списка термин наиболее точно описывающий каждую из них. </a:t>
            </a:r>
          </a:p>
          <a:p>
            <a:endParaRPr lang="ru-RU" dirty="0"/>
          </a:p>
        </p:txBody>
      </p:sp>
      <p:pic>
        <p:nvPicPr>
          <p:cNvPr id="20482" name="Picture 2"/>
          <p:cNvPicPr>
            <a:picLocks noGrp="1" noChangeAspect="1" noChangeArrowheads="1"/>
          </p:cNvPicPr>
          <p:nvPr>
            <p:ph sz="half" idx="2"/>
          </p:nvPr>
        </p:nvPicPr>
        <p:blipFill>
          <a:blip r:embed="rId2" cstate="print"/>
          <a:srcRect l="35431" t="21501" r="17300" b="11272"/>
          <a:stretch>
            <a:fillRect/>
          </a:stretch>
        </p:blipFill>
        <p:spPr bwMode="auto">
          <a:xfrm>
            <a:off x="4608004" y="2031690"/>
            <a:ext cx="4500500" cy="2700300"/>
          </a:xfrm>
          <a:prstGeom prst="rect">
            <a:avLst/>
          </a:prstGeom>
          <a:noFill/>
          <a:ln w="9525">
            <a:noFill/>
            <a:miter lim="800000"/>
            <a:headEnd/>
            <a:tailEnd/>
          </a:ln>
        </p:spPr>
      </p:pic>
      <p:sp>
        <p:nvSpPr>
          <p:cNvPr id="6" name="Скругленный прямоугольник 5"/>
          <p:cNvSpPr/>
          <p:nvPr/>
        </p:nvSpPr>
        <p:spPr bwMode="auto">
          <a:xfrm>
            <a:off x="4644008" y="1383618"/>
            <a:ext cx="1224136" cy="486054"/>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ru-RU" sz="2400" b="0" i="0" u="none" strike="noStrike" cap="none" normalizeH="0" baseline="0">
              <a:ln>
                <a:noFill/>
              </a:ln>
              <a:solidFill>
                <a:schemeClr val="tx1"/>
              </a:solidFill>
              <a:effectLst/>
              <a:latin typeface="Times New Roman" pitchFamily="18" charset="0"/>
            </a:endParaRPr>
          </a:p>
        </p:txBody>
      </p:sp>
      <p:sp>
        <p:nvSpPr>
          <p:cNvPr id="7" name="Скругленный прямоугольник 6"/>
          <p:cNvSpPr/>
          <p:nvPr/>
        </p:nvSpPr>
        <p:spPr bwMode="auto">
          <a:xfrm>
            <a:off x="7668344" y="1383618"/>
            <a:ext cx="1224136" cy="486054"/>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ru-RU" sz="2400" b="0" i="0" u="none" strike="noStrike" cap="none" normalizeH="0" baseline="0">
              <a:ln>
                <a:noFill/>
              </a:ln>
              <a:solidFill>
                <a:schemeClr val="tx1"/>
              </a:solidFill>
              <a:effectLst/>
              <a:latin typeface="Times New Roman" pitchFamily="18" charset="0"/>
            </a:endParaRPr>
          </a:p>
        </p:txBody>
      </p:sp>
    </p:spTree>
  </p:cSld>
  <p:clrMapOvr>
    <a:masterClrMapping/>
  </p:clrMapOvr>
  <p:transition>
    <p:newsfla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5750"/>
            <a:ext cx="7772400" cy="665820"/>
          </a:xfrm>
        </p:spPr>
        <p:txBody>
          <a:bodyPr/>
          <a:lstStyle/>
          <a:p>
            <a:pPr lvl="0" algn="ctr"/>
            <a:r>
              <a:rPr lang="ru-RU" dirty="0"/>
              <a:t> </a:t>
            </a:r>
            <a:r>
              <a:rPr lang="ru-RU" b="1" dirty="0"/>
              <a:t>«Кодировщик*».</a:t>
            </a:r>
          </a:p>
        </p:txBody>
      </p:sp>
      <p:sp>
        <p:nvSpPr>
          <p:cNvPr id="3" name="Содержимое 2"/>
          <p:cNvSpPr>
            <a:spLocks noGrp="1"/>
          </p:cNvSpPr>
          <p:nvPr>
            <p:ph sz="half" idx="1"/>
          </p:nvPr>
        </p:nvSpPr>
        <p:spPr>
          <a:xfrm>
            <a:off x="827584" y="1325166"/>
            <a:ext cx="3744416" cy="3262808"/>
          </a:xfrm>
        </p:spPr>
        <p:txBody>
          <a:bodyPr/>
          <a:lstStyle/>
          <a:p>
            <a:pPr algn="just"/>
            <a:r>
              <a:rPr lang="ru-RU" sz="2000" dirty="0"/>
              <a:t>предполагает работу с несколькими группами объектов, важен не только выбор термина для названия каждой, но и составление фразы, отражающей некую биологическую закономерность с использованием всех «полученных» терминов.</a:t>
            </a:r>
          </a:p>
        </p:txBody>
      </p:sp>
      <p:pic>
        <p:nvPicPr>
          <p:cNvPr id="24577" name="Picture 1"/>
          <p:cNvPicPr>
            <a:picLocks noGrp="1" noChangeAspect="1" noChangeArrowheads="1"/>
          </p:cNvPicPr>
          <p:nvPr>
            <p:ph sz="half" idx="2"/>
          </p:nvPr>
        </p:nvPicPr>
        <p:blipFill>
          <a:blip r:embed="rId2" cstate="print"/>
          <a:srcRect l="35431" t="21501" r="18159" b="11272"/>
          <a:stretch>
            <a:fillRect/>
          </a:stretch>
        </p:blipFill>
        <p:spPr bwMode="auto">
          <a:xfrm>
            <a:off x="4860032" y="1521633"/>
            <a:ext cx="4104456" cy="2508279"/>
          </a:xfrm>
          <a:prstGeom prst="rect">
            <a:avLst/>
          </a:prstGeom>
          <a:noFill/>
          <a:ln w="9525">
            <a:noFill/>
            <a:miter lim="800000"/>
            <a:headEnd/>
            <a:tailEnd/>
          </a:ln>
        </p:spPr>
      </p:pic>
    </p:spTree>
  </p:cSld>
  <p:clrMapOvr>
    <a:masterClrMapping/>
  </p:clrMapOvr>
  <p:transition>
    <p:newsfla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Скругленный прямоугольник 23"/>
          <p:cNvSpPr/>
          <p:nvPr/>
        </p:nvSpPr>
        <p:spPr bwMode="auto">
          <a:xfrm>
            <a:off x="4932040" y="1059582"/>
            <a:ext cx="1872208" cy="64807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a:ln>
                  <a:noFill/>
                </a:ln>
                <a:solidFill>
                  <a:schemeClr val="tx1"/>
                </a:solidFill>
                <a:effectLst/>
                <a:latin typeface="Times New Roman" pitchFamily="18" charset="0"/>
              </a:rPr>
              <a:t>Побег</a:t>
            </a:r>
            <a:r>
              <a:rPr kumimoji="0" lang="ru-RU" sz="2400" b="0" i="0" u="none" strike="noStrike" cap="none" normalizeH="0" baseline="0" dirty="0">
                <a:ln>
                  <a:noFill/>
                </a:ln>
                <a:solidFill>
                  <a:schemeClr val="tx1"/>
                </a:solidFill>
                <a:effectLst/>
                <a:latin typeface="Times New Roman" pitchFamily="18" charset="0"/>
              </a:rPr>
              <a:t> </a:t>
            </a:r>
          </a:p>
        </p:txBody>
      </p:sp>
      <p:pic>
        <p:nvPicPr>
          <p:cNvPr id="9" name="Рисунок 8" descr="Ива ломкая (Salix fragilis) ."/>
          <p:cNvPicPr/>
          <p:nvPr/>
        </p:nvPicPr>
        <p:blipFill>
          <a:blip r:embed="rId2" cstate="print"/>
          <a:srcRect/>
          <a:stretch>
            <a:fillRect/>
          </a:stretch>
        </p:blipFill>
        <p:spPr bwMode="auto">
          <a:xfrm rot="914485">
            <a:off x="2764606" y="4292774"/>
            <a:ext cx="1498275" cy="681540"/>
          </a:xfrm>
          <a:prstGeom prst="roundRect">
            <a:avLst/>
          </a:prstGeom>
          <a:noFill/>
          <a:ln w="9525">
            <a:noFill/>
            <a:miter lim="800000"/>
            <a:headEnd/>
            <a:tailEnd/>
          </a:ln>
        </p:spPr>
      </p:pic>
      <p:pic>
        <p:nvPicPr>
          <p:cNvPr id="7" name="Рисунок 6" descr="https://fsd.multiurok.ru/html/2020/12/09/s_5fd0e1da02c11/img3.jpg"/>
          <p:cNvPicPr/>
          <p:nvPr/>
        </p:nvPicPr>
        <p:blipFill>
          <a:blip r:embed="rId3" cstate="print"/>
          <a:srcRect l="5486" t="1584" r="34592" b="2178"/>
          <a:stretch>
            <a:fillRect/>
          </a:stretch>
        </p:blipFill>
        <p:spPr bwMode="auto">
          <a:xfrm rot="20518643">
            <a:off x="825671" y="1724130"/>
            <a:ext cx="1250071" cy="837623"/>
          </a:xfrm>
          <a:prstGeom prst="roundRect">
            <a:avLst/>
          </a:prstGeom>
          <a:noFill/>
          <a:ln w="9525">
            <a:noFill/>
            <a:miter lim="800000"/>
            <a:headEnd/>
            <a:tailEnd/>
          </a:ln>
        </p:spPr>
      </p:pic>
      <p:sp>
        <p:nvSpPr>
          <p:cNvPr id="18" name="Скругленный прямоугольник 17"/>
          <p:cNvSpPr/>
          <p:nvPr/>
        </p:nvSpPr>
        <p:spPr bwMode="auto">
          <a:xfrm>
            <a:off x="1475656" y="141480"/>
            <a:ext cx="6912768" cy="81009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ru-RU" sz="2000" b="1" dirty="0">
                <a:latin typeface="Times New Roman" pitchFamily="18" charset="0"/>
              </a:rPr>
              <a:t>Растение</a:t>
            </a:r>
            <a:r>
              <a:rPr lang="ru-RU" sz="2000" dirty="0">
                <a:latin typeface="Times New Roman" pitchFamily="18" charset="0"/>
              </a:rPr>
              <a:t>-организм тело которого состоит из набора</a:t>
            </a:r>
          </a:p>
          <a:p>
            <a:pPr marL="0" marR="0" indent="0" algn="ctr" defTabSz="914400" rtl="0" eaLnBrk="1" fontAlgn="base" latinLnBrk="0" hangingPunct="1">
              <a:lnSpc>
                <a:spcPct val="100000"/>
              </a:lnSpc>
              <a:spcBef>
                <a:spcPct val="20000"/>
              </a:spcBef>
              <a:spcAft>
                <a:spcPct val="0"/>
              </a:spcAft>
              <a:buClrTx/>
              <a:buSzTx/>
              <a:buFontTx/>
              <a:buNone/>
              <a:tabLst/>
            </a:pPr>
            <a:r>
              <a:rPr lang="ru-RU" sz="2000" dirty="0">
                <a:latin typeface="Times New Roman" pitchFamily="18" charset="0"/>
              </a:rPr>
              <a:t> вегетативных и генеративных органов</a:t>
            </a:r>
            <a:endParaRPr kumimoji="0" lang="ru-RU" sz="2000" b="0" i="0" u="none" strike="noStrike" cap="none" normalizeH="0" baseline="0" dirty="0">
              <a:ln>
                <a:noFill/>
              </a:ln>
              <a:solidFill>
                <a:schemeClr val="tx1"/>
              </a:solidFill>
              <a:effectLst/>
              <a:latin typeface="Times New Roman" pitchFamily="18" charset="0"/>
            </a:endParaRPr>
          </a:p>
        </p:txBody>
      </p:sp>
      <p:pic>
        <p:nvPicPr>
          <p:cNvPr id="26" name="Рисунок 25" descr="Корень и корневая система - bio-lessons."/>
          <p:cNvPicPr/>
          <p:nvPr/>
        </p:nvPicPr>
        <p:blipFill>
          <a:blip r:embed="rId4" cstate="print"/>
          <a:srcRect/>
          <a:stretch>
            <a:fillRect/>
          </a:stretch>
        </p:blipFill>
        <p:spPr bwMode="auto">
          <a:xfrm>
            <a:off x="7596336" y="3921900"/>
            <a:ext cx="1296144" cy="1082126"/>
          </a:xfrm>
          <a:prstGeom prst="roundRect">
            <a:avLst/>
          </a:prstGeom>
          <a:noFill/>
          <a:ln w="9525">
            <a:noFill/>
            <a:miter lim="800000"/>
            <a:headEnd/>
            <a:tailEnd/>
          </a:ln>
        </p:spPr>
      </p:pic>
      <p:sp>
        <p:nvSpPr>
          <p:cNvPr id="15" name="Равнобедренный треугольник 14"/>
          <p:cNvSpPr/>
          <p:nvPr/>
        </p:nvSpPr>
        <p:spPr bwMode="auto">
          <a:xfrm>
            <a:off x="4716016" y="4137924"/>
            <a:ext cx="2198268" cy="648072"/>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rPr>
              <a:t>Транспирация</a:t>
            </a:r>
            <a:r>
              <a:rPr kumimoji="0" lang="ru-RU" sz="2400" b="0" i="0" u="none" strike="noStrike" cap="none" normalizeH="0" baseline="0" dirty="0">
                <a:ln>
                  <a:noFill/>
                </a:ln>
                <a:solidFill>
                  <a:schemeClr val="tx1"/>
                </a:solidFill>
                <a:effectLst/>
                <a:latin typeface="Times New Roman" pitchFamily="18" charset="0"/>
              </a:rPr>
              <a:t> </a:t>
            </a:r>
          </a:p>
        </p:txBody>
      </p:sp>
      <p:sp>
        <p:nvSpPr>
          <p:cNvPr id="19458" name="Oval 2"/>
          <p:cNvSpPr>
            <a:spLocks noChangeArrowheads="1"/>
          </p:cNvSpPr>
          <p:nvPr/>
        </p:nvSpPr>
        <p:spPr bwMode="auto">
          <a:xfrm rot="19782702">
            <a:off x="1299387" y="4171124"/>
            <a:ext cx="1228940" cy="545252"/>
          </a:xfrm>
          <a:prstGeom prst="ellipse">
            <a:avLst/>
          </a:prstGeom>
          <a:solidFill>
            <a:schemeClr val="accent3">
              <a:lumMod val="75000"/>
            </a:schemeClr>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r>
              <a:rPr lang="ru-RU" sz="1200" dirty="0"/>
              <a:t>Простой</a:t>
            </a:r>
            <a:r>
              <a:rPr lang="ru-RU" dirty="0"/>
              <a:t> </a:t>
            </a:r>
          </a:p>
        </p:txBody>
      </p:sp>
      <p:pic>
        <p:nvPicPr>
          <p:cNvPr id="4" name="Рисунок 3" descr="https://fsd.multiurok.ru/html/2017/05/15/s_5919bab77fa28/img5.jpg"/>
          <p:cNvPicPr/>
          <p:nvPr/>
        </p:nvPicPr>
        <p:blipFill>
          <a:blip r:embed="rId5" cstate="print"/>
          <a:srcRect l="45781" t="19010" r="38893" b="19010"/>
          <a:stretch>
            <a:fillRect/>
          </a:stretch>
        </p:blipFill>
        <p:spPr bwMode="auto">
          <a:xfrm rot="1702437">
            <a:off x="3145834" y="1652831"/>
            <a:ext cx="985836" cy="1140232"/>
          </a:xfrm>
          <a:prstGeom prst="roundRect">
            <a:avLst/>
          </a:prstGeom>
          <a:noFill/>
          <a:ln w="9525">
            <a:noFill/>
            <a:miter lim="800000"/>
            <a:headEnd/>
            <a:tailEnd/>
          </a:ln>
        </p:spPr>
      </p:pic>
      <p:pic>
        <p:nvPicPr>
          <p:cNvPr id="5" name="Рисунок 4" descr="https://i.yaklass.by/res/321659d9-749c-43db-963c-5e3b2ea72667/23.png"/>
          <p:cNvPicPr/>
          <p:nvPr/>
        </p:nvPicPr>
        <p:blipFill>
          <a:blip r:embed="rId6" cstate="print"/>
          <a:srcRect l="4644" t="13875" r="53378" b="7586"/>
          <a:stretch>
            <a:fillRect/>
          </a:stretch>
        </p:blipFill>
        <p:spPr bwMode="auto">
          <a:xfrm rot="20383459">
            <a:off x="6262977" y="3655073"/>
            <a:ext cx="1070369" cy="899919"/>
          </a:xfrm>
          <a:prstGeom prst="roundRect">
            <a:avLst/>
          </a:prstGeom>
          <a:noFill/>
          <a:ln w="9525">
            <a:noFill/>
            <a:miter lim="800000"/>
            <a:headEnd/>
            <a:tailEnd/>
          </a:ln>
        </p:spPr>
      </p:pic>
      <p:pic>
        <p:nvPicPr>
          <p:cNvPr id="6" name="Рисунок 5" descr="https://fsd.kopilkaurokov.ru/up/html/2021/06/15/k_60c8cf1388ca0/583478_23.jpeg"/>
          <p:cNvPicPr/>
          <p:nvPr/>
        </p:nvPicPr>
        <p:blipFill>
          <a:blip r:embed="rId7" cstate="print"/>
          <a:srcRect l="55825" t="21768" r="4960" b="14905"/>
          <a:stretch>
            <a:fillRect/>
          </a:stretch>
        </p:blipFill>
        <p:spPr bwMode="auto">
          <a:xfrm rot="964648">
            <a:off x="2574819" y="3061926"/>
            <a:ext cx="1271426" cy="1017872"/>
          </a:xfrm>
          <a:prstGeom prst="roundRect">
            <a:avLst>
              <a:gd name="adj" fmla="val 23324"/>
            </a:avLst>
          </a:prstGeom>
          <a:noFill/>
          <a:ln w="9525">
            <a:noFill/>
            <a:miter lim="800000"/>
            <a:headEnd/>
            <a:tailEnd/>
          </a:ln>
        </p:spPr>
      </p:pic>
      <p:pic>
        <p:nvPicPr>
          <p:cNvPr id="10" name="Рисунок 9" descr="Пестик."/>
          <p:cNvPicPr/>
          <p:nvPr/>
        </p:nvPicPr>
        <p:blipFill>
          <a:blip r:embed="rId8" cstate="print"/>
          <a:srcRect l="61238" t="23739" r="19576" b="11869"/>
          <a:stretch>
            <a:fillRect/>
          </a:stretch>
        </p:blipFill>
        <p:spPr bwMode="auto">
          <a:xfrm rot="19392629">
            <a:off x="6037237" y="2292322"/>
            <a:ext cx="974596" cy="1207677"/>
          </a:xfrm>
          <a:prstGeom prst="roundRect">
            <a:avLst/>
          </a:prstGeom>
          <a:noFill/>
          <a:ln w="9525">
            <a:noFill/>
            <a:miter lim="800000"/>
            <a:headEnd/>
            <a:tailEnd/>
          </a:ln>
        </p:spPr>
      </p:pic>
      <p:pic>
        <p:nvPicPr>
          <p:cNvPr id="12" name="Рисунок 11" descr="https://i.pinimg.com/736x/b1/03/0f/b1030f59dfa2de04840a1546da8bd9ed--rare-plants-unusual-plants.jpg"/>
          <p:cNvPicPr/>
          <p:nvPr/>
        </p:nvPicPr>
        <p:blipFill>
          <a:blip r:embed="rId9" cstate="print"/>
          <a:srcRect l="35346" t="52793" r="35159" b="2799"/>
          <a:stretch>
            <a:fillRect/>
          </a:stretch>
        </p:blipFill>
        <p:spPr bwMode="auto">
          <a:xfrm rot="1634504">
            <a:off x="4504637" y="1599734"/>
            <a:ext cx="1332497" cy="1201241"/>
          </a:xfrm>
          <a:prstGeom prst="roundRect">
            <a:avLst>
              <a:gd name="adj" fmla="val 27096"/>
            </a:avLst>
          </a:prstGeom>
          <a:noFill/>
          <a:ln w="9525">
            <a:noFill/>
            <a:miter lim="800000"/>
            <a:headEnd/>
            <a:tailEnd/>
          </a:ln>
        </p:spPr>
      </p:pic>
      <p:sp>
        <p:nvSpPr>
          <p:cNvPr id="14" name="Oval 2"/>
          <p:cNvSpPr>
            <a:spLocks noChangeArrowheads="1"/>
          </p:cNvSpPr>
          <p:nvPr/>
        </p:nvSpPr>
        <p:spPr bwMode="auto">
          <a:xfrm rot="20059154">
            <a:off x="4057498" y="2791774"/>
            <a:ext cx="1496420" cy="468902"/>
          </a:xfrm>
          <a:prstGeom prst="ellipse">
            <a:avLst/>
          </a:prstGeom>
          <a:solidFill>
            <a:schemeClr val="accent2">
              <a:lumMod val="60000"/>
              <a:lumOff val="40000"/>
            </a:schemeClr>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r>
              <a:rPr lang="ru-RU" sz="1200" dirty="0"/>
              <a:t>Сложный  </a:t>
            </a:r>
          </a:p>
        </p:txBody>
      </p:sp>
      <p:sp>
        <p:nvSpPr>
          <p:cNvPr id="16" name="Ромб 15"/>
          <p:cNvSpPr/>
          <p:nvPr/>
        </p:nvSpPr>
        <p:spPr bwMode="auto">
          <a:xfrm>
            <a:off x="899592" y="2409732"/>
            <a:ext cx="2808312" cy="648072"/>
          </a:xfrm>
          <a:prstGeom prst="diamond">
            <a:avLst/>
          </a:prstGeom>
          <a:solidFill>
            <a:srgbClr val="F4F6A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rPr>
              <a:t>Оплодотворение </a:t>
            </a:r>
          </a:p>
        </p:txBody>
      </p:sp>
      <p:pic>
        <p:nvPicPr>
          <p:cNvPr id="11" name="Рисунок 10" descr="http://images.myshared.ru/7/806552/slide_12.jpg"/>
          <p:cNvPicPr/>
          <p:nvPr/>
        </p:nvPicPr>
        <p:blipFill>
          <a:blip r:embed="rId10" cstate="print"/>
          <a:srcRect l="58587" t="29815" r="13075" b="16213"/>
          <a:stretch>
            <a:fillRect/>
          </a:stretch>
        </p:blipFill>
        <p:spPr bwMode="auto">
          <a:xfrm rot="1441344">
            <a:off x="5310764" y="2935026"/>
            <a:ext cx="817900" cy="730008"/>
          </a:xfrm>
          <a:prstGeom prst="roundRect">
            <a:avLst/>
          </a:prstGeom>
          <a:noFill/>
          <a:ln w="9525">
            <a:noFill/>
            <a:miter lim="800000"/>
            <a:headEnd/>
            <a:tailEnd/>
          </a:ln>
        </p:spPr>
      </p:pic>
      <p:sp>
        <p:nvSpPr>
          <p:cNvPr id="19" name="Скругленный прямоугольник 18"/>
          <p:cNvSpPr/>
          <p:nvPr/>
        </p:nvSpPr>
        <p:spPr bwMode="auto">
          <a:xfrm>
            <a:off x="1043608" y="1059582"/>
            <a:ext cx="1872208" cy="64807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a:ln>
                  <a:noFill/>
                </a:ln>
                <a:solidFill>
                  <a:schemeClr val="tx1"/>
                </a:solidFill>
                <a:effectLst/>
                <a:latin typeface="Times New Roman" pitchFamily="18" charset="0"/>
              </a:rPr>
              <a:t>Лист </a:t>
            </a:r>
          </a:p>
        </p:txBody>
      </p:sp>
      <p:pic>
        <p:nvPicPr>
          <p:cNvPr id="21" name="Рисунок 20" descr="https://gas-kvas.com/uploads/posts/2022-06/1654892592_1-gas-kvas-com-p-pobeg-rasteniya-foto-1.jpg"/>
          <p:cNvPicPr/>
          <p:nvPr/>
        </p:nvPicPr>
        <p:blipFill>
          <a:blip r:embed="rId11" cstate="print"/>
          <a:srcRect/>
          <a:stretch>
            <a:fillRect/>
          </a:stretch>
        </p:blipFill>
        <p:spPr bwMode="auto">
          <a:xfrm rot="1798094">
            <a:off x="7375243" y="2875543"/>
            <a:ext cx="1614468" cy="787400"/>
          </a:xfrm>
          <a:prstGeom prst="roundRect">
            <a:avLst/>
          </a:prstGeom>
          <a:noFill/>
          <a:ln w="9525">
            <a:noFill/>
            <a:miter lim="800000"/>
            <a:headEnd/>
            <a:tailEnd/>
          </a:ln>
        </p:spPr>
      </p:pic>
      <p:pic>
        <p:nvPicPr>
          <p:cNvPr id="22" name="Рисунок 21" descr="https://cf.ppt-online.org/files1/slide/6/6rYX3vzNCmn9yhZ0S1WotDFaPdEJHbL8MOjI2ikeuB/slide-29.jpg"/>
          <p:cNvPicPr/>
          <p:nvPr/>
        </p:nvPicPr>
        <p:blipFill>
          <a:blip r:embed="rId12" cstate="print"/>
          <a:srcRect l="40024" t="21484" r="32705" b="8333"/>
          <a:stretch>
            <a:fillRect/>
          </a:stretch>
        </p:blipFill>
        <p:spPr bwMode="auto">
          <a:xfrm rot="20516603">
            <a:off x="1105934" y="2998671"/>
            <a:ext cx="1125112" cy="1132651"/>
          </a:xfrm>
          <a:prstGeom prst="roundRect">
            <a:avLst/>
          </a:prstGeom>
          <a:noFill/>
          <a:ln w="9525">
            <a:noFill/>
            <a:miter lim="800000"/>
            <a:headEnd/>
            <a:tailEnd/>
          </a:ln>
        </p:spPr>
      </p:pic>
      <p:sp>
        <p:nvSpPr>
          <p:cNvPr id="23" name="Скругленный прямоугольник 22"/>
          <p:cNvSpPr/>
          <p:nvPr/>
        </p:nvSpPr>
        <p:spPr bwMode="auto">
          <a:xfrm>
            <a:off x="2987824" y="1059582"/>
            <a:ext cx="1872208" cy="64807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a:ln>
                  <a:noFill/>
                </a:ln>
                <a:solidFill>
                  <a:schemeClr val="tx1"/>
                </a:solidFill>
                <a:effectLst/>
                <a:latin typeface="Times New Roman" pitchFamily="18" charset="0"/>
              </a:rPr>
              <a:t>Цветок</a:t>
            </a:r>
            <a:r>
              <a:rPr kumimoji="0" lang="ru-RU" sz="2400" b="0" i="0" u="none" strike="noStrike" cap="none" normalizeH="0" baseline="0" dirty="0">
                <a:ln>
                  <a:noFill/>
                </a:ln>
                <a:solidFill>
                  <a:schemeClr val="tx1"/>
                </a:solidFill>
                <a:effectLst/>
                <a:latin typeface="Times New Roman" pitchFamily="18" charset="0"/>
              </a:rPr>
              <a:t> </a:t>
            </a:r>
          </a:p>
        </p:txBody>
      </p:sp>
      <p:sp>
        <p:nvSpPr>
          <p:cNvPr id="25" name="Скругленный прямоугольник 24"/>
          <p:cNvSpPr/>
          <p:nvPr/>
        </p:nvSpPr>
        <p:spPr bwMode="auto">
          <a:xfrm>
            <a:off x="6876256" y="1059582"/>
            <a:ext cx="1872208" cy="64807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a:ln>
                  <a:noFill/>
                </a:ln>
                <a:solidFill>
                  <a:schemeClr val="tx1"/>
                </a:solidFill>
                <a:effectLst/>
                <a:latin typeface="Times New Roman" pitchFamily="18" charset="0"/>
              </a:rPr>
              <a:t>Корень</a:t>
            </a:r>
            <a:r>
              <a:rPr kumimoji="0" lang="ru-RU" sz="2400" b="0" i="0" u="none" strike="noStrike" cap="none" normalizeH="0" baseline="0" dirty="0">
                <a:ln>
                  <a:noFill/>
                </a:ln>
                <a:solidFill>
                  <a:schemeClr val="tx1"/>
                </a:solidFill>
                <a:effectLst/>
                <a:latin typeface="Times New Roman" pitchFamily="18" charset="0"/>
              </a:rPr>
              <a:t> </a:t>
            </a:r>
          </a:p>
        </p:txBody>
      </p:sp>
      <p:pic>
        <p:nvPicPr>
          <p:cNvPr id="27" name="Рисунок 26" descr="https://cf2.ppt-online.org/files2/slide/n/ngaS6DAQKobk0MWiVsqTj12xt5h9Ryp4Gc3w8CBZdP/slide-2.jpg"/>
          <p:cNvPicPr/>
          <p:nvPr/>
        </p:nvPicPr>
        <p:blipFill>
          <a:blip r:embed="rId13" cstate="print"/>
          <a:srcRect l="60781" t="25260" r="754" b="22396"/>
          <a:stretch>
            <a:fillRect/>
          </a:stretch>
        </p:blipFill>
        <p:spPr bwMode="auto">
          <a:xfrm>
            <a:off x="4095672" y="3492741"/>
            <a:ext cx="1196409" cy="915213"/>
          </a:xfrm>
          <a:prstGeom prst="roundRect">
            <a:avLst/>
          </a:prstGeom>
          <a:noFill/>
          <a:ln w="9525">
            <a:noFill/>
            <a:miter lim="800000"/>
            <a:headEnd/>
            <a:tailEnd/>
          </a:ln>
        </p:spPr>
      </p:pic>
      <p:pic>
        <p:nvPicPr>
          <p:cNvPr id="8" name="Рисунок 7" descr="https://cf2.ppt-online.org/files2/slide/v/VqyacDZWGwzNn0xKmM5tiUgPsA1FboprfOQ498SB3/slide-11.jpg"/>
          <p:cNvPicPr/>
          <p:nvPr/>
        </p:nvPicPr>
        <p:blipFill>
          <a:blip r:embed="rId14" cstate="print"/>
          <a:srcRect l="-1403" t="17100" b="71995"/>
          <a:stretch>
            <a:fillRect/>
          </a:stretch>
        </p:blipFill>
        <p:spPr bwMode="auto">
          <a:xfrm>
            <a:off x="6516216" y="1761660"/>
            <a:ext cx="2483768" cy="648072"/>
          </a:xfrm>
          <a:prstGeom prst="roundRect">
            <a:avLst/>
          </a:prstGeom>
          <a:noFill/>
          <a:ln w="9525">
            <a:noFill/>
            <a:miter lim="800000"/>
            <a:headEnd/>
            <a:tailEnd/>
          </a:ln>
        </p:spPr>
      </p:pic>
    </p:spTree>
  </p:cSld>
  <p:clrMapOvr>
    <a:masterClrMapping/>
  </p:clrMapOvr>
  <p:transition>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38"/>
            <a:ext cx="8229600" cy="857250"/>
          </a:xfrm>
        </p:spPr>
        <p:txBody>
          <a:bodyPr/>
          <a:lstStyle/>
          <a:p>
            <a:pPr algn="ctr"/>
            <a:r>
              <a:rPr lang="ru-RU" b="1" dirty="0"/>
              <a:t>«Автор-корректор».</a:t>
            </a:r>
          </a:p>
        </p:txBody>
      </p:sp>
      <p:sp>
        <p:nvSpPr>
          <p:cNvPr id="3" name="Текст 2"/>
          <p:cNvSpPr>
            <a:spLocks noGrp="1"/>
          </p:cNvSpPr>
          <p:nvPr>
            <p:ph type="body" idx="1"/>
          </p:nvPr>
        </p:nvSpPr>
        <p:spPr>
          <a:xfrm>
            <a:off x="827584" y="1275606"/>
            <a:ext cx="8003232" cy="1188132"/>
          </a:xfrm>
        </p:spPr>
        <p:txBody>
          <a:bodyPr/>
          <a:lstStyle/>
          <a:p>
            <a:pPr algn="just"/>
            <a:r>
              <a:rPr lang="ru-RU" b="0" dirty="0"/>
              <a:t>Обучающиеся получают текст с  ошибками и  пропущенными словами–терминами, которые могут быть заменены изобразительными объектами.</a:t>
            </a:r>
          </a:p>
          <a:p>
            <a:pPr algn="just"/>
            <a:r>
              <a:rPr lang="ru-RU" b="0" dirty="0"/>
              <a:t>Задача - исправить ошибки и  заполнить  пропуски.</a:t>
            </a:r>
          </a:p>
        </p:txBody>
      </p:sp>
      <p:pic>
        <p:nvPicPr>
          <p:cNvPr id="7" name="Picture 2"/>
          <p:cNvPicPr>
            <a:picLocks noGrp="1" noChangeAspect="1" noChangeArrowheads="1"/>
          </p:cNvPicPr>
          <p:nvPr>
            <p:ph sz="quarter" idx="4"/>
          </p:nvPr>
        </p:nvPicPr>
        <p:blipFill>
          <a:blip r:embed="rId2" cstate="print">
            <a:lum bright="10000"/>
          </a:blip>
          <a:srcRect/>
          <a:stretch>
            <a:fillRect/>
          </a:stretch>
        </p:blipFill>
        <p:spPr bwMode="auto">
          <a:xfrm rot="16200000">
            <a:off x="6248363" y="1907852"/>
            <a:ext cx="1480963" cy="3951288"/>
          </a:xfrm>
          <a:prstGeom prst="rect">
            <a:avLst/>
          </a:prstGeom>
          <a:noFill/>
          <a:ln w="9525">
            <a:noFill/>
            <a:miter lim="800000"/>
            <a:headEnd/>
            <a:tailEnd/>
          </a:ln>
        </p:spPr>
      </p:pic>
      <p:pic>
        <p:nvPicPr>
          <p:cNvPr id="8" name="Picture 2"/>
          <p:cNvPicPr>
            <a:picLocks noGrp="1" noChangeAspect="1" noChangeArrowheads="1"/>
          </p:cNvPicPr>
          <p:nvPr>
            <p:ph sz="half" idx="2"/>
          </p:nvPr>
        </p:nvPicPr>
        <p:blipFill>
          <a:blip r:embed="rId3" cstate="print"/>
          <a:srcRect l="24086" t="31585" r="19191" b="28079"/>
          <a:stretch>
            <a:fillRect/>
          </a:stretch>
        </p:blipFill>
        <p:spPr bwMode="auto">
          <a:xfrm>
            <a:off x="819844" y="2506866"/>
            <a:ext cx="4040188" cy="1307022"/>
          </a:xfrm>
          <a:prstGeom prst="rect">
            <a:avLst/>
          </a:prstGeom>
          <a:noFill/>
          <a:ln w="9525">
            <a:noFill/>
            <a:miter lim="800000"/>
            <a:headEnd/>
            <a:tailEnd/>
          </a:ln>
        </p:spPr>
      </p:pic>
    </p:spTree>
  </p:cSld>
  <p:clrMapOvr>
    <a:masterClrMapping/>
  </p:clrMapOvr>
  <p:transition>
    <p:newsflash/>
  </p:transition>
</p:sld>
</file>

<file path=ppt/theme/theme1.xml><?xml version="1.0" encoding="utf-8"?>
<a:theme xmlns:a="http://schemas.openxmlformats.org/drawingml/2006/main" name="Тема1">
  <a:themeElements>
    <a:clrScheme name="Экспедиция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Экспедиция">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Экспедиция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Экспедиция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Экспедиция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Экспедиция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230</TotalTime>
  <Words>528</Words>
  <Application>Microsoft Office PowerPoint</Application>
  <PresentationFormat>On-screen Show (16:9)</PresentationFormat>
  <Paragraphs>99</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Тема1</vt:lpstr>
      <vt:lpstr>К ВОПРОСУ О РАБОТЕ С ТЕРМИНОЛОГИЕЙ НА УРОКАХ БИОЛОГИИ</vt:lpstr>
      <vt:lpstr>PowerPoint Presentation</vt:lpstr>
      <vt:lpstr>PowerPoint Presentation</vt:lpstr>
      <vt:lpstr>Формирование понятий </vt:lpstr>
      <vt:lpstr>Формирование понятий </vt:lpstr>
      <vt:lpstr>«Кукурузу в корзинку, а чечевицу   в миску!»</vt:lpstr>
      <vt:lpstr> «Кодировщик*».</vt:lpstr>
      <vt:lpstr>PowerPoint Presentation</vt:lpstr>
      <vt:lpstr>«Автор-корректор».</vt:lpstr>
      <vt:lpstr>«Паутина терминов».</vt:lpstr>
      <vt:lpstr>«Когнитивная карта».</vt:lpstr>
      <vt:lpstr>«Правописание».</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 ВОПРОСУ О РАБОТЕ С ТЕРМИНОЛОГИЕЙ НА УРОКАХ БИОЛОГИИ</dc:title>
  <dc:creator>Ольга</dc:creator>
  <cp:lastModifiedBy>user</cp:lastModifiedBy>
  <cp:revision>52</cp:revision>
  <dcterms:created xsi:type="dcterms:W3CDTF">2022-10-07T06:20:50Z</dcterms:created>
  <dcterms:modified xsi:type="dcterms:W3CDTF">2022-10-17T10:36:54Z</dcterms:modified>
</cp:coreProperties>
</file>