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969" r:id="rId2"/>
    <p:sldId id="939" r:id="rId3"/>
    <p:sldId id="946" r:id="rId4"/>
    <p:sldId id="947" r:id="rId5"/>
    <p:sldId id="948" r:id="rId6"/>
    <p:sldId id="956" r:id="rId7"/>
    <p:sldId id="957" r:id="rId8"/>
    <p:sldId id="951" r:id="rId9"/>
    <p:sldId id="952" r:id="rId10"/>
    <p:sldId id="953" r:id="rId11"/>
    <p:sldId id="955" r:id="rId12"/>
    <p:sldId id="958" r:id="rId13"/>
    <p:sldId id="962" r:id="rId14"/>
    <p:sldId id="982" r:id="rId15"/>
    <p:sldId id="983" r:id="rId16"/>
    <p:sldId id="1000" r:id="rId17"/>
    <p:sldId id="1001" r:id="rId18"/>
    <p:sldId id="984" r:id="rId19"/>
    <p:sldId id="985" r:id="rId20"/>
    <p:sldId id="986" r:id="rId21"/>
    <p:sldId id="987" r:id="rId22"/>
    <p:sldId id="988" r:id="rId23"/>
    <p:sldId id="1008" r:id="rId24"/>
    <p:sldId id="989" r:id="rId25"/>
    <p:sldId id="1004" r:id="rId26"/>
    <p:sldId id="1005" r:id="rId27"/>
    <p:sldId id="1006" r:id="rId28"/>
    <p:sldId id="1007" r:id="rId29"/>
    <p:sldId id="992" r:id="rId30"/>
    <p:sldId id="993" r:id="rId31"/>
    <p:sldId id="995" r:id="rId32"/>
    <p:sldId id="997" r:id="rId33"/>
    <p:sldId id="998" r:id="rId34"/>
    <p:sldId id="999" r:id="rId35"/>
    <p:sldId id="1002" r:id="rId36"/>
    <p:sldId id="971" r:id="rId37"/>
    <p:sldId id="1011" r:id="rId38"/>
    <p:sldId id="1010" r:id="rId39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1">
          <p15:clr>
            <a:srgbClr val="A4A3A4"/>
          </p15:clr>
        </p15:guide>
        <p15:guide id="3" orient="horz" pos="396">
          <p15:clr>
            <a:srgbClr val="A4A3A4"/>
          </p15:clr>
        </p15:guide>
        <p15:guide id="4" orient="horz" pos="188">
          <p15:clr>
            <a:srgbClr val="A4A3A4"/>
          </p15:clr>
        </p15:guide>
        <p15:guide id="5" orient="horz" pos="245">
          <p15:clr>
            <a:srgbClr val="A4A3A4"/>
          </p15:clr>
        </p15:guide>
        <p15:guide id="6" pos="151">
          <p15:clr>
            <a:srgbClr val="A4A3A4"/>
          </p15:clr>
        </p15:guide>
        <p15:guide id="7" pos="7126">
          <p15:clr>
            <a:srgbClr val="A4A3A4"/>
          </p15:clr>
        </p15:guide>
        <p15:guide id="8" pos="4770">
          <p15:clr>
            <a:srgbClr val="A4A3A4"/>
          </p15:clr>
        </p15:guide>
        <p15:guide id="9" pos="1504">
          <p15:clr>
            <a:srgbClr val="A4A3A4"/>
          </p15:clr>
        </p15:guide>
        <p15:guide id="10" pos="125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шкина Екатерина Борисовна" initials="АЕБ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79BFD5"/>
    <a:srgbClr val="40A7E1"/>
    <a:srgbClr val="262626"/>
    <a:srgbClr val="F7FCFF"/>
    <a:srgbClr val="D4E5F4"/>
    <a:srgbClr val="D0E3F4"/>
    <a:srgbClr val="DEEBF7"/>
    <a:srgbClr val="C8E5EE"/>
    <a:srgbClr val="1C7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9429" autoAdjust="0"/>
  </p:normalViewPr>
  <p:slideViewPr>
    <p:cSldViewPr snapToGrid="0">
      <p:cViewPr>
        <p:scale>
          <a:sx n="121" d="100"/>
          <a:sy n="121" d="100"/>
        </p:scale>
        <p:origin x="-102" y="-72"/>
      </p:cViewPr>
      <p:guideLst>
        <p:guide orient="horz" pos="2160"/>
        <p:guide orient="horz" pos="101"/>
        <p:guide orient="horz" pos="396"/>
        <p:guide orient="horz" pos="188"/>
        <p:guide orient="horz" pos="245"/>
        <p:guide pos="151"/>
        <p:guide pos="7126"/>
        <p:guide pos="4770"/>
        <p:guide pos="1504"/>
        <p:guide pos="12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7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6298" cy="542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80"/>
            </a:lvl1pPr>
          </a:lstStyle>
          <a:p>
            <a:endParaRPr lang="ru-RU">
              <a:latin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5134" y="0"/>
            <a:ext cx="2926298" cy="542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80"/>
            </a:lvl1pPr>
          </a:lstStyle>
          <a:p>
            <a:fld id="{96285ADB-1465-4FCF-8D1B-E067E37D3CEE}" type="datetimeFigureOut">
              <a:rPr lang="ru-RU" smtClean="0">
                <a:latin typeface="Arial" panose="020B0604020202020204" pitchFamily="34" charset="0"/>
              </a:rPr>
              <a:t>17.10.2022</a:t>
            </a:fld>
            <a:endParaRPr lang="ru-RU"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0271621"/>
            <a:ext cx="2926298" cy="542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80"/>
            </a:lvl1pPr>
          </a:lstStyle>
          <a:p>
            <a:endParaRPr lang="ru-RU"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5134" y="10271621"/>
            <a:ext cx="2926298" cy="542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80"/>
            </a:lvl1pPr>
          </a:lstStyle>
          <a:p>
            <a:fld id="{F7A9B2AF-2D09-4280-84D1-4F6D53786F2B}" type="slidenum">
              <a:rPr lang="ru-RU" smtClean="0">
                <a:latin typeface="Arial" panose="020B0604020202020204" pitchFamily="34" charset="0"/>
              </a:rPr>
              <a:t>‹#›</a:t>
            </a:fld>
            <a:endParaRPr 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69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DBF8789-1979-4371-9085-ABA0C510A7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BBC4957-3E6D-44F6-80D1-E054D6E6E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4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3630" cy="539503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0546" y="0"/>
            <a:ext cx="2923630" cy="539503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17.10.2022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28</a:t>
            </a:fld>
            <a:endParaRPr lang="ru-R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36</a:t>
            </a:fld>
            <a:endParaRPr lang="ru-RU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37</a:t>
            </a:fld>
            <a:endParaRPr lang="ru-RU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17.10.2022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12700" imgH="12700" progId="TCLayout.ActiveDocument.1">
                  <p:embed/>
                </p:oleObj>
              </mc:Choice>
              <mc:Fallback>
                <p:oleObj name="Слайд think-cell" r:id="rId4" imgW="12700" imgH="12700" progId="TCLayout.ActiveDocument.1">
                  <p:embed/>
                  <p:pic>
                    <p:nvPicPr>
                      <p:cNvPr id="4" name="Объект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1800" b="0" i="0" baseline="0" dirty="0" err="1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334433" y="6309320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332086"/>
            <a:ext cx="11520000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solidFill>
          <a:srgbClr val="233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0725" y="6126916"/>
            <a:ext cx="1631739" cy="469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3">
            <a:alphaModFix amt="35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66932" b="24285"/>
          <a:stretch>
            <a:fillRect/>
          </a:stretch>
        </p:blipFill>
        <p:spPr>
          <a:xfrm>
            <a:off x="0" y="2223023"/>
            <a:ext cx="2263846" cy="4634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3">
            <a:alphaModFix amt="35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5967" r="59746"/>
          <a:stretch>
            <a:fillRect/>
          </a:stretch>
        </p:blipFill>
        <p:spPr>
          <a:xfrm>
            <a:off x="8575696" y="0"/>
            <a:ext cx="3616304" cy="59472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 userDrawn="1"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  <a:alpha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  <a:alpha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  <a:alpha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Текст 1"/>
          <p:cNvSpPr txBox="1"/>
          <p:nvPr userDrawn="1"/>
        </p:nvSpPr>
        <p:spPr>
          <a:xfrm>
            <a:off x="11323460" y="48558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 kern="120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9737D-88D3-4F40-A281-A12720D62BDC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bg>
      <p:bgPr>
        <a:solidFill>
          <a:srgbClr val="233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alphaModFix amt="35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52446" r="-4816" b="9870"/>
          <a:stretch>
            <a:fillRect/>
          </a:stretch>
        </p:blipFill>
        <p:spPr>
          <a:xfrm>
            <a:off x="-1" y="-453126"/>
            <a:ext cx="3585307" cy="5517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alphaModFix amt="35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5967" r="59746"/>
          <a:stretch>
            <a:fillRect/>
          </a:stretch>
        </p:blipFill>
        <p:spPr>
          <a:xfrm>
            <a:off x="8575696" y="910724"/>
            <a:ext cx="3616304" cy="594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l="1834" r="1834" b="17506"/>
          <a:stretch>
            <a:fillRect/>
          </a:stretch>
        </p:blipFill>
        <p:spPr>
          <a:xfrm>
            <a:off x="9892330" y="6126916"/>
            <a:ext cx="2112345" cy="482432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79425" y="644571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33C78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33C78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33C78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Текст 1"/>
          <p:cNvSpPr txBox="1"/>
          <p:nvPr userDrawn="1"/>
        </p:nvSpPr>
        <p:spPr>
          <a:xfrm>
            <a:off x="11323460" y="48558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 kern="120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9737D-88D3-4F40-A281-A12720D62BDC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33C78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33C78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3">
            <a:alphaModFix amt="35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5967" r="59746"/>
          <a:stretch>
            <a:fillRect/>
          </a:stretch>
        </p:blipFill>
        <p:spPr>
          <a:xfrm>
            <a:off x="8575696" y="0"/>
            <a:ext cx="3616304" cy="594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>
            <a:alphaModFix amt="35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66932" b="24285"/>
          <a:stretch>
            <a:fillRect/>
          </a:stretch>
        </p:blipFill>
        <p:spPr>
          <a:xfrm>
            <a:off x="0" y="2223023"/>
            <a:ext cx="2263846" cy="46349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08523F2-53FE-42F4-86B8-4598D2998874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" y="0"/>
            <a:ext cx="1757966" cy="6402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9.emf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prosv@prosv.ru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9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jpeg"/><Relationship Id="rId3" Type="http://schemas.openxmlformats.org/officeDocument/2006/relationships/image" Target="../media/image9.emf"/><Relationship Id="rId7" Type="http://schemas.openxmlformats.org/officeDocument/2006/relationships/hyperlink" Target="https://shop.prosv.ru/katalog#/orderby=5&amp;sFilters=4!2304;13!17879;" TargetMode="External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GIF"/><Relationship Id="rId11" Type="http://schemas.openxmlformats.org/officeDocument/2006/relationships/image" Target="../media/image16.jpeg"/><Relationship Id="rId5" Type="http://schemas.openxmlformats.org/officeDocument/2006/relationships/image" Target="../media/image56.jpeg"/><Relationship Id="rId10" Type="http://schemas.openxmlformats.org/officeDocument/2006/relationships/image" Target="../media/image60.jpeg"/><Relationship Id="rId4" Type="http://schemas.openxmlformats.org/officeDocument/2006/relationships/hyperlink" Target="https://catalog.prosv.ru/attachment/47002d34f608698cb718a303b7896aad2acf2486.pdf" TargetMode="External"/><Relationship Id="rId9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e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GIF"/><Relationship Id="rId5" Type="http://schemas.openxmlformats.org/officeDocument/2006/relationships/image" Target="../media/image58.png"/><Relationship Id="rId4" Type="http://schemas.openxmlformats.org/officeDocument/2006/relationships/hyperlink" Target="https://shop.prosv.ru/katalog#/orderby=5&amp;sFilters=13!17940;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7.GIF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hyperlink" Target="https://educont.ru/" TargetMode="Externa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shop.prosv.ru/formirovanie-funkcionalnoj-gramotnosti-sbornik-zadach-po-russkomu-yazyku-dlya-8-11-klassov2781" TargetMode="Externa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emf"/><Relationship Id="rId11" Type="http://schemas.openxmlformats.org/officeDocument/2006/relationships/image" Target="../media/image91.png"/><Relationship Id="rId5" Type="http://schemas.openxmlformats.org/officeDocument/2006/relationships/oleObject" Target="../embeddings/oleObject3.bin"/><Relationship Id="rId10" Type="http://schemas.openxmlformats.org/officeDocument/2006/relationships/hyperlink" Target="mailto:OPlechova@prosv.ru" TargetMode="External"/><Relationship Id="rId4" Type="http://schemas.openxmlformats.org/officeDocument/2006/relationships/notesSlide" Target="../notesSlides/notesSlide32.xml"/><Relationship Id="rId9" Type="http://schemas.openxmlformats.org/officeDocument/2006/relationships/hyperlink" Target="mailto:vopros@prosv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 r="3395" b="1697"/>
          <a:stretch>
            <a:fillRect/>
          </a:stretch>
        </p:blipFill>
        <p:spPr>
          <a:xfrm>
            <a:off x="305" y="0"/>
            <a:ext cx="12192000" cy="6858000"/>
          </a:xfrm>
          <a:prstGeom prst="rect">
            <a:avLst/>
          </a:prstGeom>
        </p:spPr>
      </p:pic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6" imgW="9525" imgH="9525" progId="TCLayout.ActiveDocument.1">
                  <p:embed/>
                </p:oleObj>
              </mc:Choice>
              <mc:Fallback>
                <p:oleObj name="Слайд think-cell" r:id="rId6" imgW="9525" imgH="9525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5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425" y="5782110"/>
            <a:ext cx="59213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  <a:t>Все права защищены. Никакая часть презентации не может быть воспроизведена в какой </a:t>
            </a:r>
            <a:br>
              <a:rPr lang="ru-RU" sz="1000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  <a:t>бы то ни было форме и какими бы то ни было средствами, включая размещение в Интернете </a:t>
            </a:r>
            <a:br>
              <a:rPr lang="ru-RU" sz="1000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  <a:t>и в корпоративных сетях, а также запись в память ЭВМ,  для частного или публичного использования, </a:t>
            </a:r>
            <a:br>
              <a:rPr lang="ru-RU" sz="1000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  <a:t>без письменного разрешения владельца авторских прав. © АО «Издательство «Просвещение», 20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  <a:t>2 г.</a:t>
            </a:r>
          </a:p>
        </p:txBody>
      </p:sp>
      <p:sp>
        <p:nvSpPr>
          <p:cNvPr id="8" name="Подзаголовок 2"/>
          <p:cNvSpPr txBox="1"/>
          <p:nvPr/>
        </p:nvSpPr>
        <p:spPr>
          <a:xfrm>
            <a:off x="407717" y="1736899"/>
            <a:ext cx="4795961" cy="3693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000" b="1" dirty="0">
                <a:solidFill>
                  <a:schemeClr val="bg1"/>
                </a:solidFill>
                <a:ea typeface="Arial" panose="020B0604020202020204" pitchFamily="34" charset="0"/>
                <a:cs typeface="Arial" panose="020B0604020202020204" pitchFamily="34" charset="0"/>
              </a:rPr>
              <a:t>Ресурсы для проектной деятельности в современной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000" b="1" dirty="0">
                <a:solidFill>
                  <a:schemeClr val="bg1"/>
                </a:solidFill>
                <a:ea typeface="Arial" panose="020B0604020202020204" pitchFamily="34" charset="0"/>
                <a:cs typeface="Arial" panose="020B0604020202020204" pitchFamily="34" charset="0"/>
              </a:rPr>
              <a:t>школе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1" r="71" b="18722"/>
          <a:stretch>
            <a:fillRect/>
          </a:stretch>
        </p:blipFill>
        <p:spPr>
          <a:xfrm>
            <a:off x="407761" y="460337"/>
            <a:ext cx="2819123" cy="7643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10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4"/>
          <p:cNvSpPr txBox="1"/>
          <p:nvPr/>
        </p:nvSpPr>
        <p:spPr>
          <a:xfrm>
            <a:off x="1956355" y="143405"/>
            <a:ext cx="9058275" cy="40934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ct val="95000"/>
              </a:lnSpc>
            </a:pPr>
            <a:r>
              <a:rPr lang="ru-RU" altLang="en-GB" sz="2800" b="1" noProof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 теории к практике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48" y="872068"/>
            <a:ext cx="4063496" cy="3432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835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3"/>
          <a:stretch>
            <a:fillRect/>
          </a:stretch>
        </p:blipFill>
        <p:spPr bwMode="auto">
          <a:xfrm>
            <a:off x="6847095" y="717955"/>
            <a:ext cx="5138225" cy="5547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19" y="2913441"/>
            <a:ext cx="3926592" cy="3647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5" y="4585298"/>
            <a:ext cx="1334226" cy="1859940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11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4"/>
          <p:cNvSpPr txBox="1"/>
          <p:nvPr/>
        </p:nvSpPr>
        <p:spPr>
          <a:xfrm>
            <a:off x="1956355" y="143405"/>
            <a:ext cx="9058275" cy="40934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ct val="95000"/>
              </a:lnSpc>
            </a:pPr>
            <a:r>
              <a:rPr lang="ru-RU" altLang="en-GB" sz="2800" b="1" noProof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 теории к практике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5" y="4585298"/>
            <a:ext cx="1334226" cy="1859940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2" y="965201"/>
            <a:ext cx="4443707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492" y="1210721"/>
            <a:ext cx="5511686" cy="514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21" y="2833995"/>
            <a:ext cx="4642379" cy="3803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12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4"/>
          <p:cNvSpPr txBox="1"/>
          <p:nvPr/>
        </p:nvSpPr>
        <p:spPr>
          <a:xfrm>
            <a:off x="1956355" y="143405"/>
            <a:ext cx="9058275" cy="40934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ct val="95000"/>
              </a:lnSpc>
            </a:pPr>
            <a:r>
              <a:rPr lang="ru-RU" altLang="en-GB" sz="2800" b="1" noProof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 теории к практике</a:t>
            </a:r>
          </a:p>
        </p:txBody>
      </p:sp>
      <p:grpSp>
        <p:nvGrpSpPr>
          <p:cNvPr id="11" name="Group 7"/>
          <p:cNvGrpSpPr/>
          <p:nvPr/>
        </p:nvGrpSpPr>
        <p:grpSpPr>
          <a:xfrm>
            <a:off x="2456506" y="716513"/>
            <a:ext cx="4666260" cy="5937464"/>
            <a:chOff x="823" y="1998"/>
            <a:chExt cx="5847" cy="8391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" y="2054"/>
              <a:ext cx="5847" cy="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6"/>
            <p:cNvSpPr/>
            <p:nvPr/>
          </p:nvSpPr>
          <p:spPr>
            <a:xfrm>
              <a:off x="823" y="1998"/>
              <a:ext cx="5810" cy="8391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8" tIns="45718" rIns="45718" bIns="45718" numCol="1" spcCol="38100" rtlCol="0" anchor="ctr" forceAA="0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/>
          <a:stretch>
            <a:fillRect/>
          </a:stretch>
        </p:blipFill>
        <p:spPr bwMode="auto">
          <a:xfrm>
            <a:off x="345266" y="1054527"/>
            <a:ext cx="1611089" cy="231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1"/>
          <p:cNvGrpSpPr/>
          <p:nvPr/>
        </p:nvGrpSpPr>
        <p:grpSpPr>
          <a:xfrm>
            <a:off x="7290365" y="618907"/>
            <a:ext cx="4732499" cy="6068369"/>
            <a:chOff x="7853" y="1812"/>
            <a:chExt cx="5930" cy="857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" y="1812"/>
              <a:ext cx="5931" cy="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0"/>
            <p:cNvSpPr/>
            <p:nvPr/>
          </p:nvSpPr>
          <p:spPr>
            <a:xfrm>
              <a:off x="7880" y="1998"/>
              <a:ext cx="5897" cy="8391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8" tIns="45718" rIns="45718" bIns="45718" numCol="1" spcCol="38100" rtlCol="0" anchor="ctr" forceAA="0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700617"/>
            <a:ext cx="4676775" cy="506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13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4"/>
          <p:cNvSpPr txBox="1"/>
          <p:nvPr/>
        </p:nvSpPr>
        <p:spPr>
          <a:xfrm>
            <a:off x="1956355" y="143405"/>
            <a:ext cx="9058275" cy="40934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ct val="95000"/>
              </a:lnSpc>
            </a:pPr>
            <a:r>
              <a:rPr lang="ru-RU" altLang="en-GB" sz="2800" b="1" noProof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 теории к практике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55" y="781581"/>
            <a:ext cx="4163727" cy="3883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25" y="3075655"/>
            <a:ext cx="4507514" cy="3561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7" y="4269610"/>
            <a:ext cx="1500530" cy="210116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14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859915" y="144780"/>
            <a:ext cx="9452610" cy="5537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 algn="l">
              <a:lnSpc>
                <a:spcPct val="95000"/>
              </a:lnSpc>
              <a:buClrTx/>
              <a:buSzTx/>
              <a:buFontTx/>
            </a:pPr>
            <a:r>
              <a:rPr lang="ru-RU" altLang="en-GB" sz="2800" b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Объекты исследования для тех, кто постарше</a:t>
            </a:r>
          </a:p>
        </p:txBody>
      </p:sp>
      <p:grpSp>
        <p:nvGrpSpPr>
          <p:cNvPr id="4" name="object 3"/>
          <p:cNvGrpSpPr/>
          <p:nvPr/>
        </p:nvGrpSpPr>
        <p:grpSpPr>
          <a:xfrm>
            <a:off x="0" y="2799792"/>
            <a:ext cx="12189460" cy="4058285"/>
            <a:chOff x="0" y="2799792"/>
            <a:chExt cx="12189460" cy="4058285"/>
          </a:xfrm>
        </p:grpSpPr>
        <p:sp>
          <p:nvSpPr>
            <p:cNvPr id="5" name="object 4"/>
            <p:cNvSpPr/>
            <p:nvPr/>
          </p:nvSpPr>
          <p:spPr>
            <a:xfrm>
              <a:off x="3501345" y="6808678"/>
              <a:ext cx="1752600" cy="49530"/>
            </a:xfrm>
            <a:custGeom>
              <a:avLst/>
              <a:gdLst/>
              <a:ahLst/>
              <a:cxnLst/>
              <a:rect l="l" t="t" r="r" b="b"/>
              <a:pathLst>
                <a:path w="1752600" h="49529">
                  <a:moveTo>
                    <a:pt x="0" y="49321"/>
                  </a:moveTo>
                  <a:lnTo>
                    <a:pt x="1752282" y="49321"/>
                  </a:lnTo>
                  <a:lnTo>
                    <a:pt x="1752282" y="0"/>
                  </a:lnTo>
                  <a:lnTo>
                    <a:pt x="0" y="0"/>
                  </a:lnTo>
                  <a:lnTo>
                    <a:pt x="0" y="49321"/>
                  </a:lnTo>
                  <a:close/>
                </a:path>
              </a:pathLst>
            </a:custGeom>
            <a:solidFill>
              <a:srgbClr val="43D1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/>
            <p:nvPr/>
          </p:nvSpPr>
          <p:spPr>
            <a:xfrm>
              <a:off x="1749231" y="6808678"/>
              <a:ext cx="1752600" cy="49530"/>
            </a:xfrm>
            <a:custGeom>
              <a:avLst/>
              <a:gdLst/>
              <a:ahLst/>
              <a:cxnLst/>
              <a:rect l="l" t="t" r="r" b="b"/>
              <a:pathLst>
                <a:path w="1752600" h="49529">
                  <a:moveTo>
                    <a:pt x="0" y="49321"/>
                  </a:moveTo>
                  <a:lnTo>
                    <a:pt x="1752282" y="49321"/>
                  </a:lnTo>
                  <a:lnTo>
                    <a:pt x="1752282" y="0"/>
                  </a:lnTo>
                  <a:lnTo>
                    <a:pt x="0" y="0"/>
                  </a:lnTo>
                  <a:lnTo>
                    <a:pt x="0" y="49321"/>
                  </a:lnTo>
                  <a:close/>
                </a:path>
              </a:pathLst>
            </a:custGeom>
            <a:solidFill>
              <a:srgbClr val="9ED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7005742" y="6808678"/>
              <a:ext cx="1752600" cy="49530"/>
            </a:xfrm>
            <a:custGeom>
              <a:avLst/>
              <a:gdLst/>
              <a:ahLst/>
              <a:cxnLst/>
              <a:rect l="l" t="t" r="r" b="b"/>
              <a:pathLst>
                <a:path w="1752600" h="49529">
                  <a:moveTo>
                    <a:pt x="0" y="49321"/>
                  </a:moveTo>
                  <a:lnTo>
                    <a:pt x="1752282" y="49321"/>
                  </a:lnTo>
                  <a:lnTo>
                    <a:pt x="1752282" y="0"/>
                  </a:lnTo>
                  <a:lnTo>
                    <a:pt x="0" y="0"/>
                  </a:lnTo>
                  <a:lnTo>
                    <a:pt x="0" y="49321"/>
                  </a:lnTo>
                  <a:close/>
                </a:path>
              </a:pathLst>
            </a:custGeom>
            <a:solidFill>
              <a:srgbClr val="40A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5253628" y="6808678"/>
              <a:ext cx="1752600" cy="49530"/>
            </a:xfrm>
            <a:custGeom>
              <a:avLst/>
              <a:gdLst/>
              <a:ahLst/>
              <a:cxnLst/>
              <a:rect l="l" t="t" r="r" b="b"/>
              <a:pathLst>
                <a:path w="1752600" h="49529">
                  <a:moveTo>
                    <a:pt x="0" y="49321"/>
                  </a:moveTo>
                  <a:lnTo>
                    <a:pt x="1752282" y="49321"/>
                  </a:lnTo>
                  <a:lnTo>
                    <a:pt x="1752282" y="0"/>
                  </a:lnTo>
                  <a:lnTo>
                    <a:pt x="0" y="0"/>
                  </a:lnTo>
                  <a:lnTo>
                    <a:pt x="0" y="49321"/>
                  </a:lnTo>
                  <a:close/>
                </a:path>
              </a:pathLst>
            </a:custGeom>
            <a:solidFill>
              <a:srgbClr val="40D3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10510139" y="6808678"/>
              <a:ext cx="1678939" cy="49530"/>
            </a:xfrm>
            <a:custGeom>
              <a:avLst/>
              <a:gdLst/>
              <a:ahLst/>
              <a:cxnLst/>
              <a:rect l="l" t="t" r="r" b="b"/>
              <a:pathLst>
                <a:path w="1678939" h="49529">
                  <a:moveTo>
                    <a:pt x="0" y="0"/>
                  </a:moveTo>
                  <a:lnTo>
                    <a:pt x="0" y="49321"/>
                  </a:lnTo>
                  <a:lnTo>
                    <a:pt x="1678521" y="49321"/>
                  </a:lnTo>
                  <a:lnTo>
                    <a:pt x="16785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7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8758025" y="6808678"/>
              <a:ext cx="1752600" cy="49530"/>
            </a:xfrm>
            <a:custGeom>
              <a:avLst/>
              <a:gdLst/>
              <a:ahLst/>
              <a:cxnLst/>
              <a:rect l="l" t="t" r="r" b="b"/>
              <a:pathLst>
                <a:path w="1752600" h="49529">
                  <a:moveTo>
                    <a:pt x="0" y="49321"/>
                  </a:moveTo>
                  <a:lnTo>
                    <a:pt x="1752282" y="49321"/>
                  </a:lnTo>
                  <a:lnTo>
                    <a:pt x="1752282" y="0"/>
                  </a:lnTo>
                  <a:lnTo>
                    <a:pt x="0" y="0"/>
                  </a:lnTo>
                  <a:lnTo>
                    <a:pt x="0" y="49321"/>
                  </a:lnTo>
                  <a:close/>
                </a:path>
              </a:pathLst>
            </a:custGeom>
            <a:solidFill>
              <a:srgbClr val="438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0" y="6808678"/>
              <a:ext cx="1749425" cy="49530"/>
            </a:xfrm>
            <a:custGeom>
              <a:avLst/>
              <a:gdLst/>
              <a:ahLst/>
              <a:cxnLst/>
              <a:rect l="l" t="t" r="r" b="b"/>
              <a:pathLst>
                <a:path w="1749425" h="49529">
                  <a:moveTo>
                    <a:pt x="0" y="0"/>
                  </a:moveTo>
                  <a:lnTo>
                    <a:pt x="0" y="49321"/>
                  </a:lnTo>
                  <a:lnTo>
                    <a:pt x="1749231" y="49321"/>
                  </a:lnTo>
                  <a:lnTo>
                    <a:pt x="17492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6460" y="2799792"/>
              <a:ext cx="5452491" cy="4008882"/>
            </a:xfrm>
            <a:prstGeom prst="rect">
              <a:avLst/>
            </a:prstGeom>
          </p:spPr>
        </p:pic>
      </p:grpSp>
      <p:sp>
        <p:nvSpPr>
          <p:cNvPr id="15" name="object 24"/>
          <p:cNvSpPr txBox="1"/>
          <p:nvPr/>
        </p:nvSpPr>
        <p:spPr>
          <a:xfrm>
            <a:off x="216814" y="862970"/>
            <a:ext cx="5840095" cy="3867150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775"/>
              </a:spcBef>
              <a:buSzPct val="96000"/>
              <a:buFont typeface="Wingdings" panose="05000000000000000000"/>
              <a:buChar char=""/>
              <a:tabLst>
                <a:tab pos="299720" algn="l"/>
              </a:tabLst>
            </a:pPr>
            <a:r>
              <a:rPr sz="2800" b="1" spc="-25" dirty="0">
                <a:latin typeface="Calibri" panose="020F0502020204030204"/>
                <a:cs typeface="Calibri" panose="020F0502020204030204"/>
              </a:rPr>
              <a:t>Атмосферный</a:t>
            </a:r>
            <a:r>
              <a:rPr sz="28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latin typeface="Calibri" panose="020F0502020204030204"/>
                <a:cs typeface="Calibri" panose="020F0502020204030204"/>
              </a:rPr>
              <a:t>воздух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1466215" lvl="1" indent="-285750">
              <a:lnSpc>
                <a:spcPct val="100000"/>
              </a:lnSpc>
              <a:spcBef>
                <a:spcPts val="1685"/>
              </a:spcBef>
              <a:buFont typeface="Wingdings" panose="05000000000000000000"/>
              <a:buChar char=""/>
              <a:tabLst>
                <a:tab pos="146685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Воздух</a:t>
            </a:r>
            <a:r>
              <a:rPr sz="2800" spc="-13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селитебной</a:t>
            </a:r>
            <a:r>
              <a:rPr sz="2800" spc="-14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зоны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1466215" lvl="1" indent="-285750">
              <a:lnSpc>
                <a:spcPct val="100000"/>
              </a:lnSpc>
              <a:spcBef>
                <a:spcPts val="1680"/>
              </a:spcBef>
              <a:buFont typeface="Wingdings" panose="05000000000000000000"/>
              <a:buChar char=""/>
              <a:tabLst>
                <a:tab pos="146685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Воздух</a:t>
            </a:r>
            <a:r>
              <a:rPr sz="2800" spc="-12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рабочей</a:t>
            </a:r>
            <a:r>
              <a:rPr sz="2800" spc="-13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зоны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1466215" lvl="1" indent="-285750">
              <a:lnSpc>
                <a:spcPct val="100000"/>
              </a:lnSpc>
              <a:spcBef>
                <a:spcPts val="1680"/>
              </a:spcBef>
              <a:buFont typeface="Wingdings" panose="05000000000000000000"/>
              <a:buChar char=""/>
              <a:tabLst>
                <a:tab pos="146685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</a:rPr>
              <a:t>Воздух</a:t>
            </a:r>
            <a:r>
              <a:rPr sz="2800" spc="-114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рекреационной</a:t>
            </a:r>
            <a:r>
              <a:rPr sz="2800" spc="-10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зоны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spcBef>
                <a:spcPts val="1680"/>
              </a:spcBef>
              <a:buSzPct val="96000"/>
              <a:buFont typeface="Wingdings" panose="05000000000000000000"/>
              <a:buChar char=""/>
              <a:tabLst>
                <a:tab pos="299720" algn="l"/>
              </a:tabLst>
            </a:pPr>
            <a:r>
              <a:rPr sz="2800" b="1" spc="-10" dirty="0">
                <a:latin typeface="Calibri" panose="020F0502020204030204"/>
                <a:cs typeface="Calibri" panose="020F0502020204030204"/>
              </a:rPr>
              <a:t>Поверхностные</a:t>
            </a:r>
            <a:r>
              <a:rPr sz="2800" b="1" spc="-12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20" dirty="0">
                <a:latin typeface="Calibri" panose="020F0502020204030204"/>
                <a:cs typeface="Calibri" panose="020F0502020204030204"/>
              </a:rPr>
              <a:t>воды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spcBef>
                <a:spcPts val="1685"/>
              </a:spcBef>
              <a:buSzPct val="96000"/>
              <a:buFont typeface="Wingdings" panose="05000000000000000000"/>
              <a:buChar char=""/>
              <a:tabLst>
                <a:tab pos="299720" algn="l"/>
              </a:tabLst>
            </a:pPr>
            <a:r>
              <a:rPr sz="2800" b="1" spc="-10" dirty="0">
                <a:latin typeface="Calibri" panose="020F0502020204030204"/>
                <a:cs typeface="Calibri" panose="020F0502020204030204"/>
              </a:rPr>
              <a:t>Почва</a:t>
            </a:r>
            <a:endParaRPr sz="28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15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861820" y="148472"/>
            <a:ext cx="10972800" cy="36893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lvl="1" algn="l" rtl="0">
              <a:lnSpc>
                <a:spcPct val="100000"/>
              </a:lnSpc>
              <a:spcBef>
                <a:spcPts val="0"/>
              </a:spcBef>
            </a:pPr>
            <a:r>
              <a:rPr lang="ru-RU" altLang="en-GB" sz="2400" b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Методы определения различных показателей качества воды</a:t>
            </a: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632028" y="751712"/>
          <a:ext cx="11185523" cy="54578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7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7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7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7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7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49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Наименование</a:t>
                      </a: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показателя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Метод</a:t>
                      </a:r>
                      <a:r>
                        <a:rPr sz="1400" b="1" spc="-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определения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625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Диапазон</a:t>
                      </a:r>
                      <a:r>
                        <a:rPr sz="1400" b="1" spc="-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определяемых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концентраций*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Норматив</a:t>
                      </a:r>
                      <a:r>
                        <a:rPr sz="1400" b="1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качества**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25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Объем</a:t>
                      </a:r>
                      <a:r>
                        <a:rPr sz="1400" b="1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пробы</a:t>
                      </a:r>
                      <a:r>
                        <a:rPr sz="1400" b="1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для</a:t>
                      </a:r>
                      <a:r>
                        <a:rPr sz="1400" b="1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анализа,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b="1" spc="-25" dirty="0">
                          <a:latin typeface="Calibri" panose="020F0502020204030204"/>
                          <a:cs typeface="Calibri" panose="020F0502020204030204"/>
                        </a:rPr>
                        <a:t>мл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615">
                <a:tc gridSpan="5">
                  <a:txBody>
                    <a:bodyPr/>
                    <a:lstStyle/>
                    <a:p>
                      <a:pPr marL="3175" algn="ctr">
                        <a:lnSpc>
                          <a:spcPts val="1625"/>
                        </a:lnSpc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Органолептические</a:t>
                      </a:r>
                      <a:r>
                        <a:rPr sz="1400" b="1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показатели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marL="635"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Запах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7030">
                        <a:lnSpc>
                          <a:spcPts val="1625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Органолептический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Не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более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баллов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Вкус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spc="-65" dirty="0">
                          <a:latin typeface="Calibri" panose="020F0502020204030204"/>
                          <a:cs typeface="Calibri" panose="020F0502020204030204"/>
                        </a:rPr>
                        <a:t>То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же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Не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более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баллов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Цветность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170">
                        <a:lnSpc>
                          <a:spcPts val="1625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10-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1000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град.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цветн.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20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(35)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25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12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marL="635" algn="ctr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Мутность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прозрачность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8660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По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шрифту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40</a:t>
                      </a:r>
                      <a:r>
                        <a:rPr sz="14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см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625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300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615">
                <a:tc gridSpan="5">
                  <a:txBody>
                    <a:bodyPr/>
                    <a:lstStyle/>
                    <a:p>
                      <a:pPr marL="39370" algn="ctr">
                        <a:lnSpc>
                          <a:spcPts val="1625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Общие</a:t>
                      </a:r>
                      <a:r>
                        <a:rPr sz="1400" b="1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b="1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суммарные</a:t>
                      </a:r>
                      <a:r>
                        <a:rPr sz="1400" b="1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показатели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рН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170">
                        <a:lnSpc>
                          <a:spcPts val="1625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4,5-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11,0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ед.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рН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6-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9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ед.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рН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625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16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Растворённый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кислород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985" marR="379730" algn="ctr">
                        <a:lnSpc>
                          <a:spcPts val="168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Титриметрический,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по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Винклеру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322580" marR="313055" algn="ctr">
                        <a:lnSpc>
                          <a:spcPts val="168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Колориметрический,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с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индигокармином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0,5-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15</a:t>
                      </a:r>
                      <a:r>
                        <a:rPr sz="14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мгО/л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0,01-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0,10</a:t>
                      </a:r>
                      <a:r>
                        <a:rPr sz="14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мгО/л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4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100-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200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064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200-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250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marL="490220" marR="3810" indent="-478790">
                        <a:lnSpc>
                          <a:spcPts val="168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Биохимическое</a:t>
                      </a:r>
                      <a:r>
                        <a:rPr sz="1400" spc="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потребление кислорода</a:t>
                      </a:r>
                      <a:r>
                        <a:rPr sz="14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(БПК)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6920" marR="287020" indent="-463550">
                        <a:lnSpc>
                          <a:spcPts val="168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Титриметрический</a:t>
                      </a:r>
                      <a:r>
                        <a:rPr sz="14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по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Винклеру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0,5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мгО/л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более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3-6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240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marL="1905" algn="ctr">
                        <a:lnSpc>
                          <a:spcPts val="163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Химическое</a:t>
                      </a:r>
                      <a:r>
                        <a:rPr sz="1400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потребление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кислорода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(ХПК),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Титриметрический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(ускоренный)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50-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4000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мгО/л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3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15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мгО/л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(ХПН)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30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мгО/л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(КБН)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(5) 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мл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marL="635"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Перманганатная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окисляемость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Титриметрический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по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Кубелю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0,5-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r>
                        <a:rPr sz="14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мгО/л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5,0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мгО/л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(питьевая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вода)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50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Сухой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остаток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0">
                        <a:lnSpc>
                          <a:spcPts val="163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Расчетный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1000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3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marL="412750" marR="190500" indent="-215265">
                        <a:lnSpc>
                          <a:spcPts val="168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Суммарное</a:t>
                      </a:r>
                      <a:r>
                        <a:rPr sz="1400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содержание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тяжелых</a:t>
                      </a:r>
                      <a:r>
                        <a:rPr sz="1400" spc="-7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металлов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1790" marR="344170" indent="161290">
                        <a:lnSpc>
                          <a:spcPts val="168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Экстракционно- 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0,0001-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0,0010</a:t>
                      </a:r>
                      <a:r>
                        <a:rPr sz="1400" spc="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ммоль/л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0,0001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ммоль/л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25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Хлор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активный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1480" marR="336550" indent="-6731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 Титриметрический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10-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1000</a:t>
                      </a:r>
                      <a:r>
                        <a:rPr sz="14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0,05-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 marR="169545" algn="ctr">
                        <a:lnSpc>
                          <a:spcPts val="168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В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питьевой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воде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0,3-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1,2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мг/л,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в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воде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водоемов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-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отсутствие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(10)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50-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250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16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861820" y="148472"/>
            <a:ext cx="10972800" cy="36893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lvl="1" algn="l" rtl="0">
              <a:lnSpc>
                <a:spcPct val="100000"/>
              </a:lnSpc>
              <a:spcBef>
                <a:spcPts val="0"/>
              </a:spcBef>
            </a:pPr>
            <a:r>
              <a:rPr lang="ru-RU" altLang="en-GB" sz="2400" b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Методы определения различных показателей качества воды</a:t>
            </a: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879271" y="1014983"/>
          <a:ext cx="10306683" cy="51866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3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2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4975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Наименование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показателя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054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Метод</a:t>
                      </a:r>
                      <a:r>
                        <a:rPr sz="1400" b="1" spc="-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определения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20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Диапазон</a:t>
                      </a:r>
                      <a:r>
                        <a:rPr sz="1400" b="1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определяемых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концентраций*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383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Норматив</a:t>
                      </a:r>
                      <a:r>
                        <a:rPr sz="1400" b="1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качества**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620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Объем</a:t>
                      </a:r>
                      <a:r>
                        <a:rPr sz="1400" b="1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пробы</a:t>
                      </a:r>
                      <a:r>
                        <a:rPr sz="1400" b="1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25" dirty="0">
                          <a:latin typeface="Calibri" panose="020F0502020204030204"/>
                          <a:cs typeface="Calibri" panose="020F0502020204030204"/>
                        </a:rPr>
                        <a:t>для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анализа,</a:t>
                      </a:r>
                      <a:r>
                        <a:rPr sz="1400" b="1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25" dirty="0">
                          <a:latin typeface="Calibri" panose="020F0502020204030204"/>
                          <a:cs typeface="Calibri" panose="020F0502020204030204"/>
                        </a:rPr>
                        <a:t>мл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94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Общий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фосфор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marR="182245">
                        <a:lnSpc>
                          <a:spcPts val="1680"/>
                        </a:lnSpc>
                        <a:spcBef>
                          <a:spcPts val="5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Визуально-колориметрический Фотоколориметрический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1675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0,2-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7,0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0,01-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0,4</a:t>
                      </a:r>
                      <a:r>
                        <a:rPr sz="14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3,5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мг/л (по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РО</a:t>
                      </a:r>
                      <a:r>
                        <a:rPr sz="1350" baseline="-22000" dirty="0">
                          <a:latin typeface="Calibri" panose="020F0502020204030204"/>
                          <a:cs typeface="Calibri" panose="020F0502020204030204"/>
                        </a:rPr>
                        <a:t>4</a:t>
                      </a:r>
                      <a:r>
                        <a:rPr sz="1350" baseline="25000" dirty="0">
                          <a:latin typeface="Calibri" panose="020F0502020204030204"/>
                          <a:cs typeface="Calibri" panose="020F0502020204030204"/>
                        </a:rPr>
                        <a:t>3-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1675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20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20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85">
                <a:tc gridSpan="5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Массовая</a:t>
                      </a:r>
                      <a:r>
                        <a:rPr sz="1400" b="1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концентрация</a:t>
                      </a:r>
                      <a:r>
                        <a:rPr sz="1400" b="1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катионов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L="22225">
                        <a:lnSpc>
                          <a:spcPts val="168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Алюминий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i="1" spc="-10" dirty="0">
                          <a:latin typeface="Calibri" panose="020F0502020204030204"/>
                          <a:cs typeface="Calibri" panose="020F0502020204030204"/>
                        </a:rPr>
                        <a:t>(Al</a:t>
                      </a:r>
                      <a:r>
                        <a:rPr sz="1350" i="1" spc="-15" baseline="-22000" dirty="0">
                          <a:latin typeface="Calibri" panose="020F0502020204030204"/>
                          <a:cs typeface="Calibri" panose="020F0502020204030204"/>
                        </a:rPr>
                        <a:t>3</a:t>
                      </a:r>
                      <a:r>
                        <a:rPr sz="1350" i="1" spc="-15" baseline="25000" dirty="0">
                          <a:latin typeface="Calibri" panose="020F0502020204030204"/>
                          <a:cs typeface="Calibri" panose="020F0502020204030204"/>
                        </a:rPr>
                        <a:t>+</a:t>
                      </a:r>
                      <a:r>
                        <a:rPr sz="1400" i="1" spc="-1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ts val="168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168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0,5-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2,0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168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0,5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1680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309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Аммоний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</a:t>
                      </a:r>
                      <a:r>
                        <a:rPr sz="1400" i="1" spc="-10" dirty="0">
                          <a:latin typeface="Calibri" panose="020F0502020204030204"/>
                          <a:cs typeface="Calibri" panose="020F0502020204030204"/>
                        </a:rPr>
                        <a:t>NH</a:t>
                      </a:r>
                      <a:r>
                        <a:rPr sz="1350" i="1" spc="-15" baseline="-22000" dirty="0">
                          <a:latin typeface="Calibri" panose="020F0502020204030204"/>
                          <a:cs typeface="Calibri" panose="020F0502020204030204"/>
                        </a:rPr>
                        <a:t>4</a:t>
                      </a:r>
                      <a:r>
                        <a:rPr sz="1350" spc="-15" baseline="25000" dirty="0">
                          <a:latin typeface="Calibri" panose="020F0502020204030204"/>
                          <a:cs typeface="Calibri" panose="020F0502020204030204"/>
                        </a:rPr>
                        <a:t>+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Титриметрический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0,2-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3,0 мг/л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0,2-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2,5</a:t>
                      </a:r>
                      <a:r>
                        <a:rPr sz="14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2,5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100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19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Железо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общее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0,1-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1,5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0,3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Кальций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</a:t>
                      </a:r>
                      <a:r>
                        <a:rPr sz="1400" i="1" spc="-10" dirty="0">
                          <a:latin typeface="Calibri" panose="020F0502020204030204"/>
                          <a:cs typeface="Calibri" panose="020F0502020204030204"/>
                        </a:rPr>
                        <a:t>Ca</a:t>
                      </a:r>
                      <a:r>
                        <a:rPr sz="1350" i="1" spc="-15" baseline="250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1350" spc="-15" baseline="25000" dirty="0">
                          <a:latin typeface="Calibri" panose="020F0502020204030204"/>
                          <a:cs typeface="Calibri" panose="020F0502020204030204"/>
                        </a:rPr>
                        <a:t>+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Титриметрический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2-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500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200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(5)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Магний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(</a:t>
                      </a:r>
                      <a:r>
                        <a:rPr sz="1400" i="1" spc="-10" dirty="0">
                          <a:latin typeface="Calibri" panose="020F0502020204030204"/>
                          <a:cs typeface="Calibri" panose="020F0502020204030204"/>
                        </a:rPr>
                        <a:t>Mg</a:t>
                      </a:r>
                      <a:r>
                        <a:rPr sz="1350" i="1" spc="-15" baseline="250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1350" spc="-15" baseline="25000" dirty="0">
                          <a:latin typeface="Calibri" panose="020F0502020204030204"/>
                          <a:cs typeface="Calibri" panose="020F0502020204030204"/>
                        </a:rPr>
                        <a:t>+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Расчетный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100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Натрий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калий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65" dirty="0">
                          <a:latin typeface="Calibri" panose="020F0502020204030204"/>
                          <a:cs typeface="Calibri" panose="020F0502020204030204"/>
                        </a:rPr>
                        <a:t>То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же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200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309">
                <a:tc>
                  <a:txBody>
                    <a:bodyPr/>
                    <a:lstStyle/>
                    <a:p>
                      <a:pPr marL="22225" marR="1511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Общая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жесткость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(сумма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катионов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i="1" dirty="0">
                          <a:latin typeface="Calibri" panose="020F0502020204030204"/>
                          <a:cs typeface="Calibri" panose="020F0502020204030204"/>
                        </a:rPr>
                        <a:t>Ca</a:t>
                      </a:r>
                      <a:r>
                        <a:rPr sz="1350" i="1" baseline="250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1350" baseline="25000" dirty="0">
                          <a:latin typeface="Calibri" panose="020F0502020204030204"/>
                          <a:cs typeface="Calibri" panose="020F0502020204030204"/>
                        </a:rPr>
                        <a:t>+</a:t>
                      </a:r>
                      <a:r>
                        <a:rPr sz="1350" spc="150" baseline="2500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i="1" spc="-20" dirty="0">
                          <a:latin typeface="Calibri" panose="020F0502020204030204"/>
                          <a:cs typeface="Calibri" panose="020F0502020204030204"/>
                        </a:rPr>
                        <a:t>Mg</a:t>
                      </a:r>
                      <a:r>
                        <a:rPr sz="1350" i="1" spc="-30" baseline="250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1350" spc="-30" baseline="25000" dirty="0">
                          <a:latin typeface="Calibri" panose="020F0502020204030204"/>
                          <a:cs typeface="Calibri" panose="020F0502020204030204"/>
                        </a:rPr>
                        <a:t>+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marR="17145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Титриметрический</a:t>
                      </a:r>
                      <a:r>
                        <a:rPr sz="14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(капельный) Титриметрический</a:t>
                      </a:r>
                      <a:r>
                        <a:rPr sz="14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(объемный)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0,5-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ммоль/л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экв.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0,05-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ммоль/л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экв.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7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(10)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ммоль/л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экв.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2,5-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10-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250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585">
                <a:tc gridSpan="5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Массовая</a:t>
                      </a:r>
                      <a:r>
                        <a:rPr sz="1400" b="1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концентрация</a:t>
                      </a:r>
                      <a:r>
                        <a:rPr sz="1400" b="1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анионов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Гидрокарбонат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</a:t>
                      </a:r>
                      <a:r>
                        <a:rPr sz="1400" i="1" dirty="0">
                          <a:latin typeface="Calibri" panose="020F0502020204030204"/>
                          <a:cs typeface="Calibri" panose="020F0502020204030204"/>
                        </a:rPr>
                        <a:t>HCO</a:t>
                      </a:r>
                      <a:r>
                        <a:rPr sz="1350" i="1" baseline="-22000" dirty="0">
                          <a:latin typeface="Calibri" panose="020F0502020204030204"/>
                          <a:cs typeface="Calibri" panose="020F0502020204030204"/>
                        </a:rPr>
                        <a:t>3</a:t>
                      </a:r>
                      <a:r>
                        <a:rPr sz="1350" i="1" baseline="250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Титриметрический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10-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2500</a:t>
                      </a:r>
                      <a:r>
                        <a:rPr sz="14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1000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Карбонат (</a:t>
                      </a:r>
                      <a:r>
                        <a:rPr sz="1400" i="1" dirty="0">
                          <a:latin typeface="Calibri" panose="020F0502020204030204"/>
                          <a:cs typeface="Calibri" panose="020F0502020204030204"/>
                        </a:rPr>
                        <a:t>CO</a:t>
                      </a:r>
                      <a:r>
                        <a:rPr sz="1350" i="1" baseline="-22000" dirty="0">
                          <a:latin typeface="Calibri" panose="020F0502020204030204"/>
                          <a:cs typeface="Calibri" panose="020F0502020204030204"/>
                        </a:rPr>
                        <a:t>3</a:t>
                      </a:r>
                      <a:r>
                        <a:rPr sz="1350" i="1" baseline="25000" dirty="0">
                          <a:latin typeface="Calibri" panose="020F0502020204030204"/>
                          <a:cs typeface="Calibri" panose="020F0502020204030204"/>
                        </a:rPr>
                        <a:t>2-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65" dirty="0">
                          <a:latin typeface="Calibri" panose="020F0502020204030204"/>
                          <a:cs typeface="Calibri" panose="020F0502020204030204"/>
                        </a:rPr>
                        <a:t>То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же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10-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2500</a:t>
                      </a:r>
                      <a:r>
                        <a:rPr sz="14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100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Карбонатная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жесткость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Расчетный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20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ммоль/л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экв.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Нитрат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</a:t>
                      </a:r>
                      <a:r>
                        <a:rPr sz="1400" i="1" dirty="0">
                          <a:latin typeface="Calibri" panose="020F0502020204030204"/>
                          <a:cs typeface="Calibri" panose="020F0502020204030204"/>
                        </a:rPr>
                        <a:t>NO</a:t>
                      </a:r>
                      <a:r>
                        <a:rPr sz="1350" i="1" baseline="-22000" dirty="0">
                          <a:latin typeface="Calibri" panose="020F0502020204030204"/>
                          <a:cs typeface="Calibri" panose="020F0502020204030204"/>
                        </a:rPr>
                        <a:t>3</a:t>
                      </a:r>
                      <a:r>
                        <a:rPr sz="1350" i="1" baseline="250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5-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50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45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6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Нитрит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</a:t>
                      </a:r>
                      <a:r>
                        <a:rPr sz="1400" i="1" dirty="0">
                          <a:latin typeface="Calibri" panose="020F0502020204030204"/>
                          <a:cs typeface="Calibri" panose="020F0502020204030204"/>
                        </a:rPr>
                        <a:t>NO</a:t>
                      </a:r>
                      <a:r>
                        <a:rPr sz="1350" i="1" baseline="-220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1350" i="1" baseline="250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0,02-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1,0</a:t>
                      </a:r>
                      <a:r>
                        <a:rPr sz="14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0,1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Сульфат</a:t>
                      </a:r>
                      <a:r>
                        <a:rPr sz="1400" spc="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</a:t>
                      </a:r>
                      <a:r>
                        <a:rPr sz="1400" i="1" dirty="0">
                          <a:latin typeface="Calibri" panose="020F0502020204030204"/>
                          <a:cs typeface="Calibri" panose="020F0502020204030204"/>
                        </a:rPr>
                        <a:t>SO</a:t>
                      </a:r>
                      <a:r>
                        <a:rPr sz="1350" i="1" baseline="-22000" dirty="0">
                          <a:latin typeface="Calibri" panose="020F0502020204030204"/>
                          <a:cs typeface="Calibri" panose="020F0502020204030204"/>
                        </a:rPr>
                        <a:t>4</a:t>
                      </a:r>
                      <a:r>
                        <a:rPr sz="1350" i="1" baseline="25000" dirty="0">
                          <a:latin typeface="Calibri" panose="020F0502020204030204"/>
                          <a:cs typeface="Calibri" panose="020F0502020204030204"/>
                        </a:rPr>
                        <a:t>2-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Турбидиметрический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30-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70</a:t>
                      </a:r>
                      <a:r>
                        <a:rPr sz="14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500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30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Фторид</a:t>
                      </a:r>
                      <a:r>
                        <a:rPr sz="1400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</a:t>
                      </a:r>
                      <a:r>
                        <a:rPr sz="1400" i="1" dirty="0">
                          <a:latin typeface="Calibri" panose="020F0502020204030204"/>
                          <a:cs typeface="Calibri" panose="020F0502020204030204"/>
                        </a:rPr>
                        <a:t>F</a:t>
                      </a:r>
                      <a:r>
                        <a:rPr sz="1350" i="1" baseline="250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i="1" spc="-5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0,3-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2,0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0,7-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1,5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17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861820" y="148472"/>
            <a:ext cx="10972800" cy="36893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lvl="1" algn="l" rtl="0">
              <a:lnSpc>
                <a:spcPct val="100000"/>
              </a:lnSpc>
              <a:spcBef>
                <a:spcPts val="0"/>
              </a:spcBef>
            </a:pPr>
            <a:r>
              <a:rPr lang="ru-RU" altLang="en-GB" sz="2400" b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Методы определения различных показателей качества воды</a:t>
            </a:r>
          </a:p>
        </p:txBody>
      </p:sp>
      <p:graphicFrame>
        <p:nvGraphicFramePr>
          <p:cNvPr id="4" name="object 21"/>
          <p:cNvGraphicFramePr>
            <a:graphicFrameLocks noGrp="1"/>
          </p:cNvGraphicFramePr>
          <p:nvPr/>
        </p:nvGraphicFramePr>
        <p:xfrm>
          <a:off x="804049" y="1404366"/>
          <a:ext cx="10309224" cy="2915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1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1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1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4975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Наименование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показателя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93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Метод</a:t>
                      </a:r>
                      <a:r>
                        <a:rPr sz="1400" b="1" spc="-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определения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25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Диапазон</a:t>
                      </a:r>
                      <a:r>
                        <a:rPr sz="1400" b="1" spc="-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определяемых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концентраций*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Норматив</a:t>
                      </a:r>
                      <a:r>
                        <a:rPr sz="1400" b="1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качества**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25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Объем</a:t>
                      </a:r>
                      <a:r>
                        <a:rPr sz="1400" b="1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пробы</a:t>
                      </a:r>
                      <a:r>
                        <a:rPr sz="1400" b="1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25" dirty="0">
                          <a:latin typeface="Calibri" panose="020F0502020204030204"/>
                          <a:cs typeface="Calibri" panose="020F0502020204030204"/>
                        </a:rPr>
                        <a:t>для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анализа,</a:t>
                      </a:r>
                      <a:r>
                        <a:rPr sz="1400" b="1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25" dirty="0">
                          <a:latin typeface="Calibri" panose="020F0502020204030204"/>
                          <a:cs typeface="Calibri" panose="020F0502020204030204"/>
                        </a:rPr>
                        <a:t>мл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94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Хлорид</a:t>
                      </a:r>
                      <a:r>
                        <a:rPr sz="14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</a:t>
                      </a:r>
                      <a:r>
                        <a:rPr sz="1400" i="1" spc="-10" dirty="0">
                          <a:latin typeface="Calibri" panose="020F0502020204030204"/>
                          <a:cs typeface="Calibri" panose="020F0502020204030204"/>
                        </a:rPr>
                        <a:t>Cl</a:t>
                      </a:r>
                      <a:r>
                        <a:rPr sz="1350" spc="-15" baseline="250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0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Титриметрический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168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20-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1000</a:t>
                      </a:r>
                      <a:r>
                        <a:rPr sz="14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1200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350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1680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25-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500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94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Ортофосфат</a:t>
                      </a:r>
                      <a:r>
                        <a:rPr sz="1400" spc="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</a:t>
                      </a:r>
                      <a:r>
                        <a:rPr sz="1400" i="1" dirty="0">
                          <a:latin typeface="Calibri" panose="020F0502020204030204"/>
                          <a:cs typeface="Calibri" panose="020F0502020204030204"/>
                        </a:rPr>
                        <a:t>РО</a:t>
                      </a:r>
                      <a:r>
                        <a:rPr sz="1350" i="1" baseline="-22000" dirty="0">
                          <a:latin typeface="Calibri" panose="020F0502020204030204"/>
                          <a:cs typeface="Calibri" panose="020F0502020204030204"/>
                        </a:rPr>
                        <a:t>4</a:t>
                      </a:r>
                      <a:r>
                        <a:rPr sz="1350" i="1" baseline="25000" dirty="0">
                          <a:latin typeface="Calibri" panose="020F0502020204030204"/>
                          <a:cs typeface="Calibri" panose="020F0502020204030204"/>
                        </a:rPr>
                        <a:t>3-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marR="48260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 Титриметрический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0,2-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7,0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1,0-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100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3,5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20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1-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85">
                <a:tc gridSpan="5">
                  <a:txBody>
                    <a:bodyPr/>
                    <a:lstStyle/>
                    <a:p>
                      <a:pPr marL="22225">
                        <a:lnSpc>
                          <a:spcPts val="1680"/>
                        </a:lnSpc>
                      </a:pP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5.</a:t>
                      </a:r>
                      <a:r>
                        <a:rPr sz="1400" b="1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Важнейшие</a:t>
                      </a:r>
                      <a:r>
                        <a:rPr sz="1400" b="1" spc="-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dirty="0">
                          <a:latin typeface="Calibri" panose="020F0502020204030204"/>
                          <a:cs typeface="Calibri" panose="020F0502020204030204"/>
                        </a:rPr>
                        <a:t>органические</a:t>
                      </a:r>
                      <a:r>
                        <a:rPr sz="1400" b="1" spc="-6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b="1" spc="-10" dirty="0">
                          <a:latin typeface="Calibri" panose="020F0502020204030204"/>
                          <a:cs typeface="Calibri" panose="020F0502020204030204"/>
                        </a:rPr>
                        <a:t>загрязнители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Нефтепродукты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marR="38608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Бумажно- хроматографический,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с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экстракцией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1-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20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0,3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(0,1)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250-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1000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94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ПАВ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анионоактивные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Колориметрический,</a:t>
                      </a:r>
                      <a:r>
                        <a:rPr sz="1400" spc="8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с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экстракцией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0,3-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5,0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0,5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Фенолы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Колориметрический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0,001-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1,0</a:t>
                      </a:r>
                      <a:r>
                        <a:rPr sz="14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0,1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(0,001)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мг/л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500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18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859915" y="206375"/>
            <a:ext cx="9879965" cy="49212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lvl="2" algn="l" rtl="0">
              <a:spcBef>
                <a:spcPts val="0"/>
              </a:spcBef>
            </a:pPr>
            <a:r>
              <a:rPr lang="ru-RU" altLang="en-GB" sz="3200" b="1">
                <a:solidFill>
                  <a:srgbClr val="2D2B8D"/>
                </a:solidFill>
                <a:cs typeface="Arial" panose="020B0604020202020204" pitchFamily="34" charset="0"/>
                <a:sym typeface="+mn-ea"/>
              </a:rPr>
              <a:t>Показатели санитарного состояния почвы</a:t>
            </a: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235826" y="999363"/>
          <a:ext cx="11701779" cy="54286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5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0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spc="-20" dirty="0">
                          <a:latin typeface="Calibri" panose="020F0502020204030204"/>
                          <a:cs typeface="Calibri" panose="020F0502020204030204"/>
                        </a:rPr>
                        <a:t>Группа</a:t>
                      </a:r>
                      <a:r>
                        <a:rPr sz="1600" b="1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600" b="1" spc="-10" dirty="0">
                          <a:latin typeface="Calibri" panose="020F0502020204030204"/>
                          <a:cs typeface="Calibri" panose="020F0502020204030204"/>
                        </a:rPr>
                        <a:t>показателей</a:t>
                      </a:r>
                      <a:endParaRPr sz="1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spc="-10" dirty="0">
                          <a:latin typeface="Calibri" panose="020F0502020204030204"/>
                          <a:cs typeface="Calibri" panose="020F0502020204030204"/>
                        </a:rPr>
                        <a:t>Показатели</a:t>
                      </a:r>
                      <a:endParaRPr sz="1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Санитарно-физические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 marR="79502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Механический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состав,</a:t>
                      </a:r>
                      <a:r>
                        <a:rPr sz="1400" spc="-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коэффициент</a:t>
                      </a:r>
                      <a:r>
                        <a:rPr sz="1400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фильтрации,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воздухопроницаемость, влагопроницаемость,</a:t>
                      </a:r>
                      <a:r>
                        <a:rPr sz="14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капиллярность,</a:t>
                      </a:r>
                      <a:r>
                        <a:rPr sz="14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влагоемкость,</a:t>
                      </a:r>
                      <a:r>
                        <a:rPr sz="1400" spc="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общая</a:t>
                      </a:r>
                      <a:r>
                        <a:rPr sz="14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гигроскопическая влажность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Физико-химические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Активная</a:t>
                      </a:r>
                      <a:r>
                        <a:rPr sz="1400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реакция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(рН),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емкость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поглощения,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сумма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поглощенных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основ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Показатели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химической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безопасности: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химические</a:t>
                      </a:r>
                      <a:r>
                        <a:rPr sz="14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вещества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естественного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происхождения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174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Фоновое</a:t>
                      </a:r>
                      <a:r>
                        <a:rPr sz="1400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содержание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валовых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подвижных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форм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макро-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микроэлементов чистой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почвы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66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3180" marR="55308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химические</a:t>
                      </a:r>
                      <a:r>
                        <a:rPr sz="14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вещества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антропогенного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происхождения (показатели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загрязнения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почвы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ЭХВ)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 marR="48260" algn="just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Остаточные</a:t>
                      </a:r>
                      <a:r>
                        <a:rPr sz="1400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количества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пестицидов,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валовое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содержание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тяжелых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металлов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мышьяка, содержание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подвижных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форм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тяжелых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металлов,</a:t>
                      </a:r>
                      <a:r>
                        <a:rPr sz="1400" spc="-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содержание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нефти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нефтепродуктов, содержание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серных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соединений,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содержание канцерогенных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веществ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(бенз(а)пирена)</a:t>
                      </a:r>
                      <a:r>
                        <a:rPr sz="14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и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т.п.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Показатели</a:t>
                      </a:r>
                      <a:r>
                        <a:rPr sz="1400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эпидемической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безопасности: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санитарно-химические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460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Общий</a:t>
                      </a:r>
                      <a:r>
                        <a:rPr sz="1400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органический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азот,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санитарное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число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Хлебникова,</a:t>
                      </a:r>
                      <a:r>
                        <a:rPr sz="1400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азот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аммиака,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азот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нитритов,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азот</a:t>
                      </a:r>
                      <a:r>
                        <a:rPr sz="1400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нитратов,</a:t>
                      </a:r>
                      <a:r>
                        <a:rPr sz="1400" spc="-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органический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углерод,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хлориды,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окисляемость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почвы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3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санитарно-микробиологические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 marR="346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Общее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число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почвенных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микроорганизмов,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микробное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число,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титр</a:t>
                      </a:r>
                      <a:r>
                        <a:rPr sz="1400" spc="-4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бактерий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группы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кишечной</a:t>
                      </a:r>
                      <a:r>
                        <a:rPr sz="14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палочки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(коли-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титр),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титр анаэробов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(перфрингенс-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титр),</a:t>
                      </a:r>
                      <a:r>
                        <a:rPr sz="14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патогенные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бактерии и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вирусы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санитарно-гельминтологичечские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Число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яиц</a:t>
                      </a:r>
                      <a:r>
                        <a:rPr sz="14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гельминтов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-</a:t>
                      </a:r>
                      <a:r>
                        <a:rPr sz="1400" spc="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санитарно-энтомологические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Число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личинок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куколок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25" dirty="0">
                          <a:latin typeface="Calibri" panose="020F0502020204030204"/>
                          <a:cs typeface="Calibri" panose="020F0502020204030204"/>
                        </a:rPr>
                        <a:t>мух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Показатели</a:t>
                      </a: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радиационной</a:t>
                      </a:r>
                      <a:r>
                        <a:rPr sz="14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безопасности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Активность</a:t>
                      </a:r>
                      <a:r>
                        <a:rPr sz="1400" spc="-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почвы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Показатели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самоочищения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 почвы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400" spc="-20" dirty="0">
                          <a:latin typeface="Calibri" panose="020F0502020204030204"/>
                          <a:cs typeface="Calibri" panose="020F0502020204030204"/>
                        </a:rPr>
                        <a:t>Титр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индекс</a:t>
                      </a:r>
                      <a:r>
                        <a:rPr sz="14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dirty="0">
                          <a:latin typeface="Calibri" panose="020F0502020204030204"/>
                          <a:cs typeface="Calibri" panose="020F0502020204030204"/>
                        </a:rPr>
                        <a:t>термофильных</a:t>
                      </a:r>
                      <a:r>
                        <a:rPr sz="14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400" spc="-10" dirty="0">
                          <a:latin typeface="Calibri" panose="020F0502020204030204"/>
                          <a:cs typeface="Calibri" panose="020F0502020204030204"/>
                        </a:rPr>
                        <a:t>бактерий</a:t>
                      </a:r>
                      <a:endParaRPr sz="14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19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778635" y="97155"/>
            <a:ext cx="10064750" cy="49212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lvl="1" algn="l" rtl="0">
              <a:spcBef>
                <a:spcPts val="0"/>
              </a:spcBef>
            </a:pPr>
            <a:r>
              <a:rPr lang="ru-RU" altLang="en-GB" sz="3200" b="1">
                <a:solidFill>
                  <a:srgbClr val="2D2B8D"/>
                </a:solidFill>
                <a:cs typeface="Arial" panose="020B0604020202020204" pitchFamily="34" charset="0"/>
                <a:sym typeface="+mn-ea"/>
              </a:rPr>
              <a:t>Показатели биологической активности почвы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0469" y="1010666"/>
            <a:ext cx="11132820" cy="4859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latin typeface="Calibri" panose="020F0502020204030204"/>
                <a:cs typeface="Calibri" panose="020F0502020204030204"/>
              </a:rPr>
              <a:t>На</a:t>
            </a:r>
            <a:r>
              <a:rPr sz="2400" b="1" i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latin typeface="Calibri" panose="020F0502020204030204"/>
                <a:cs typeface="Calibri" panose="020F0502020204030204"/>
              </a:rPr>
              <a:t>первом</a:t>
            </a:r>
            <a:r>
              <a:rPr sz="2400" b="1" i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dirty="0">
                <a:latin typeface="Calibri" panose="020F0502020204030204"/>
                <a:cs typeface="Calibri" panose="020F0502020204030204"/>
              </a:rPr>
              <a:t>этапе</a:t>
            </a:r>
            <a:r>
              <a:rPr sz="2400" b="1" i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i="1" spc="-10" dirty="0">
                <a:latin typeface="Calibri" panose="020F0502020204030204"/>
                <a:cs typeface="Calibri" panose="020F0502020204030204"/>
              </a:rPr>
              <a:t>исследований: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 panose="020F0502020204030204"/>
                <a:cs typeface="Calibri" panose="020F0502020204030204"/>
              </a:rPr>
              <a:t>«дыхание»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почвы,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общая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микробная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численность,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окислительно-восстановительный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 panose="020F0502020204030204"/>
                <a:cs typeface="Calibri" panose="020F0502020204030204"/>
              </a:rPr>
              <a:t>потенциал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и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кислотность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почв,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динамика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азота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аммиака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и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нитратов.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50">
              <a:latin typeface="Calibri" panose="020F0502020204030204"/>
              <a:cs typeface="Calibri" panose="020F0502020204030204"/>
            </a:endParaRPr>
          </a:p>
          <a:p>
            <a:pPr marL="48895">
              <a:lnSpc>
                <a:spcPct val="100000"/>
              </a:lnSpc>
            </a:pPr>
            <a:r>
              <a:rPr sz="2400" b="1" dirty="0">
                <a:latin typeface="Calibri" panose="020F0502020204030204"/>
                <a:cs typeface="Calibri" panose="020F0502020204030204"/>
              </a:rPr>
              <a:t>Основными</a:t>
            </a:r>
            <a:r>
              <a:rPr sz="2400" b="1" spc="-9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интегральными</a:t>
            </a:r>
            <a:r>
              <a:rPr sz="2400"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показателями</a:t>
            </a:r>
            <a:r>
              <a:rPr sz="2400" b="1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b="1" spc="-10" dirty="0">
                <a:latin typeface="Calibri" panose="020F0502020204030204"/>
                <a:cs typeface="Calibri" panose="020F0502020204030204"/>
              </a:rPr>
              <a:t>являются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: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391795" indent="-343535">
              <a:lnSpc>
                <a:spcPct val="100000"/>
              </a:lnSpc>
              <a:buFont typeface="Wingdings" panose="05000000000000000000"/>
              <a:buChar char=""/>
              <a:tabLst>
                <a:tab pos="39243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общая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микробная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численность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(ОМЧ)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391795" marR="1485265" indent="-342900">
              <a:lnSpc>
                <a:spcPct val="100000"/>
              </a:lnSpc>
              <a:buFont typeface="Wingdings" panose="05000000000000000000"/>
              <a:buChar char=""/>
              <a:tabLst>
                <a:tab pos="39243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численность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основных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групп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почвенных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микроорганизмов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(почвенных </a:t>
            </a:r>
            <a:r>
              <a:rPr sz="2400" dirty="0">
                <a:latin typeface="Calibri" panose="020F0502020204030204"/>
                <a:cs typeface="Calibri" panose="020F0502020204030204"/>
              </a:rPr>
              <a:t>сапрофитных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бактерий,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актиномицетов,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почвенных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микромицетов)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391795" indent="-343535">
              <a:lnSpc>
                <a:spcPct val="100000"/>
              </a:lnSpc>
              <a:spcBef>
                <a:spcPts val="5"/>
              </a:spcBef>
              <a:buFont typeface="Wingdings" panose="05000000000000000000"/>
              <a:buChar char=""/>
              <a:tabLst>
                <a:tab pos="39243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показатели</a:t>
            </a:r>
            <a:r>
              <a:rPr sz="24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интенсивности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трансформации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соединений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углерода</a:t>
            </a:r>
            <a:r>
              <a:rPr sz="2400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и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азота</a:t>
            </a:r>
            <a:r>
              <a:rPr sz="24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в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почве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391795" marR="732790">
              <a:lnSpc>
                <a:spcPct val="100000"/>
              </a:lnSpc>
            </a:pPr>
            <a:r>
              <a:rPr sz="2400" dirty="0">
                <a:latin typeface="Calibri" panose="020F0502020204030204"/>
                <a:cs typeface="Calibri" panose="020F0502020204030204"/>
              </a:rPr>
              <a:t>(«дыхание»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почвы,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санитарное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число,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динамика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азота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аммиака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и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нитратов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в </a:t>
            </a:r>
            <a:r>
              <a:rPr sz="2400" dirty="0">
                <a:latin typeface="Calibri" panose="020F0502020204030204"/>
                <a:cs typeface="Calibri" panose="020F0502020204030204"/>
              </a:rPr>
              <a:t>почве,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азотфиксация,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аммонификация,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нитрификация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и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денитрификация)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391795" marR="247015" indent="-342900">
              <a:lnSpc>
                <a:spcPct val="100000"/>
              </a:lnSpc>
              <a:buFont typeface="Wingdings" panose="05000000000000000000"/>
              <a:buChar char=""/>
              <a:tabLst>
                <a:tab pos="39243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динамика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кислотности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и</a:t>
            </a:r>
            <a:r>
              <a:rPr sz="2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окислительно-восстановительного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потенциала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в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почве, </a:t>
            </a:r>
            <a:r>
              <a:rPr sz="2400" dirty="0">
                <a:latin typeface="Calibri" panose="020F0502020204030204"/>
                <a:cs typeface="Calibri" panose="020F0502020204030204"/>
              </a:rPr>
              <a:t>активность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ферментативных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систем</a:t>
            </a:r>
            <a:r>
              <a:rPr sz="24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и</a:t>
            </a:r>
            <a:r>
              <a:rPr sz="24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другие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показатели.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04103" y="131906"/>
            <a:ext cx="10029387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3200" b="1" dirty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Проекты в школе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Овал 26"/>
          <p:cNvSpPr/>
          <p:nvPr/>
        </p:nvSpPr>
        <p:spPr>
          <a:xfrm>
            <a:off x="6345555" y="1089167"/>
            <a:ext cx="4701801" cy="107542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Повторяем то, что изучили</a:t>
            </a:r>
            <a:endParaRPr lang="ru-RU" sz="2800" dirty="0"/>
          </a:p>
        </p:txBody>
      </p:sp>
      <p:sp>
        <p:nvSpPr>
          <p:cNvPr id="32" name="Овал 31"/>
          <p:cNvSpPr/>
          <p:nvPr/>
        </p:nvSpPr>
        <p:spPr>
          <a:xfrm>
            <a:off x="7131118" y="3007009"/>
            <a:ext cx="4701801" cy="107542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Изучаем родную природу</a:t>
            </a:r>
            <a:endParaRPr lang="ru-RU" sz="2800" dirty="0"/>
          </a:p>
        </p:txBody>
      </p:sp>
      <p:sp>
        <p:nvSpPr>
          <p:cNvPr id="33" name="Овал 32"/>
          <p:cNvSpPr/>
          <p:nvPr/>
        </p:nvSpPr>
        <p:spPr>
          <a:xfrm>
            <a:off x="6610982" y="4752976"/>
            <a:ext cx="4701801" cy="140017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Учимся применять свои знания на практике</a:t>
            </a:r>
          </a:p>
        </p:txBody>
      </p:sp>
      <p:cxnSp>
        <p:nvCxnSpPr>
          <p:cNvPr id="34" name="Прямая со стрелкой 33"/>
          <p:cNvCxnSpPr>
            <a:stCxn id="227330" idx="7"/>
            <a:endCxn id="27" idx="2"/>
          </p:cNvCxnSpPr>
          <p:nvPr/>
        </p:nvCxnSpPr>
        <p:spPr>
          <a:xfrm flipV="1">
            <a:off x="4462189" y="1626879"/>
            <a:ext cx="1883366" cy="1149067"/>
          </a:xfrm>
          <a:prstGeom prst="straightConnector1">
            <a:avLst/>
          </a:prstGeom>
          <a:ln w="539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33" idx="2"/>
          </p:cNvCxnSpPr>
          <p:nvPr/>
        </p:nvCxnSpPr>
        <p:spPr>
          <a:xfrm>
            <a:off x="4467881" y="4966196"/>
            <a:ext cx="2143101" cy="486867"/>
          </a:xfrm>
          <a:prstGeom prst="straightConnector1">
            <a:avLst/>
          </a:prstGeom>
          <a:ln w="539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32" idx="2"/>
          </p:cNvCxnSpPr>
          <p:nvPr/>
        </p:nvCxnSpPr>
        <p:spPr>
          <a:xfrm flipV="1">
            <a:off x="5247293" y="3544721"/>
            <a:ext cx="1883825" cy="217654"/>
          </a:xfrm>
          <a:prstGeom prst="straightConnector1">
            <a:avLst/>
          </a:prstGeom>
          <a:ln w="539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7330" name="Picture 2" descr="https://kidpassage.com/images/publications/10-letnih-igr-dlya-fantaserov-novyie-idei-dlya-progulok-s-detmi/1067_5bb8439690eecd9fc204edd7752744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7" y="2339298"/>
            <a:ext cx="5066118" cy="29816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4"/>
          <p:cNvSpPr txBox="1">
            <a:spLocks noGrp="1"/>
          </p:cNvSpPr>
          <p:nvPr>
            <p:ph type="body" idx="1"/>
          </p:nvPr>
        </p:nvSpPr>
        <p:spPr>
          <a:xfrm>
            <a:off x="502920" y="945515"/>
            <a:ext cx="10972800" cy="4967600"/>
          </a:xfrm>
          <a:prstGeom prst="rect">
            <a:avLst/>
          </a:prstGeom>
        </p:spPr>
        <p:txBody>
          <a:bodyPr vert="horz" wrap="square" lIns="0" tIns="215620" rIns="0" bIns="0" rtlCol="0">
            <a:spAutoFit/>
          </a:bodyPr>
          <a:lstStyle/>
          <a:p>
            <a:pPr marL="12700" marR="668655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Calibri" panose="020F0502020204030204"/>
                <a:cs typeface="Calibri" panose="020F0502020204030204"/>
              </a:rPr>
              <a:t>Санитарное</a:t>
            </a:r>
            <a:r>
              <a:rPr b="1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b="1" dirty="0">
                <a:latin typeface="Calibri" panose="020F0502020204030204"/>
                <a:cs typeface="Calibri" panose="020F0502020204030204"/>
              </a:rPr>
              <a:t>число</a:t>
            </a:r>
            <a:r>
              <a:rPr b="1" spc="-65" dirty="0">
                <a:latin typeface="Calibri" panose="020F0502020204030204"/>
                <a:cs typeface="Calibri" panose="020F0502020204030204"/>
              </a:rPr>
              <a:t> </a:t>
            </a:r>
            <a:r>
              <a:rPr b="1" spc="-25" dirty="0">
                <a:latin typeface="Calibri" panose="020F0502020204030204"/>
                <a:cs typeface="Calibri" panose="020F0502020204030204"/>
              </a:rPr>
              <a:t>Хлебникова</a:t>
            </a:r>
            <a:r>
              <a:rPr b="1" spc="-18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/>
              <a:t>–</a:t>
            </a:r>
            <a:r>
              <a:rPr sz="1800" spc="-40" dirty="0"/>
              <a:t> </a:t>
            </a:r>
            <a:r>
              <a:rPr spc="-10" dirty="0"/>
              <a:t>отношение</a:t>
            </a:r>
            <a:r>
              <a:rPr spc="-65" dirty="0"/>
              <a:t> </a:t>
            </a:r>
            <a:r>
              <a:rPr dirty="0"/>
              <a:t>азота</a:t>
            </a:r>
            <a:r>
              <a:rPr spc="-65" dirty="0"/>
              <a:t> </a:t>
            </a:r>
            <a:r>
              <a:rPr dirty="0"/>
              <a:t>гумуса</a:t>
            </a:r>
            <a:r>
              <a:rPr spc="-75" dirty="0"/>
              <a:t> </a:t>
            </a:r>
            <a:r>
              <a:rPr spc="-10" dirty="0"/>
              <a:t>(собственно почвенного</a:t>
            </a:r>
            <a:r>
              <a:rPr spc="-95" dirty="0"/>
              <a:t> </a:t>
            </a:r>
            <a:r>
              <a:rPr spc="-10" dirty="0"/>
              <a:t>органического</a:t>
            </a:r>
            <a:r>
              <a:rPr spc="-95" dirty="0"/>
              <a:t> </a:t>
            </a:r>
            <a:r>
              <a:rPr dirty="0"/>
              <a:t>вещества)</a:t>
            </a:r>
            <a:r>
              <a:rPr spc="-110" dirty="0"/>
              <a:t> </a:t>
            </a:r>
            <a:r>
              <a:rPr dirty="0"/>
              <a:t>к</a:t>
            </a:r>
            <a:r>
              <a:rPr spc="-80" dirty="0"/>
              <a:t> </a:t>
            </a:r>
            <a:r>
              <a:rPr spc="-10" dirty="0"/>
              <a:t>общему</a:t>
            </a:r>
            <a:r>
              <a:rPr spc="-125" dirty="0"/>
              <a:t> </a:t>
            </a:r>
            <a:r>
              <a:rPr spc="-10" dirty="0"/>
              <a:t>органическому</a:t>
            </a:r>
            <a:r>
              <a:rPr spc="-105" dirty="0"/>
              <a:t> </a:t>
            </a:r>
            <a:r>
              <a:rPr spc="-10" dirty="0"/>
              <a:t>азоту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(состоящего</a:t>
            </a:r>
            <a:r>
              <a:rPr spc="-75" dirty="0"/>
              <a:t> </a:t>
            </a:r>
            <a:r>
              <a:rPr dirty="0"/>
              <a:t>из</a:t>
            </a:r>
            <a:r>
              <a:rPr spc="-60" dirty="0"/>
              <a:t> </a:t>
            </a:r>
            <a:r>
              <a:rPr dirty="0"/>
              <a:t>азота</a:t>
            </a:r>
            <a:r>
              <a:rPr spc="-75" dirty="0"/>
              <a:t> </a:t>
            </a:r>
            <a:r>
              <a:rPr dirty="0"/>
              <a:t>гумуса</a:t>
            </a:r>
            <a:r>
              <a:rPr spc="-85" dirty="0"/>
              <a:t> </a:t>
            </a:r>
            <a:r>
              <a:rPr dirty="0"/>
              <a:t>и</a:t>
            </a:r>
            <a:r>
              <a:rPr spc="-70" dirty="0"/>
              <a:t> </a:t>
            </a:r>
            <a:r>
              <a:rPr dirty="0"/>
              <a:t>азота</a:t>
            </a:r>
            <a:r>
              <a:rPr spc="-70" dirty="0"/>
              <a:t> </a:t>
            </a:r>
            <a:r>
              <a:rPr spc="-10" dirty="0"/>
              <a:t>посторонних</a:t>
            </a:r>
            <a:r>
              <a:rPr spc="-55" dirty="0"/>
              <a:t> </a:t>
            </a:r>
            <a:r>
              <a:rPr dirty="0"/>
              <a:t>для</a:t>
            </a:r>
            <a:r>
              <a:rPr spc="-70" dirty="0"/>
              <a:t> </a:t>
            </a:r>
            <a:r>
              <a:rPr dirty="0"/>
              <a:t>почвы</a:t>
            </a:r>
            <a:r>
              <a:rPr spc="-60" dirty="0"/>
              <a:t> </a:t>
            </a:r>
            <a:r>
              <a:rPr spc="-10" dirty="0"/>
              <a:t>органических </a:t>
            </a:r>
            <a:r>
              <a:rPr dirty="0"/>
              <a:t>веществ,</a:t>
            </a:r>
            <a:r>
              <a:rPr spc="-105" dirty="0"/>
              <a:t> </a:t>
            </a:r>
            <a:r>
              <a:rPr spc="-10" dirty="0"/>
              <a:t>которые</a:t>
            </a:r>
            <a:r>
              <a:rPr spc="-85" dirty="0"/>
              <a:t> </a:t>
            </a:r>
            <a:r>
              <a:rPr dirty="0"/>
              <a:t>ее</a:t>
            </a:r>
            <a:r>
              <a:rPr spc="-110" dirty="0"/>
              <a:t> </a:t>
            </a:r>
            <a:r>
              <a:rPr spc="-10" dirty="0"/>
              <a:t>загрязняют)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20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952625" y="161290"/>
            <a:ext cx="9700260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altLang="en-GB" sz="3200" b="1" kern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Оценка чистоты почвы по санитарному числу</a:t>
            </a: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7123" y="4014149"/>
            <a:ext cx="11218726" cy="151714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21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2118995" y="173355"/>
            <a:ext cx="8924925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altLang="en-GB" sz="3200" b="1" kern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Методы анализа пестицидов</a:t>
            </a: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439115" y="1158875"/>
          <a:ext cx="11167110" cy="50736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83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3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9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2000" b="1" dirty="0">
                          <a:latin typeface="Calibri" panose="020F0502020204030204"/>
                          <a:cs typeface="Calibri" panose="020F0502020204030204"/>
                        </a:rPr>
                        <a:t>Класс</a:t>
                      </a:r>
                      <a:r>
                        <a:rPr sz="2000" b="1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2000" b="1" spc="-10" dirty="0">
                          <a:latin typeface="Calibri" panose="020F0502020204030204"/>
                          <a:cs typeface="Calibri" panose="020F0502020204030204"/>
                        </a:rPr>
                        <a:t>пестицидов</a:t>
                      </a:r>
                      <a:endParaRPr sz="2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2000" b="1" dirty="0">
                          <a:latin typeface="Calibri" panose="020F0502020204030204"/>
                          <a:cs typeface="Calibri" panose="020F0502020204030204"/>
                        </a:rPr>
                        <a:t>Методы</a:t>
                      </a:r>
                      <a:r>
                        <a:rPr sz="2000" b="1" spc="-9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2000" b="1" spc="-10" dirty="0">
                          <a:latin typeface="Calibri" panose="020F0502020204030204"/>
                          <a:cs typeface="Calibri" panose="020F0502020204030204"/>
                        </a:rPr>
                        <a:t>анализа</a:t>
                      </a:r>
                      <a:endParaRPr sz="2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9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Хлорорганические</a:t>
                      </a:r>
                      <a:r>
                        <a:rPr sz="1700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пестициды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(гексохлоран,</a:t>
                      </a:r>
                      <a:r>
                        <a:rPr sz="17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ДДТ и</a:t>
                      </a:r>
                      <a:r>
                        <a:rPr sz="17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его</a:t>
                      </a:r>
                      <a:r>
                        <a:rPr sz="17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производные,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гексохлорбутадиен,</a:t>
                      </a:r>
                      <a:r>
                        <a:rPr sz="17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гептахлор,</a:t>
                      </a:r>
                      <a:r>
                        <a:rPr sz="17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хлорофос)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67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369570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1700" spc="-20" dirty="0">
                          <a:latin typeface="Calibri" panose="020F0502020204030204"/>
                          <a:cs typeface="Calibri" panose="020F0502020204030204"/>
                        </a:rPr>
                        <a:t>Тонкослойная</a:t>
                      </a:r>
                      <a:r>
                        <a:rPr sz="17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7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газовая</a:t>
                      </a:r>
                      <a:r>
                        <a:rPr sz="17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хроматография,</a:t>
                      </a:r>
                      <a:r>
                        <a:rPr sz="1700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полярография,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нефелометрия,</a:t>
                      </a:r>
                      <a:r>
                        <a:rPr sz="1700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колориметрия,</a:t>
                      </a:r>
                      <a:r>
                        <a:rPr sz="17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спектрофотометрия, титриметрия.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67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9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Карбоновые</a:t>
                      </a:r>
                      <a:r>
                        <a:rPr sz="1700" spc="-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кислоты</a:t>
                      </a:r>
                      <a:r>
                        <a:rPr sz="17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700" spc="-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их</a:t>
                      </a:r>
                      <a:r>
                        <a:rPr sz="1700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производные</a:t>
                      </a:r>
                      <a:r>
                        <a:rPr sz="17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20" dirty="0">
                          <a:latin typeface="Calibri" panose="020F0502020204030204"/>
                          <a:cs typeface="Calibri" panose="020F0502020204030204"/>
                        </a:rPr>
                        <a:t>(ТХУ,</a:t>
                      </a:r>
                      <a:r>
                        <a:rPr sz="1700" spc="-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нафтеновая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кислота</a:t>
                      </a:r>
                      <a:r>
                        <a:rPr sz="17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7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их</a:t>
                      </a:r>
                      <a:r>
                        <a:rPr sz="17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натриевые</a:t>
                      </a:r>
                      <a:r>
                        <a:rPr sz="1700" spc="-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соли)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43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Колориметрия,</a:t>
                      </a:r>
                      <a:r>
                        <a:rPr sz="1700" spc="-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спектрофотометрия,</a:t>
                      </a:r>
                      <a:r>
                        <a:rPr sz="1700" spc="-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фотоколориметрия,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нефелометрия.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43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9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Производные</a:t>
                      </a:r>
                      <a:r>
                        <a:rPr sz="1700" spc="-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мочевины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(N-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арил-N,N-диалкилмочевины)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Колориметрия,</a:t>
                      </a:r>
                      <a:r>
                        <a:rPr sz="17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хроматография.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3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3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Фосфорорганические</a:t>
                      </a:r>
                      <a:r>
                        <a:rPr sz="1700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пестициды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91440" marR="189230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(О-О-диметил-2,2-дихлорвинилфосфат,</a:t>
                      </a:r>
                      <a:r>
                        <a:rPr sz="1700" spc="1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метилнитрофос, О-О-диметил-S(N-метилкарбамоилметил)</a:t>
                      </a:r>
                      <a:r>
                        <a:rPr sz="1700" spc="1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дитиофосфата, фосфорамида)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2075" marR="259715">
                        <a:lnSpc>
                          <a:spcPct val="100000"/>
                        </a:lnSpc>
                      </a:pP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Хроматография:</a:t>
                      </a:r>
                      <a:r>
                        <a:rPr sz="1700" spc="-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на</a:t>
                      </a:r>
                      <a:r>
                        <a:rPr sz="17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бумаге,</a:t>
                      </a:r>
                      <a:r>
                        <a:rPr sz="17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тонкослойная</a:t>
                      </a:r>
                      <a:r>
                        <a:rPr sz="17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и</a:t>
                      </a:r>
                      <a:r>
                        <a:rPr sz="17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ферментная, колориметрия,</a:t>
                      </a:r>
                      <a:r>
                        <a:rPr sz="1700" spc="-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dirty="0">
                          <a:latin typeface="Calibri" panose="020F0502020204030204"/>
                          <a:cs typeface="Calibri" panose="020F0502020204030204"/>
                        </a:rPr>
                        <a:t>потенциометрическое</a:t>
                      </a:r>
                      <a:r>
                        <a:rPr sz="1700" spc="-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700" spc="-10" dirty="0">
                          <a:latin typeface="Calibri" panose="020F0502020204030204"/>
                          <a:cs typeface="Calibri" panose="020F0502020204030204"/>
                        </a:rPr>
                        <a:t>титрование.</a:t>
                      </a:r>
                      <a:endParaRPr sz="17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22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1155" y="810895"/>
            <a:ext cx="11483340" cy="57581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740" y="6314440"/>
            <a:ext cx="1572895" cy="255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object 3"/>
          <p:cNvSpPr txBox="1"/>
          <p:nvPr/>
        </p:nvSpPr>
        <p:spPr>
          <a:xfrm>
            <a:off x="2118741" y="161290"/>
            <a:ext cx="7125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Идеи</a:t>
            </a:r>
            <a:r>
              <a:rPr sz="3600" b="1" spc="-40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для</a:t>
            </a:r>
            <a:r>
              <a:rPr sz="3600" b="1" spc="-40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проектов</a:t>
            </a:r>
            <a:r>
              <a:rPr sz="3600" b="1" spc="-35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и</a:t>
            </a:r>
            <a:r>
              <a:rPr sz="3600" b="1" spc="-20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10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исследований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Номер слайда 2"/>
          <p:cNvSpPr>
            <a:spLocks noGrp="1"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22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23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3" name="object 23"/>
          <p:cNvGrpSpPr/>
          <p:nvPr/>
        </p:nvGrpSpPr>
        <p:grpSpPr>
          <a:xfrm>
            <a:off x="5010086" y="954976"/>
            <a:ext cx="6729095" cy="5344160"/>
            <a:chOff x="5010086" y="954976"/>
            <a:chExt cx="6729095" cy="5344160"/>
          </a:xfrm>
        </p:grpSpPr>
        <p:pic>
          <p:nvPicPr>
            <p:cNvPr id="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9214" y="964437"/>
              <a:ext cx="6153149" cy="307657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014848" y="959738"/>
              <a:ext cx="6518909" cy="3086100"/>
            </a:xfrm>
            <a:custGeom>
              <a:avLst/>
              <a:gdLst/>
              <a:ahLst/>
              <a:cxnLst/>
              <a:rect l="l" t="t" r="r" b="b"/>
              <a:pathLst>
                <a:path w="6518909" h="3086100">
                  <a:moveTo>
                    <a:pt x="0" y="3086100"/>
                  </a:moveTo>
                  <a:lnTo>
                    <a:pt x="6518909" y="3086100"/>
                  </a:lnTo>
                  <a:lnTo>
                    <a:pt x="6518909" y="0"/>
                  </a:lnTo>
                  <a:lnTo>
                    <a:pt x="0" y="0"/>
                  </a:lnTo>
                  <a:lnTo>
                    <a:pt x="0" y="30861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1615" y="4041012"/>
              <a:ext cx="5657849" cy="224853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066916" y="4036250"/>
              <a:ext cx="5667375" cy="2258060"/>
            </a:xfrm>
            <a:custGeom>
              <a:avLst/>
              <a:gdLst/>
              <a:ahLst/>
              <a:cxnLst/>
              <a:rect l="l" t="t" r="r" b="b"/>
              <a:pathLst>
                <a:path w="5667375" h="2258060">
                  <a:moveTo>
                    <a:pt x="0" y="2258060"/>
                  </a:moveTo>
                  <a:lnTo>
                    <a:pt x="5667375" y="2258060"/>
                  </a:lnTo>
                  <a:lnTo>
                    <a:pt x="5667375" y="0"/>
                  </a:lnTo>
                  <a:lnTo>
                    <a:pt x="0" y="0"/>
                  </a:lnTo>
                  <a:lnTo>
                    <a:pt x="0" y="225806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73167" y="1417584"/>
            <a:ext cx="1452880" cy="2054860"/>
            <a:chOff x="286502" y="1395994"/>
            <a:chExt cx="1452880" cy="205486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502" y="1395994"/>
              <a:ext cx="1452390" cy="205433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143" y="1418843"/>
              <a:ext cx="1345565" cy="195110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08381" y="1414144"/>
              <a:ext cx="1355090" cy="1960880"/>
            </a:xfrm>
            <a:custGeom>
              <a:avLst/>
              <a:gdLst/>
              <a:ahLst/>
              <a:cxnLst/>
              <a:rect l="l" t="t" r="r" b="b"/>
              <a:pathLst>
                <a:path w="1355089" h="1960879">
                  <a:moveTo>
                    <a:pt x="0" y="1960626"/>
                  </a:moveTo>
                  <a:lnTo>
                    <a:pt x="1355090" y="1960626"/>
                  </a:lnTo>
                  <a:lnTo>
                    <a:pt x="1355090" y="0"/>
                  </a:lnTo>
                  <a:lnTo>
                    <a:pt x="0" y="0"/>
                  </a:lnTo>
                  <a:lnTo>
                    <a:pt x="0" y="1960626"/>
                  </a:lnTo>
                  <a:close/>
                </a:path>
              </a:pathLst>
            </a:custGeom>
            <a:ln w="952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828926" y="2209545"/>
            <a:ext cx="2439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УМК</a:t>
            </a:r>
            <a:r>
              <a:rPr sz="1200" b="1" i="1" spc="-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i="1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Естествознание</a:t>
            </a:r>
            <a:r>
              <a:rPr sz="1200" b="1" i="1" spc="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i="1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10-11</a:t>
            </a:r>
            <a:r>
              <a:rPr sz="1200" b="1" i="1" spc="-2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i="1" spc="-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классы. </a:t>
            </a:r>
            <a:r>
              <a:rPr sz="1200" b="1" i="1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О.С.</a:t>
            </a:r>
            <a:r>
              <a:rPr sz="1200" b="1" i="1" spc="-25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i="1" spc="-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Габриелян</a:t>
            </a:r>
            <a:r>
              <a:rPr sz="1200" b="1" i="1" spc="-2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i="1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и</a:t>
            </a:r>
            <a:r>
              <a:rPr sz="1200" b="1" i="1" spc="-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i="1" spc="-25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др.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31178" y="4401210"/>
            <a:ext cx="5669915" cy="1942464"/>
            <a:chOff x="231178" y="4401210"/>
            <a:chExt cx="5669915" cy="1942464"/>
          </a:xfrm>
        </p:grpSpPr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0703" y="4410735"/>
              <a:ext cx="5496634" cy="173434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35940" y="4405972"/>
              <a:ext cx="5660390" cy="1932939"/>
            </a:xfrm>
            <a:custGeom>
              <a:avLst/>
              <a:gdLst/>
              <a:ahLst/>
              <a:cxnLst/>
              <a:rect l="l" t="t" r="r" b="b"/>
              <a:pathLst>
                <a:path w="5660390" h="1932939">
                  <a:moveTo>
                    <a:pt x="0" y="1932685"/>
                  </a:moveTo>
                  <a:lnTo>
                    <a:pt x="5660009" y="1932685"/>
                  </a:lnTo>
                  <a:lnTo>
                    <a:pt x="5660009" y="0"/>
                  </a:lnTo>
                  <a:lnTo>
                    <a:pt x="0" y="0"/>
                  </a:lnTo>
                  <a:lnTo>
                    <a:pt x="0" y="193268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3"/>
          <p:cNvSpPr txBox="1"/>
          <p:nvPr/>
        </p:nvSpPr>
        <p:spPr>
          <a:xfrm>
            <a:off x="2118741" y="161290"/>
            <a:ext cx="7125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Идеи</a:t>
            </a:r>
            <a:r>
              <a:rPr sz="3600" b="1" spc="-40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для</a:t>
            </a:r>
            <a:r>
              <a:rPr sz="3600" b="1" spc="-40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проектов</a:t>
            </a:r>
            <a:r>
              <a:rPr sz="3600" b="1" spc="-35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и</a:t>
            </a:r>
            <a:r>
              <a:rPr sz="3600" b="1" spc="-20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10" dirty="0">
                <a:solidFill>
                  <a:srgbClr val="001F5F"/>
                </a:solidFill>
                <a:latin typeface="Calibri" panose="020F0502020204030204"/>
                <a:cs typeface="Calibri" panose="020F0502020204030204"/>
              </a:rPr>
              <a:t>исследований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24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392" y="2986709"/>
            <a:ext cx="6187774" cy="3257630"/>
          </a:xfrm>
          <a:prstGeom prst="rect">
            <a:avLst/>
          </a:prstGeom>
        </p:spPr>
      </p:pic>
      <p:pic>
        <p:nvPicPr>
          <p:cNvPr id="27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08247" y="950939"/>
            <a:ext cx="2639696" cy="2180663"/>
          </a:xfrm>
          <a:prstGeom prst="rect">
            <a:avLst/>
          </a:prstGeom>
        </p:spPr>
      </p:pic>
      <p:sp>
        <p:nvSpPr>
          <p:cNvPr id="28" name="object 22"/>
          <p:cNvSpPr txBox="1"/>
          <p:nvPr/>
        </p:nvSpPr>
        <p:spPr>
          <a:xfrm>
            <a:off x="1211275" y="1180084"/>
            <a:ext cx="41916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 panose="020F0502020204030204"/>
                <a:cs typeface="Calibri" panose="020F0502020204030204"/>
              </a:rPr>
              <a:t>Цифровые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лаборатории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можно </a:t>
            </a:r>
            <a:r>
              <a:rPr sz="2400" dirty="0">
                <a:latin typeface="Calibri" panose="020F0502020204030204"/>
                <a:cs typeface="Calibri" panose="020F0502020204030204"/>
              </a:rPr>
              <a:t>использовать</a:t>
            </a:r>
            <a:r>
              <a:rPr sz="2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во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время</a:t>
            </a:r>
            <a:r>
              <a:rPr sz="2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полевых практикумов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9" name="object 24"/>
          <p:cNvSpPr txBox="1">
            <a:spLocks noGrp="1"/>
          </p:cNvSpPr>
          <p:nvPr/>
        </p:nvSpPr>
        <p:spPr>
          <a:xfrm>
            <a:off x="1926970" y="163576"/>
            <a:ext cx="80162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0">
                <a:solidFill>
                  <a:srgbClr val="001F5F"/>
                </a:solidFill>
                <a:latin typeface="Calibri" panose="020F0502020204030204"/>
                <a:ea typeface="+mj-ea"/>
                <a:cs typeface="Calibri" panose="020F0502020204030204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94690"/>
                </a:solidFill>
              </a:rPr>
              <a:t>Использование</a:t>
            </a:r>
            <a:r>
              <a:rPr sz="3200" spc="-75" dirty="0">
                <a:solidFill>
                  <a:srgbClr val="294690"/>
                </a:solidFill>
              </a:rPr>
              <a:t> </a:t>
            </a:r>
            <a:r>
              <a:rPr sz="3200" dirty="0">
                <a:solidFill>
                  <a:srgbClr val="294690"/>
                </a:solidFill>
              </a:rPr>
              <a:t>современного</a:t>
            </a:r>
            <a:r>
              <a:rPr sz="3200" spc="-80" dirty="0">
                <a:solidFill>
                  <a:srgbClr val="294690"/>
                </a:solidFill>
              </a:rPr>
              <a:t> </a:t>
            </a:r>
            <a:r>
              <a:rPr sz="3200" spc="-10" dirty="0">
                <a:solidFill>
                  <a:srgbClr val="294690"/>
                </a:solidFill>
              </a:rPr>
              <a:t>оборудования</a:t>
            </a:r>
            <a:endParaRPr sz="3200"/>
          </a:p>
        </p:txBody>
      </p:sp>
      <p:sp>
        <p:nvSpPr>
          <p:cNvPr id="30" name="object 26"/>
          <p:cNvSpPr txBox="1"/>
          <p:nvPr/>
        </p:nvSpPr>
        <p:spPr>
          <a:xfrm>
            <a:off x="8001254" y="3200272"/>
            <a:ext cx="3682365" cy="3513454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800" b="1" spc="-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Химия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800" b="1" spc="-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Экология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800" b="1" spc="-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Экологический</a:t>
            </a:r>
            <a:r>
              <a:rPr sz="1800" b="1" spc="15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800" b="1" spc="-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мониторинг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 marR="2132965">
              <a:lnSpc>
                <a:spcPct val="130000"/>
              </a:lnSpc>
            </a:pPr>
            <a:r>
              <a:rPr sz="1800" b="1" spc="-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Естествознание Биология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12700" marR="2433955">
              <a:lnSpc>
                <a:spcPct val="130000"/>
              </a:lnSpc>
            </a:pPr>
            <a:r>
              <a:rPr sz="1800" b="1" spc="-10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География Физика Математика </a:t>
            </a:r>
            <a:r>
              <a:rPr sz="1800" b="1" spc="-25" dirty="0">
                <a:solidFill>
                  <a:srgbClr val="2E5496"/>
                </a:solidFill>
                <a:latin typeface="Calibri" panose="020F0502020204030204"/>
                <a:cs typeface="Calibri" panose="020F0502020204030204"/>
              </a:rPr>
              <a:t>ОБЖ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577465">
              <a:lnSpc>
                <a:spcPts val="865"/>
              </a:lnSpc>
            </a:pPr>
            <a:r>
              <a:rPr sz="1100" dirty="0">
                <a:latin typeface="Calibri" panose="020F0502020204030204"/>
                <a:cs typeface="Calibri" panose="020F0502020204030204"/>
              </a:rPr>
              <a:t>+7</a:t>
            </a:r>
            <a:r>
              <a:rPr sz="11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dirty="0">
                <a:latin typeface="Calibri" panose="020F0502020204030204"/>
                <a:cs typeface="Calibri" panose="020F0502020204030204"/>
              </a:rPr>
              <a:t>(495)</a:t>
            </a:r>
            <a:r>
              <a:rPr sz="11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dirty="0">
                <a:latin typeface="Calibri" panose="020F0502020204030204"/>
                <a:cs typeface="Calibri" panose="020F0502020204030204"/>
              </a:rPr>
              <a:t>789-</a:t>
            </a:r>
            <a:r>
              <a:rPr sz="1100" spc="-10" dirty="0">
                <a:latin typeface="Calibri" panose="020F0502020204030204"/>
                <a:cs typeface="Calibri" panose="020F0502020204030204"/>
              </a:rPr>
              <a:t>30-</a:t>
            </a:r>
            <a:r>
              <a:rPr sz="1100" spc="-25" dirty="0">
                <a:latin typeface="Calibri" panose="020F0502020204030204"/>
                <a:cs typeface="Calibri" panose="020F0502020204030204"/>
              </a:rPr>
              <a:t>40</a:t>
            </a:r>
            <a:endParaRPr sz="1100">
              <a:latin typeface="Calibri" panose="020F0502020204030204"/>
              <a:cs typeface="Calibri" panose="020F0502020204030204"/>
            </a:endParaRPr>
          </a:p>
          <a:p>
            <a:pPr marL="2609850">
              <a:lnSpc>
                <a:spcPct val="100000"/>
              </a:lnSpc>
            </a:pP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 panose="020F0502020204030204"/>
                <a:cs typeface="Calibri" panose="020F0502020204030204"/>
                <a:hlinkClick r:id="rId6"/>
              </a:rPr>
              <a:t>prosv@prosv.ru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25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9" name="object 8"/>
          <p:cNvSpPr/>
          <p:nvPr/>
        </p:nvSpPr>
        <p:spPr>
          <a:xfrm>
            <a:off x="3123590" y="2261360"/>
            <a:ext cx="1107820" cy="1605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9525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896889" y="160997"/>
            <a:ext cx="9579092" cy="56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Комплексные решения ГК «Просвещение» для формирования у обучающихся опыта самостоятельной деятельности: проектной, учебно-исследовательской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178" y="2256819"/>
            <a:ext cx="1209426" cy="16145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Нашивка 161"/>
          <p:cNvSpPr/>
          <p:nvPr/>
        </p:nvSpPr>
        <p:spPr>
          <a:xfrm>
            <a:off x="1425685" y="2819491"/>
            <a:ext cx="194853" cy="32717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Нашивка 161"/>
          <p:cNvSpPr/>
          <p:nvPr/>
        </p:nvSpPr>
        <p:spPr>
          <a:xfrm>
            <a:off x="2909889" y="2825872"/>
            <a:ext cx="194853" cy="32717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4492" y="1440544"/>
            <a:ext cx="3861349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16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Учебно-методическое обеспечение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53449" y="1385861"/>
            <a:ext cx="2837394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16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Цифровые</a:t>
            </a:r>
            <a:r>
              <a:rPr lang="ru-RU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ru-RU" sz="16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сервисы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06105" y="1385570"/>
            <a:ext cx="37541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Образовательная инфраструктура с применением инновационных  решений мирового уровня</a:t>
            </a:r>
          </a:p>
          <a:p>
            <a:pPr lvl="0" algn="ctr">
              <a:defRPr/>
            </a:pPr>
            <a:r>
              <a:rPr lang="ru-RU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7" y="2265160"/>
            <a:ext cx="1187569" cy="1599196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82" name="TextBox 81"/>
          <p:cNvSpPr txBox="1"/>
          <p:nvPr/>
        </p:nvSpPr>
        <p:spPr>
          <a:xfrm>
            <a:off x="177247" y="3980571"/>
            <a:ext cx="401981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D2B8D"/>
                </a:solidFill>
                <a:uFillTx/>
                <a:ea typeface="Open Sans Condensed" pitchFamily="34" charset="0"/>
                <a:cs typeface="Open Sans Condensed" pitchFamily="34" charset="0"/>
              </a:rPr>
              <a:t>Модульный подход к представлению материала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D2B8D"/>
                </a:solidFill>
                <a:uFillTx/>
                <a:ea typeface="Open Sans Condensed" pitchFamily="34" charset="0"/>
                <a:cs typeface="Open Sans Condensed" pitchFamily="34" charset="0"/>
              </a:rPr>
              <a:t>Все этапы исследовательской деятельности и проектной работы: от выбора темы и обоснования её актуальности до представления выполненной работы в публичном пространстве. </a:t>
            </a: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7"/>
          <a:srcRect r="8602" b="8602"/>
          <a:stretch>
            <a:fillRect/>
          </a:stretch>
        </p:blipFill>
        <p:spPr>
          <a:xfrm>
            <a:off x="4551135" y="2060442"/>
            <a:ext cx="3456362" cy="19131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16849" y="3916603"/>
            <a:ext cx="3729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Пошаговый алгоритм ведения проектной деятельности для учителей и учеников с методическими рекомендациями по каждому шагу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Банк тем проектов по различным видам, направлениям, предметам, классам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Критерии оценивания проектов для учителей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8305295" y="3963768"/>
            <a:ext cx="32372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Инженерный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IT-</a:t>
            </a: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полигон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Робототехнический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Медицинский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Агротехнологический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Ветеринарный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Академический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Лаборатория генетических исследований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Конвергентная лаборатория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Экологическая лаборатория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40" y="2326009"/>
            <a:ext cx="2627896" cy="166870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26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73318" y="144606"/>
            <a:ext cx="10029387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Что может пригодиться при выполнении работы?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179671" y="1475831"/>
            <a:ext cx="5653248" cy="3673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dirty="0">
                <a:solidFill>
                  <a:srgbClr val="197EC6"/>
                </a:solidFill>
                <a:ea typeface="Arial" panose="020B0604020202020204" pitchFamily="34" charset="0"/>
                <a:cs typeface="Arial" panose="020B0604020202020204" pitchFamily="34" charset="0"/>
              </a:rPr>
              <a:t>Позволяет развивать навыки проектной и исследовательской деятельности</a:t>
            </a:r>
          </a:p>
          <a:p>
            <a:pPr marL="28575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dirty="0">
                <a:solidFill>
                  <a:srgbClr val="197EC6"/>
                </a:solidFill>
                <a:ea typeface="Arial" panose="020B0604020202020204" pitchFamily="34" charset="0"/>
                <a:cs typeface="Arial" panose="020B0604020202020204" pitchFamily="34" charset="0"/>
              </a:rPr>
              <a:t>Способствует формированию креативного мышления</a:t>
            </a:r>
          </a:p>
          <a:p>
            <a:pPr marL="285750" lvl="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dirty="0">
                <a:ea typeface="Arial" panose="020B0604020202020204" pitchFamily="34" charset="0"/>
                <a:cs typeface="Arial" panose="020B0604020202020204" pitchFamily="34" charset="0"/>
              </a:rPr>
              <a:t>Обеспечивает сопровождение образовательной деятельности учащихся в разных формах: учебное занятие, практическая работа, учебный проект, учебное исследование, экскурсия</a:t>
            </a:r>
          </a:p>
          <a:p>
            <a:pPr marL="28575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dirty="0">
                <a:ea typeface="Arial" panose="020B0604020202020204" pitchFamily="34" charset="0"/>
                <a:cs typeface="Arial" panose="020B0604020202020204" pitchFamily="34" charset="0"/>
              </a:rPr>
              <a:t>Основана на практико-ориентированном подходе</a:t>
            </a:r>
          </a:p>
          <a:p>
            <a:pPr marL="28575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dirty="0">
                <a:ea typeface="Arial" panose="020B0604020202020204" pitchFamily="34" charset="0"/>
                <a:cs typeface="Arial" panose="020B0604020202020204" pitchFamily="34" charset="0"/>
              </a:rPr>
              <a:t>Расширяет кругозор учащихся, способствует углублению знаний по изучаемым предметам</a:t>
            </a:r>
          </a:p>
          <a:p>
            <a:pPr marL="28575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dirty="0">
                <a:ea typeface="Arial" panose="020B0604020202020204" pitchFamily="34" charset="0"/>
                <a:cs typeface="Arial" panose="020B0604020202020204" pitchFamily="34" charset="0"/>
              </a:rPr>
              <a:t>Сборник примерных рабочих программ в свободном доступе на </a:t>
            </a:r>
            <a:r>
              <a:rPr lang="ru-RU" dirty="0">
                <a:ea typeface="Arial" panose="020B0604020202020204" pitchFamily="34" charset="0"/>
                <a:cs typeface="Arial" panose="020B0604020202020204" pitchFamily="34" charset="0"/>
                <a:hlinkClick r:id="rId4"/>
              </a:rPr>
              <a:t>сайте</a:t>
            </a:r>
            <a:endParaRPr lang="ru-RU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2" descr="Изображение Исследовательские и проектные работы по химии. 5-9 классы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66" y="4069273"/>
            <a:ext cx="1624087" cy="216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qrcoder.ru/code/?https%3A%2F%2Fshop.prosv.ru%2Fkatalog%23%2Forderby%3D5%26sFilters%3D4%212304%3B13%2117879%3B&amp;8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509" y="5490586"/>
            <a:ext cx="958493" cy="95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7702401" y="5806691"/>
            <a:ext cx="6096000" cy="3263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tabLst>
                <a:tab pos="457200" algn="l"/>
              </a:tabLst>
              <a:defRPr/>
            </a:pPr>
            <a:r>
              <a:rPr lang="ru-RU" sz="1600" dirty="0">
                <a:ea typeface="Arial" panose="020B0604020202020204" pitchFamily="34" charset="0"/>
                <a:cs typeface="Arial" panose="020B0604020202020204" pitchFamily="34" charset="0"/>
                <a:hlinkClick r:id="rId7"/>
              </a:rPr>
              <a:t>Купить</a:t>
            </a:r>
            <a:r>
              <a:rPr lang="ru-RU" sz="1600" dirty="0"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5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466" y="5906943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Изображение Проектная мастерская. 5-9 классы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8" y="4065210"/>
            <a:ext cx="1639949" cy="21681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767074" y="1527182"/>
            <a:ext cx="4911262" cy="2224704"/>
            <a:chOff x="2296267" y="1730264"/>
            <a:chExt cx="4203171" cy="1789281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267" y="1741992"/>
              <a:ext cx="1356847" cy="1777553"/>
            </a:xfrm>
            <a:prstGeom prst="rect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656" y="1730264"/>
              <a:ext cx="1356847" cy="1777552"/>
            </a:xfrm>
            <a:prstGeom prst="rect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591" y="1730264"/>
              <a:ext cx="1356847" cy="1777554"/>
            </a:xfrm>
            <a:prstGeom prst="rect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  <a:effectLst/>
          </p:spPr>
        </p:pic>
      </p:grpSp>
      <p:pic>
        <p:nvPicPr>
          <p:cNvPr id="42" name="Picture 4" descr="Изображение Исследовательские и проектные работы по биологии. 5-9 классы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49" y="4069273"/>
            <a:ext cx="1629818" cy="216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67074" y="881488"/>
            <a:ext cx="9577064" cy="318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000" b="1" spc="-40" dirty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Серия «Внеурочная деятельность» для 5 - 9 классов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27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73318" y="144606"/>
            <a:ext cx="10029387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Что может пригодиться при выполнении работы? </a:t>
            </a:r>
          </a:p>
          <a:p>
            <a:pPr lvl="0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04865" y="1733375"/>
            <a:ext cx="6184083" cy="342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10000"/>
              </a:lnSpc>
              <a:spcBef>
                <a:spcPts val="1065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2000" dirty="0">
                <a:ea typeface="Arial" panose="020B0604020202020204" pitchFamily="34" charset="0"/>
                <a:cs typeface="Arial" panose="020B0604020202020204" pitchFamily="34" charset="0"/>
              </a:rPr>
              <a:t>Обеспечат осознанное вовлечение обучающихся в изучение профильных учебных предметов</a:t>
            </a:r>
          </a:p>
          <a:p>
            <a:pPr marL="285750" indent="-285750" defTabSz="914400">
              <a:lnSpc>
                <a:spcPct val="110000"/>
              </a:lnSpc>
              <a:spcBef>
                <a:spcPts val="1065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2000" dirty="0">
                <a:ea typeface="Arial" panose="020B0604020202020204" pitchFamily="34" charset="0"/>
                <a:cs typeface="Arial" panose="020B0604020202020204" pitchFamily="34" charset="0"/>
              </a:rPr>
              <a:t>Познакомят старшеклассников со спецификой видов деятельности, которые будут для них ведущими с точки зрения профессиональной перспективы</a:t>
            </a:r>
          </a:p>
          <a:p>
            <a:pPr marL="285750" indent="-285750" defTabSz="914400">
              <a:lnSpc>
                <a:spcPct val="110000"/>
              </a:lnSpc>
              <a:spcBef>
                <a:spcPts val="1065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2000" dirty="0">
                <a:ea typeface="Arial" panose="020B0604020202020204" pitchFamily="34" charset="0"/>
                <a:cs typeface="Arial" panose="020B0604020202020204" pitchFamily="34" charset="0"/>
              </a:rPr>
              <a:t>Помогут в построении индивидуальной образовательной траектории, сориентировать учащихся в вопросах выбора будущей профессии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80176" y="5668748"/>
            <a:ext cx="6096000" cy="3263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tabLst>
                <a:tab pos="457200" algn="l"/>
              </a:tabLst>
              <a:defRPr/>
            </a:pPr>
            <a:r>
              <a:rPr lang="ru-RU" sz="1600" dirty="0">
                <a:ea typeface="Arial" panose="020B0604020202020204" pitchFamily="34" charset="0"/>
                <a:cs typeface="Arial" panose="020B0604020202020204" pitchFamily="34" charset="0"/>
                <a:hlinkClick r:id="rId4"/>
              </a:rPr>
              <a:t>Купить</a:t>
            </a:r>
            <a:r>
              <a:rPr lang="ru-RU" sz="1600" dirty="0"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466" y="5788685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9" descr="http://qrcoder.ru/code/?https%3A%2F%2Fshop.prosv.ru%2Fkatalog%23%2Forderby%3D5%26sFilters%3D13%2117940%3B&amp;8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4" y="530268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Изображение Индивидуальный проект.10-11 классы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6" y="1925309"/>
            <a:ext cx="2163367" cy="2874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58" y="3036579"/>
            <a:ext cx="2112821" cy="2958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50436" y="1081790"/>
            <a:ext cx="8378262" cy="4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000" b="1" spc="-40" dirty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Серия «ПРОФИЛЬНАЯ ШКОЛА» для 10-11 классов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24" y="2444164"/>
            <a:ext cx="1470181" cy="1970251"/>
          </a:xfrm>
          <a:prstGeom prst="rect">
            <a:avLst/>
          </a:prstGeom>
          <a:ln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78" y="3257465"/>
            <a:ext cx="1470181" cy="1970251"/>
          </a:xfrm>
          <a:prstGeom prst="rect">
            <a:avLst/>
          </a:prstGeom>
          <a:ln w="6350"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32" y="2444164"/>
            <a:ext cx="1470181" cy="1970251"/>
          </a:xfrm>
          <a:prstGeom prst="rect">
            <a:avLst/>
          </a:prstGeom>
          <a:ln w="6350"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86" y="3257465"/>
            <a:ext cx="1470181" cy="1984075"/>
          </a:xfrm>
          <a:prstGeom prst="rect">
            <a:avLst/>
          </a:prstGeom>
          <a:ln w="6350"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0" y="2444164"/>
            <a:ext cx="1470181" cy="1970251"/>
          </a:xfrm>
          <a:prstGeom prst="rect">
            <a:avLst/>
          </a:prstGeom>
          <a:ln w="6350"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TextBox 20"/>
          <p:cNvSpPr txBox="1"/>
          <p:nvPr/>
        </p:nvSpPr>
        <p:spPr>
          <a:xfrm>
            <a:off x="1895321" y="1274913"/>
            <a:ext cx="10293628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b="1" spc="-40" dirty="0">
                <a:solidFill>
                  <a:srgbClr val="002060"/>
                </a:solidFill>
                <a:ea typeface="Arial" panose="020B0604020202020204" pitchFamily="34" charset="0"/>
                <a:cs typeface="Arial" panose="020B0604020202020204" pitchFamily="34" charset="0"/>
              </a:rPr>
              <a:t>Формируем актуальное экологическое самосознание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1A4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1" y="1162636"/>
            <a:ext cx="1351082" cy="5307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28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73319" y="352674"/>
            <a:ext cx="10029387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135" b="1" dirty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Единственный курс экологического просвещения для 1 – 11 классов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98294" y="1967551"/>
            <a:ext cx="6220513" cy="457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480" lvl="0" indent="-284480">
              <a:lnSpc>
                <a:spcPct val="80000"/>
              </a:lnSpc>
              <a:spcBef>
                <a:spcPts val="8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700" b="1" dirty="0">
                <a:solidFill>
                  <a:srgbClr val="3B3838"/>
                </a:solidFill>
              </a:rPr>
              <a:t>«Азбука экологии» </a:t>
            </a:r>
            <a:r>
              <a:rPr lang="ru-RU" sz="1700" dirty="0">
                <a:solidFill>
                  <a:srgbClr val="3B3838"/>
                </a:solidFill>
              </a:rPr>
              <a:t>знакомит с основными экологическими понятиями, воспитывает чувство ответственности за свои действия в природе</a:t>
            </a:r>
          </a:p>
          <a:p>
            <a:pPr marL="284480" lvl="0" indent="-284480">
              <a:lnSpc>
                <a:spcPct val="80000"/>
              </a:lnSpc>
              <a:spcBef>
                <a:spcPts val="8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700" b="1" dirty="0">
                <a:solidFill>
                  <a:srgbClr val="3B3838"/>
                </a:solidFill>
              </a:rPr>
              <a:t>«Экологическая культура» </a:t>
            </a:r>
            <a:r>
              <a:rPr lang="ru-RU" sz="1700" dirty="0">
                <a:solidFill>
                  <a:srgbClr val="3B3838"/>
                </a:solidFill>
              </a:rPr>
              <a:t>закладывает представления об экологически целесообразном поведении</a:t>
            </a:r>
          </a:p>
          <a:p>
            <a:pPr marL="284480" lvl="0" indent="-284480">
              <a:lnSpc>
                <a:spcPct val="80000"/>
              </a:lnSpc>
              <a:spcBef>
                <a:spcPts val="8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700" b="1" dirty="0">
                <a:solidFill>
                  <a:srgbClr val="3B3838"/>
                </a:solidFill>
              </a:rPr>
              <a:t>«Экологическая грамотность» </a:t>
            </a:r>
            <a:r>
              <a:rPr lang="ru-RU" sz="1700" dirty="0">
                <a:solidFill>
                  <a:srgbClr val="3B3838"/>
                </a:solidFill>
              </a:rPr>
              <a:t>развивает навыки экологически грамотной хозяйственной и бытовой деятельности школьников через индивидуальную проектную деятельность</a:t>
            </a:r>
          </a:p>
          <a:p>
            <a:pPr marL="284480" lvl="0" indent="-284480">
              <a:lnSpc>
                <a:spcPct val="80000"/>
              </a:lnSpc>
              <a:spcBef>
                <a:spcPts val="8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700" b="1" dirty="0">
                <a:solidFill>
                  <a:srgbClr val="3B3838"/>
                </a:solidFill>
              </a:rPr>
              <a:t>«Экологическая безопасность» </a:t>
            </a:r>
            <a:r>
              <a:rPr lang="ru-RU" sz="1700" dirty="0">
                <a:solidFill>
                  <a:srgbClr val="3B3838"/>
                </a:solidFill>
              </a:rPr>
              <a:t>формирует знания о защищенности природных объектов, жизни, здоровья человека от источников экологической опасности </a:t>
            </a:r>
          </a:p>
          <a:p>
            <a:pPr marL="284480" lvl="0" indent="-284480">
              <a:lnSpc>
                <a:spcPct val="80000"/>
              </a:lnSpc>
              <a:spcBef>
                <a:spcPts val="8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700" b="1" dirty="0">
                <a:solidFill>
                  <a:srgbClr val="3B3838"/>
                </a:solidFill>
              </a:rPr>
              <a:t>«Индивидуальный проект. Актуальная экология» </a:t>
            </a:r>
            <a:r>
              <a:rPr lang="ru-RU" sz="1700" dirty="0">
                <a:solidFill>
                  <a:srgbClr val="3B3838"/>
                </a:solidFill>
              </a:rPr>
              <a:t>уделяет внимание актуальным экологическим проектам с упором на ситуацию в нашей стране, развивает умение решать </a:t>
            </a:r>
            <a:r>
              <a:rPr lang="ru-RU" sz="1700" dirty="0" err="1">
                <a:solidFill>
                  <a:srgbClr val="3B3838"/>
                </a:solidFill>
              </a:rPr>
              <a:t>разноформатные</a:t>
            </a:r>
            <a:r>
              <a:rPr lang="ru-RU" sz="1700" dirty="0">
                <a:solidFill>
                  <a:srgbClr val="3B3838"/>
                </a:solidFill>
              </a:rPr>
              <a:t> задачи </a:t>
            </a:r>
          </a:p>
          <a:p>
            <a:pPr marL="284480" lvl="0" indent="-284480">
              <a:lnSpc>
                <a:spcPct val="80000"/>
              </a:lnSpc>
              <a:spcBef>
                <a:spcPts val="8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700" dirty="0">
                <a:solidFill>
                  <a:srgbClr val="3B3838"/>
                </a:solidFill>
              </a:rPr>
              <a:t>Курс может быть реализован в урочной и внеурочной деятельности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869950" y="5594350"/>
            <a:ext cx="4243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>
                <a:solidFill>
                  <a:srgbClr val="002060"/>
                </a:solidFill>
              </a:rPr>
              <a:t>Учебники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10875"/>
          <a:stretch>
            <a:fillRect/>
          </a:stretch>
        </p:blipFill>
        <p:spPr>
          <a:xfrm>
            <a:off x="568676" y="1899263"/>
            <a:ext cx="6337070" cy="49587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3076" y="678346"/>
            <a:ext cx="5526389" cy="13177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defRPr>
            </a:lvl1pPr>
          </a:lstStyle>
          <a:p>
            <a:r>
              <a:rPr lang="en-US" b="1" dirty="0" err="1">
                <a:solidFill>
                  <a:srgbClr val="233C78"/>
                </a:solidFill>
                <a:latin typeface="+mn-lt"/>
              </a:rPr>
              <a:t>Обучающее</a:t>
            </a:r>
            <a:r>
              <a:rPr lang="en-US" b="1" dirty="0">
                <a:solidFill>
                  <a:srgbClr val="233C78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233C78"/>
                </a:solidFill>
                <a:latin typeface="+mn-lt"/>
              </a:rPr>
              <a:t>сопровождение</a:t>
            </a:r>
            <a:r>
              <a:rPr lang="en-US" b="1" dirty="0">
                <a:solidFill>
                  <a:srgbClr val="233C78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233C78"/>
                </a:solidFill>
                <a:latin typeface="+mn-lt"/>
              </a:rPr>
              <a:t>проектной</a:t>
            </a:r>
            <a:r>
              <a:rPr lang="en-US" b="1" dirty="0">
                <a:solidFill>
                  <a:srgbClr val="233C78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233C78"/>
                </a:solidFill>
                <a:latin typeface="+mn-lt"/>
              </a:rPr>
              <a:t>деятельности</a:t>
            </a:r>
            <a:r>
              <a:rPr lang="en-US" b="1" dirty="0">
                <a:solidFill>
                  <a:srgbClr val="233C78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233C78"/>
                </a:solidFill>
                <a:latin typeface="+mn-lt"/>
              </a:rPr>
              <a:t>школьников</a:t>
            </a:r>
            <a:r>
              <a:rPr lang="en-US" b="1" dirty="0">
                <a:solidFill>
                  <a:srgbClr val="233C78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233C78"/>
                </a:solidFill>
                <a:latin typeface="+mn-lt"/>
              </a:rPr>
              <a:t>5</a:t>
            </a:r>
            <a:r>
              <a:rPr lang="en-US" b="1" dirty="0">
                <a:solidFill>
                  <a:srgbClr val="233C78"/>
                </a:solidFill>
                <a:latin typeface="+mn-lt"/>
              </a:rPr>
              <a:t>—11 </a:t>
            </a:r>
            <a:r>
              <a:rPr lang="en-US" b="1" dirty="0" err="1">
                <a:solidFill>
                  <a:srgbClr val="233C78"/>
                </a:solidFill>
                <a:latin typeface="+mn-lt"/>
              </a:rPr>
              <a:t>классов</a:t>
            </a:r>
            <a:endParaRPr lang="ru-RU" b="1" dirty="0">
              <a:solidFill>
                <a:srgbClr val="233C78"/>
              </a:solidFill>
              <a:latin typeface="+mn-lt"/>
            </a:endParaRPr>
          </a:p>
        </p:txBody>
      </p:sp>
      <p:pic>
        <p:nvPicPr>
          <p:cNvPr id="2052" name="Picture 4" descr="Компьютерные иконки Педагогическое образование Педагогическое образование  Обучение, учитель, синий, текст png | PNGEg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82" y1="8358" x2="86782" y2="8358"/>
                        <a14:foregroundMark x1="24425" y1="7761" x2="24425" y2="7761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7680" y="4884218"/>
            <a:ext cx="692002" cy="7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омпьютерные иконки Офисный стол, Услуги, угол, здание, текст png | PNGWi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33" l="10000" r="90000">
                        <a14:foregroundMark x1="51087" y1="16500" x2="51087" y2="16500"/>
                        <a14:foregroundMark x1="52065" y1="37833" x2="52065" y2="3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147" y="2942430"/>
            <a:ext cx="1127793" cy="73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омпьютерные иконки стол офис продаж, человек рабочий стол, Разное, текст,  сервис png | PNGWi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435" y1="30859" x2="60435" y2="30859"/>
                        <a14:foregroundMark x1="55435" y1="47656" x2="55435" y2="47656"/>
                        <a14:foregroundMark x1="62717" y1="44922" x2="62717" y2="44922"/>
                        <a14:foregroundMark x1="38043" y1="50195" x2="38043" y2="5019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442" y="3880174"/>
            <a:ext cx="1324158" cy="73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омпьютерные иконки Офис Предприниматель Инкапсулированный PostScript,  Вакансия, разное, текст, логотип png | PNGWi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586" b="100000" l="10000" r="90000">
                        <a14:foregroundMark x1="53587" y1="37305" x2="53587" y2="37305"/>
                        <a14:foregroundMark x1="56522" y1="54883" x2="56522" y2="54883"/>
                        <a14:foregroundMark x1="61087" y1="53906" x2="61087" y2="53906"/>
                        <a14:foregroundMark x1="61522" y1="58398" x2="61522" y2="58398"/>
                        <a14:foregroundMark x1="62174" y1="62500" x2="62174" y2="62500"/>
                        <a14:foregroundMark x1="40435" y1="49219" x2="40435" y2="49219"/>
                        <a14:foregroundMark x1="40000" y1="55273" x2="40000" y2="55273"/>
                        <a14:foregroundMark x1="40109" y1="58398" x2="40109" y2="58398"/>
                        <a14:foregroundMark x1="40435" y1="64258" x2="40435" y2="64258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9624" y="1702621"/>
            <a:ext cx="1573120" cy="8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10421" y="46794"/>
            <a:ext cx="10701644" cy="40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tabLst>
                <a:tab pos="7416800" algn="l"/>
              </a:tabLst>
              <a:defRPr/>
            </a:pPr>
            <a:r>
              <a:rPr lang="ru-RU" sz="2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Цифровой сервис «Лаборатория проектов»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0"/>
          <a:stretch>
            <a:fillRect/>
          </a:stretch>
        </p:blipFill>
        <p:spPr bwMode="auto">
          <a:xfrm>
            <a:off x="1464317" y="2532830"/>
            <a:ext cx="4533071" cy="286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7464425" y="1778000"/>
            <a:ext cx="4350385" cy="1918110"/>
            <a:chOff x="7464425" y="1778036"/>
            <a:chExt cx="3808351" cy="1918335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7464425" y="2743124"/>
              <a:ext cx="3808351" cy="953247"/>
              <a:chOff x="6598069" y="1213731"/>
              <a:chExt cx="3808351" cy="953247"/>
            </a:xfrm>
          </p:grpSpPr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6600824" y="1219755"/>
                <a:ext cx="3805595" cy="732436"/>
              </a:xfrm>
              <a:prstGeom prst="roundRect">
                <a:avLst>
                  <a:gd name="adj" fmla="val 50000"/>
                </a:avLst>
              </a:prstGeom>
              <a:solidFill>
                <a:srgbClr val="233C78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32418" y="1213731"/>
                <a:ext cx="3074002" cy="953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  <a:ea typeface="Open Sans Condensed" pitchFamily="34" charset="0"/>
                    <a:cs typeface="Open Sans Condensed" pitchFamily="34" charset="0"/>
                  </a:rPr>
                  <a:t>4 вида проектов  и 4 уровня сложности для дифференцированного подхода</a:t>
                </a:r>
              </a:p>
              <a:p>
                <a:r>
                  <a:rPr lang="ru-RU" sz="1400" b="1" dirty="0">
                    <a:solidFill>
                      <a:schemeClr val="bg1"/>
                    </a:solidFill>
                    <a:ea typeface="Open Sans Condensed" pitchFamily="34" charset="0"/>
                    <a:cs typeface="Open Sans Condensed" pitchFamily="34" charset="0"/>
                  </a:rPr>
                  <a:t> </a:t>
                </a:r>
              </a:p>
            </p:txBody>
          </p:sp>
          <p:sp>
            <p:nvSpPr>
              <p:cNvPr id="17" name="Овал 16"/>
              <p:cNvSpPr>
                <a:spLocks noChangeAspect="1"/>
              </p:cNvSpPr>
              <p:nvPr/>
            </p:nvSpPr>
            <p:spPr>
              <a:xfrm rot="5400000">
                <a:off x="6598069" y="1231373"/>
                <a:ext cx="709200" cy="7092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33C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7464425" y="1778036"/>
              <a:ext cx="3808351" cy="732436"/>
              <a:chOff x="7464425" y="1778036"/>
              <a:chExt cx="3808351" cy="732436"/>
            </a:xfrm>
          </p:grpSpPr>
          <p:grpSp>
            <p:nvGrpSpPr>
              <p:cNvPr id="4" name="Группа 3"/>
              <p:cNvGrpSpPr/>
              <p:nvPr/>
            </p:nvGrpSpPr>
            <p:grpSpPr>
              <a:xfrm>
                <a:off x="7464425" y="1778036"/>
                <a:ext cx="3808351" cy="732436"/>
                <a:chOff x="6598069" y="1219755"/>
                <a:chExt cx="3808351" cy="732436"/>
              </a:xfrm>
            </p:grpSpPr>
            <p:sp>
              <p:nvSpPr>
                <p:cNvPr id="5" name="Скругленный прямоугольник 4"/>
                <p:cNvSpPr/>
                <p:nvPr/>
              </p:nvSpPr>
              <p:spPr>
                <a:xfrm>
                  <a:off x="6600824" y="1219755"/>
                  <a:ext cx="3805596" cy="73243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33C78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dirty="0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7332417" y="1324363"/>
                  <a:ext cx="2968950" cy="522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b="1" dirty="0">
                      <a:solidFill>
                        <a:schemeClr val="bg1"/>
                      </a:solidFill>
                      <a:ea typeface="Open Sans Condensed" pitchFamily="34" charset="0"/>
                      <a:cs typeface="Open Sans Condensed" pitchFamily="34" charset="0"/>
                    </a:rPr>
                    <a:t>ученику легче создать проект, а учителю – оценить уровень работы</a:t>
                  </a:r>
                </a:p>
              </p:txBody>
            </p:sp>
            <p:sp>
              <p:nvSpPr>
                <p:cNvPr id="8" name="Овал 7"/>
                <p:cNvSpPr>
                  <a:spLocks noChangeAspect="1"/>
                </p:cNvSpPr>
                <p:nvPr/>
              </p:nvSpPr>
              <p:spPr>
                <a:xfrm rot="5400000">
                  <a:off x="6598069" y="1231373"/>
                  <a:ext cx="709200" cy="7092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233C7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0094" y="1812029"/>
                <a:ext cx="577859" cy="65665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964" y="2787037"/>
              <a:ext cx="577859" cy="65665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7464425" y="3743325"/>
            <a:ext cx="4350385" cy="732155"/>
            <a:chOff x="7464424" y="3901506"/>
            <a:chExt cx="3805593" cy="732436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7464424" y="3901506"/>
              <a:ext cx="3805593" cy="732436"/>
              <a:chOff x="6598069" y="1219755"/>
              <a:chExt cx="3805593" cy="732436"/>
            </a:xfrm>
          </p:grpSpPr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6600825" y="1219755"/>
                <a:ext cx="3802837" cy="732436"/>
              </a:xfrm>
              <a:prstGeom prst="roundRect">
                <a:avLst>
                  <a:gd name="adj" fmla="val 50000"/>
                </a:avLst>
              </a:prstGeom>
              <a:solidFill>
                <a:srgbClr val="233C78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456580" y="1313700"/>
                <a:ext cx="2947081" cy="478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90000"/>
                  </a:lnSpc>
                  <a:defRPr/>
                </a:pPr>
                <a:r>
                  <a:rPr lang="ru-RU" sz="1400" b="1" dirty="0">
                    <a:solidFill>
                      <a:schemeClr val="bg1"/>
                    </a:solidFill>
                    <a:ea typeface="Open Sans Condensed" pitchFamily="34" charset="0"/>
                    <a:cs typeface="Open Sans Condensed" pitchFamily="34" charset="0"/>
                  </a:rPr>
                  <a:t>Конструктор учитывает школьную специфику</a:t>
                </a:r>
              </a:p>
            </p:txBody>
          </p:sp>
          <p:sp>
            <p:nvSpPr>
              <p:cNvPr id="50" name="Овал 49"/>
              <p:cNvSpPr>
                <a:spLocks noChangeAspect="1"/>
              </p:cNvSpPr>
              <p:nvPr/>
            </p:nvSpPr>
            <p:spPr>
              <a:xfrm rot="5400000">
                <a:off x="6598069" y="1231373"/>
                <a:ext cx="709200" cy="7092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33C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964" y="3960439"/>
              <a:ext cx="577859" cy="65665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Прямоугольник 27"/>
          <p:cNvSpPr/>
          <p:nvPr/>
        </p:nvSpPr>
        <p:spPr>
          <a:xfrm>
            <a:off x="8771175" y="5442809"/>
            <a:ext cx="24955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33C78"/>
                </a:solidFill>
              </a:rPr>
              <a:t>https://media.prosv.ru/lsp/</a:t>
            </a:r>
            <a:endParaRPr lang="en-GB" sz="1600" dirty="0">
              <a:solidFill>
                <a:srgbClr val="233C78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502630" y="5135032"/>
            <a:ext cx="2361236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buSzPct val="100000"/>
              <a:defRPr/>
            </a:pPr>
            <a:r>
              <a:rPr lang="ru-RU" sz="1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Больше информации </a:t>
            </a:r>
          </a:p>
        </p:txBody>
      </p:sp>
      <p:pic>
        <p:nvPicPr>
          <p:cNvPr id="5124" name="Picture 4" descr="http://qrcoder.ru/code/?https%3A%2F%2Fmedia.prosv.ru%2Flsp%2F&amp;4&amp;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40" y="4705266"/>
            <a:ext cx="1130065" cy="11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3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73318" y="144606"/>
            <a:ext cx="10029387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Почему именно экологические исследования?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4537" y="980728"/>
            <a:ext cx="11898930" cy="193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Экологическая культура</a:t>
            </a:r>
            <a:r>
              <a:rPr lang="ru-RU" dirty="0"/>
              <a:t> — часть общечеловеческой культуры, система социальных отношений, общественных и индивидуальных морально-этических норм, взглядов, установок и ценностей, касающихся взаимоотношения человека и природы; гармоничность сосуществования человеческого общества и окружающей природной среды; целостный </a:t>
            </a:r>
            <a:r>
              <a:rPr lang="ru-RU" dirty="0" err="1"/>
              <a:t>коадаптивный</a:t>
            </a:r>
            <a:r>
              <a:rPr lang="ru-RU" dirty="0"/>
              <a:t> механизм человека и природы, реализующийся через отношение человеческого общества к окружающей природной среде и к экологическим проблемам в целом.</a:t>
            </a:r>
          </a:p>
        </p:txBody>
      </p:sp>
      <p:pic>
        <p:nvPicPr>
          <p:cNvPr id="16" name="Picture 4" descr="https://png.pngtree.com/back_origin_pic/03/64/89/90d6f6563da094832f5d1fa15b2ef8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32" y="3101599"/>
            <a:ext cx="7848340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 txBox="1"/>
          <p:nvPr/>
        </p:nvSpPr>
        <p:spPr>
          <a:xfrm>
            <a:off x="543462" y="4021374"/>
            <a:ext cx="3791145" cy="1182886"/>
          </a:xfrm>
          <a:prstGeom prst="rect">
            <a:avLst/>
          </a:prstGeom>
        </p:spPr>
        <p:txBody>
          <a:bodyPr lIns="60954" tIns="30477" rIns="60954" bIns="30477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457200">
              <a:spcBef>
                <a:spcPts val="800"/>
              </a:spcBef>
              <a:buSzPts val="1800"/>
              <a:buFont typeface="Arial" panose="020B0604020202020204" pitchFamily="34" charset="0"/>
              <a:buChar char="▸"/>
            </a:pPr>
            <a:r>
              <a:rPr lang="ru-RU" sz="1600" dirty="0">
                <a:solidFill>
                  <a:srgbClr val="28458D"/>
                </a:solidFill>
                <a:latin typeface="Calibri" panose="020F0502020204030204" charset="0"/>
                <a:cs typeface="Open Sans Condensed" pitchFamily="34" charset="0"/>
              </a:rPr>
              <a:t>Обязательность организации проектной деятельности в школе (</a:t>
            </a:r>
            <a:r>
              <a:rPr lang="ru-RU" sz="1600" dirty="0" err="1">
                <a:solidFill>
                  <a:srgbClr val="28458D"/>
                </a:solidFill>
                <a:latin typeface="Calibri" panose="020F0502020204030204" charset="0"/>
                <a:cs typeface="Open Sans Condensed" pitchFamily="34" charset="0"/>
              </a:rPr>
              <a:t>ФГОСы</a:t>
            </a:r>
            <a:r>
              <a:rPr lang="ru-RU" sz="1600" dirty="0">
                <a:solidFill>
                  <a:srgbClr val="28458D"/>
                </a:solidFill>
                <a:latin typeface="Calibri" panose="020F0502020204030204" charset="0"/>
                <a:cs typeface="Open Sans Condensed" pitchFamily="34" charset="0"/>
              </a:rPr>
              <a:t>)</a:t>
            </a:r>
          </a:p>
          <a:p>
            <a:pPr marL="609600" indent="-457200">
              <a:spcBef>
                <a:spcPts val="800"/>
              </a:spcBef>
              <a:buSzPts val="1800"/>
              <a:buFont typeface="Arial" panose="020B0604020202020204" pitchFamily="34" charset="0"/>
              <a:buChar char="▸"/>
            </a:pPr>
            <a:r>
              <a:rPr lang="ru-RU" sz="1600" dirty="0">
                <a:solidFill>
                  <a:srgbClr val="28458D"/>
                </a:solidFill>
                <a:latin typeface="Calibri" panose="020F0502020204030204" charset="0"/>
                <a:cs typeface="Open Sans Condensed" pitchFamily="34" charset="0"/>
              </a:rPr>
              <a:t>Обязательность развития информационно-образовательной среды</a:t>
            </a:r>
          </a:p>
          <a:p>
            <a:pPr marL="609600" indent="-457200">
              <a:spcBef>
                <a:spcPts val="800"/>
              </a:spcBef>
              <a:buSzPts val="1800"/>
              <a:buFont typeface="Arial" panose="020B0604020202020204" pitchFamily="34" charset="0"/>
              <a:buChar char="▸"/>
            </a:pPr>
            <a:r>
              <a:rPr lang="ru-RU" sz="1600" dirty="0">
                <a:solidFill>
                  <a:srgbClr val="28458D"/>
                </a:solidFill>
                <a:latin typeface="Calibri" panose="020F0502020204030204" charset="0"/>
                <a:cs typeface="Open Sans Condensed" pitchFamily="34" charset="0"/>
              </a:rPr>
              <a:t>Результат защиты индивидуального проекта – в аттестат</a:t>
            </a:r>
          </a:p>
          <a:p>
            <a:pPr marL="609600" indent="-457200">
              <a:spcBef>
                <a:spcPts val="800"/>
              </a:spcBef>
              <a:buSzPts val="1800"/>
              <a:buFont typeface="Arial" panose="020B0604020202020204" pitchFamily="34" charset="0"/>
              <a:buChar char="▸"/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Calibri" panose="020F0502020204030204" charset="0"/>
              <a:cs typeface="Arial" panose="020B0604020202020204" pitchFamily="34" charset="0"/>
            </a:endParaRPr>
          </a:p>
          <a:p>
            <a:endParaRPr lang="ru-RU" sz="1500" dirty="0">
              <a:solidFill>
                <a:schemeClr val="accent1">
                  <a:lumMod val="50000"/>
                </a:schemeClr>
              </a:solidFill>
              <a:latin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12" name="Текст 6"/>
          <p:cNvSpPr txBox="1"/>
          <p:nvPr/>
        </p:nvSpPr>
        <p:spPr>
          <a:xfrm>
            <a:off x="4402335" y="4115785"/>
            <a:ext cx="3576800" cy="1462531"/>
          </a:xfrm>
          <a:prstGeom prst="rect">
            <a:avLst/>
          </a:prstGeom>
        </p:spPr>
        <p:txBody>
          <a:bodyPr lIns="60954" tIns="30477" rIns="60954" bIns="30477"/>
          <a:lstStyle>
            <a:defPPr>
              <a:defRPr lang="ru-RU"/>
            </a:defPPr>
            <a:lvl1pPr marL="609600" indent="-457200">
              <a:lnSpc>
                <a:spcPct val="90000"/>
              </a:lnSpc>
              <a:spcBef>
                <a:spcPts val="800"/>
              </a:spcBef>
              <a:buSzPts val="1800"/>
              <a:buFont typeface="Arial" panose="020B0604020202020204" pitchFamily="34" charset="0"/>
              <a:buChar char="▸"/>
              <a:defRPr sz="1600">
                <a:solidFill>
                  <a:srgbClr val="28458D"/>
                </a:solidFill>
                <a:latin typeface="Calibri" panose="020F0502020204030204" charset="0"/>
                <a:cs typeface="Open Sans Condensed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Недостаточность проектных компетенций у учителей</a:t>
            </a:r>
          </a:p>
          <a:p>
            <a:r>
              <a:rPr lang="ru-RU" dirty="0"/>
              <a:t>«Дополнительная» нагрузка учителя (нет времени подготовить достаточный массив материалов)</a:t>
            </a:r>
          </a:p>
          <a:p>
            <a:r>
              <a:rPr lang="ru-RU" dirty="0"/>
              <a:t>Отсутствие инструментов информационно-образовательной среды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06620" y="1230947"/>
            <a:ext cx="3278906" cy="1815882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buSzPct val="100000"/>
            </a:pPr>
            <a:r>
              <a:rPr lang="ru-RU" sz="3200" b="1" dirty="0">
                <a:solidFill>
                  <a:srgbClr val="00B050"/>
                </a:solidFill>
                <a:latin typeface="Calibri" panose="020F0502020204030204" charset="0"/>
                <a:cs typeface="Arial" panose="020B0604020202020204" pitchFamily="34" charset="0"/>
              </a:rPr>
              <a:t>5 – 11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anose="020F0502020204030204" charset="0"/>
                <a:cs typeface="Arial" panose="020B0604020202020204" pitchFamily="34" charset="0"/>
              </a:rPr>
              <a:t>классы</a:t>
            </a:r>
          </a:p>
          <a:p>
            <a:pPr algn="ctr">
              <a:buSzPct val="100000"/>
            </a:pPr>
            <a:r>
              <a:rPr lang="ru-RU" sz="3200" b="1" dirty="0">
                <a:solidFill>
                  <a:srgbClr val="00B050"/>
                </a:solidFill>
                <a:latin typeface="Calibri" panose="020F0502020204030204" charset="0"/>
                <a:cs typeface="Arial" panose="020B0604020202020204" pitchFamily="34" charset="0"/>
              </a:rPr>
              <a:t>150+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anose="020F0502020204030204" charset="0"/>
                <a:cs typeface="Arial" panose="020B0604020202020204" pitchFamily="34" charset="0"/>
              </a:rPr>
              <a:t> проектов</a:t>
            </a:r>
          </a:p>
          <a:p>
            <a:pPr algn="ctr">
              <a:buSzPct val="100000"/>
            </a:pPr>
            <a:r>
              <a:rPr lang="ru-RU" sz="3200" b="1" dirty="0">
                <a:solidFill>
                  <a:srgbClr val="00B050"/>
                </a:solidFill>
                <a:latin typeface="Calibri" panose="020F0502020204030204" charset="0"/>
                <a:cs typeface="Arial" panose="020B0604020202020204" pitchFamily="34" charset="0"/>
              </a:rPr>
              <a:t>24/7</a:t>
            </a:r>
          </a:p>
          <a:p>
            <a:pPr algn="ctr">
              <a:buSzPct val="100000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alibri" panose="020F050202020403020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938" y="1273493"/>
            <a:ext cx="1933230" cy="1877597"/>
          </a:xfrm>
          <a:prstGeom prst="rect">
            <a:avLst/>
          </a:prstGeom>
        </p:spPr>
      </p:pic>
      <p:sp>
        <p:nvSpPr>
          <p:cNvPr id="17" name="Текст 6"/>
          <p:cNvSpPr txBox="1"/>
          <p:nvPr/>
        </p:nvSpPr>
        <p:spPr>
          <a:xfrm>
            <a:off x="8261208" y="3919698"/>
            <a:ext cx="3576800" cy="146253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609600" lvl="0" indent="-4572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00" lvl="1" indent="-4572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lvl="2" indent="-4572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00" lvl="3" indent="-4572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000" lvl="4" indent="-4572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lvl="5" indent="-4572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200" lvl="6" indent="-4572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800" lvl="7" indent="-4572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lvl="8" indent="-4572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28458D"/>
                </a:solidFill>
                <a:latin typeface="Calibri" panose="020F0502020204030204" charset="0"/>
                <a:cs typeface="Open Sans Condensed" pitchFamily="34" charset="0"/>
              </a:rPr>
              <a:t>Обучающий алгоритм по овладению проектными компетенциями</a:t>
            </a:r>
          </a:p>
          <a:p>
            <a:r>
              <a:rPr lang="ru-RU" sz="1600" dirty="0">
                <a:solidFill>
                  <a:srgbClr val="28458D"/>
                </a:solidFill>
                <a:latin typeface="Calibri" panose="020F0502020204030204" charset="0"/>
                <a:cs typeface="Open Sans Condensed" pitchFamily="34" charset="0"/>
              </a:rPr>
              <a:t>Практическая отработка проектных компетенций на значительном объеме готового контента</a:t>
            </a:r>
          </a:p>
          <a:p>
            <a:r>
              <a:rPr lang="ru-RU" sz="1600" dirty="0">
                <a:solidFill>
                  <a:srgbClr val="28458D"/>
                </a:solidFill>
                <a:latin typeface="Calibri" panose="020F0502020204030204" charset="0"/>
                <a:cs typeface="Open Sans Condensed" pitchFamily="34" charset="0"/>
              </a:rPr>
              <a:t>Единые критерии оценивания и самооценки </a:t>
            </a:r>
          </a:p>
          <a:p>
            <a:endParaRPr lang="ru-RU" sz="1500" dirty="0">
              <a:solidFill>
                <a:schemeClr val="accent1">
                  <a:lumMod val="50000"/>
                </a:schemeClr>
              </a:solidFill>
              <a:latin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2538" y="6356351"/>
            <a:ext cx="380707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34" y="992855"/>
            <a:ext cx="5913458" cy="284888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852892" y="3157141"/>
            <a:ext cx="2897320" cy="677102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buSzPct val="100000"/>
            </a:pPr>
            <a:r>
              <a:rPr lang="ru-RU" sz="20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Больше информации на странице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873817" y="96109"/>
            <a:ext cx="10701644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tabLst>
                <a:tab pos="7416800" algn="l"/>
              </a:tabLst>
              <a:defRPr/>
            </a:pPr>
            <a:r>
              <a:rPr lang="ru-RU" sz="2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Цифровой сервис «Лаборатория проектов»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/>
          <p:cNvSpPr txBox="1"/>
          <p:nvPr/>
        </p:nvSpPr>
        <p:spPr>
          <a:xfrm>
            <a:off x="951153" y="1398603"/>
            <a:ext cx="5565863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5"/>
              </a:lnSpc>
            </a:pPr>
            <a:endParaRPr lang="ru-RU" sz="1600" spc="31" dirty="0">
              <a:solidFill>
                <a:srgbClr val="14110F"/>
              </a:solidFill>
            </a:endParaRPr>
          </a:p>
          <a:p>
            <a:pPr marL="285750" indent="-285750">
              <a:lnSpc>
                <a:spcPts val="2195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проверенный образовательный контент</a:t>
            </a:r>
          </a:p>
          <a:p>
            <a:pPr marL="285750" indent="-285750">
              <a:lnSpc>
                <a:spcPts val="2195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дифференцированный подход в проектной деятельности</a:t>
            </a:r>
          </a:p>
          <a:p>
            <a:pPr marL="285750" indent="-285750">
              <a:lnSpc>
                <a:spcPts val="2195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обеспечивает коммуникацию учитель- ученик</a:t>
            </a:r>
            <a:endParaRPr lang="en-US" sz="1600" spc="31" dirty="0">
              <a:solidFill>
                <a:srgbClr val="14110F"/>
              </a:solidFill>
            </a:endParaRPr>
          </a:p>
        </p:txBody>
      </p:sp>
      <p:grpSp>
        <p:nvGrpSpPr>
          <p:cNvPr id="8" name="Group 4"/>
          <p:cNvGrpSpPr/>
          <p:nvPr/>
        </p:nvGrpSpPr>
        <p:grpSpPr>
          <a:xfrm>
            <a:off x="1125415" y="3188466"/>
            <a:ext cx="4589584" cy="3182817"/>
            <a:chOff x="0" y="0"/>
            <a:chExt cx="10434337" cy="7980445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2"/>
            <a:srcRect l="6417" r="6417"/>
            <a:stretch>
              <a:fillRect/>
            </a:stretch>
          </p:blipFill>
          <p:spPr>
            <a:xfrm>
              <a:off x="0" y="0"/>
              <a:ext cx="10434337" cy="7980445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015" y="1606493"/>
            <a:ext cx="5348378" cy="4974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517015" y="4178418"/>
            <a:ext cx="5348378" cy="1169545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buSzPct val="100000"/>
            </a:pPr>
            <a:r>
              <a:rPr lang="ru-RU" sz="2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Отсутствие аналогов на рынке цифровых образовательных продуктов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09962" y="2753139"/>
            <a:ext cx="3991083" cy="1046440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buSzPct val="100000"/>
            </a:pPr>
            <a:r>
              <a:rPr lang="ru-RU" sz="3200" b="1" dirty="0">
                <a:solidFill>
                  <a:srgbClr val="00B050"/>
                </a:solidFill>
                <a:cs typeface="Arial" panose="020B0604020202020204" pitchFamily="34" charset="0"/>
              </a:rPr>
              <a:t>4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вида проектов</a:t>
            </a:r>
          </a:p>
          <a:p>
            <a:pPr algn="ctr">
              <a:buSzPct val="100000"/>
            </a:pPr>
            <a:r>
              <a:rPr lang="ru-RU" sz="3200" b="1" dirty="0">
                <a:solidFill>
                  <a:srgbClr val="00B050"/>
                </a:solidFill>
                <a:cs typeface="Arial" panose="020B0604020202020204" pitchFamily="34" charset="0"/>
              </a:rPr>
              <a:t>4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уровня сложности проектов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42538" y="6356351"/>
            <a:ext cx="380707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009711" y="5488743"/>
            <a:ext cx="2734489" cy="615547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buSzPct val="100000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Краткая инструкция пользователя</a:t>
            </a:r>
            <a:endParaRPr lang="ru-RU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085351" y="209354"/>
            <a:ext cx="10701644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tabLst>
                <a:tab pos="7416800" algn="l"/>
              </a:tabLst>
              <a:defRPr/>
            </a:pPr>
            <a:r>
              <a:rPr lang="ru-RU" sz="2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Цифровой сервис «Лаборатория проектов»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640192"/>
            <a:ext cx="5636034" cy="4786009"/>
            <a:chOff x="0" y="0"/>
            <a:chExt cx="11272067" cy="957201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413" r="3413"/>
            <a:stretch>
              <a:fillRect/>
            </a:stretch>
          </p:blipFill>
          <p:spPr>
            <a:xfrm>
              <a:off x="0" y="0"/>
              <a:ext cx="11272067" cy="957201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508000" y="1059346"/>
            <a:ext cx="10279557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en-US" sz="2000" b="1" dirty="0" err="1">
                <a:solidFill>
                  <a:srgbClr val="2C4F8F"/>
                </a:solidFill>
                <a:latin typeface="Calibri" panose="020F0502020204030204" charset="0"/>
              </a:rPr>
              <a:t>Автоматическая</a:t>
            </a:r>
            <a:r>
              <a:rPr lang="en-US" sz="2000" b="1" dirty="0">
                <a:solidFill>
                  <a:srgbClr val="2C4F8F"/>
                </a:solidFill>
                <a:latin typeface="Calibri" panose="020F0502020204030204" charset="0"/>
              </a:rPr>
              <a:t> </a:t>
            </a:r>
            <a:r>
              <a:rPr lang="en-US" sz="2000" b="1" dirty="0" err="1">
                <a:solidFill>
                  <a:srgbClr val="2C4F8F"/>
                </a:solidFill>
                <a:latin typeface="Calibri" panose="020F0502020204030204" charset="0"/>
              </a:rPr>
              <a:t>выдача</a:t>
            </a:r>
            <a:r>
              <a:rPr lang="en-US" sz="2000" b="1" dirty="0">
                <a:solidFill>
                  <a:srgbClr val="2C4F8F"/>
                </a:solidFill>
                <a:latin typeface="Calibri" panose="020F0502020204030204" charset="0"/>
              </a:rPr>
              <a:t> и </a:t>
            </a:r>
            <a:r>
              <a:rPr lang="en-US" sz="2000" b="1" dirty="0" err="1">
                <a:solidFill>
                  <a:srgbClr val="2C4F8F"/>
                </a:solidFill>
                <a:latin typeface="Calibri" panose="020F0502020204030204" charset="0"/>
              </a:rPr>
              <a:t>проверка</a:t>
            </a:r>
            <a:endParaRPr lang="en-US" sz="2000" b="1" dirty="0">
              <a:solidFill>
                <a:srgbClr val="2C4F8F"/>
              </a:solidFill>
              <a:latin typeface="Calibri" panose="020F050202020403020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631539" y="1615512"/>
            <a:ext cx="4071916" cy="438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/>
              <a:t>4 </a:t>
            </a:r>
            <a:r>
              <a:rPr lang="en-US" dirty="0" err="1"/>
              <a:t>направления</a:t>
            </a:r>
            <a:r>
              <a:rPr lang="en-US" dirty="0"/>
              <a:t> </a:t>
            </a:r>
            <a:r>
              <a:rPr lang="en-US" dirty="0" err="1"/>
              <a:t>работы</a:t>
            </a:r>
            <a:r>
              <a:rPr lang="ru-RU" dirty="0"/>
              <a:t>:</a:t>
            </a:r>
            <a:endParaRPr lang="en-US" dirty="0"/>
          </a:p>
          <a:p>
            <a:pPr>
              <a:lnSpc>
                <a:spcPts val="2520"/>
              </a:lnSpc>
            </a:pPr>
            <a:endParaRPr lang="en-US" dirty="0"/>
          </a:p>
          <a:p>
            <a:pPr marL="388620" lvl="1" indent="-194310">
              <a:lnSpc>
                <a:spcPts val="2520"/>
              </a:lnSpc>
              <a:buFont typeface="Arial" panose="020B0604020202020204"/>
              <a:buChar char="•"/>
            </a:pPr>
            <a:r>
              <a:rPr lang="en-US" dirty="0" err="1"/>
              <a:t>Исследовательское</a:t>
            </a:r>
            <a:r>
              <a:rPr lang="en-US" dirty="0"/>
              <a:t> (</a:t>
            </a:r>
            <a:r>
              <a:rPr lang="en-US" dirty="0" err="1"/>
              <a:t>естественно-научное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гуманитарное</a:t>
            </a:r>
            <a:r>
              <a:rPr lang="en-US" dirty="0"/>
              <a:t>)</a:t>
            </a:r>
          </a:p>
          <a:p>
            <a:pPr marL="388620" lvl="1" indent="-194310">
              <a:lnSpc>
                <a:spcPts val="2520"/>
              </a:lnSpc>
              <a:buFont typeface="Arial" panose="020B0604020202020204"/>
              <a:buChar char="•"/>
            </a:pPr>
            <a:r>
              <a:rPr lang="en-US" dirty="0" err="1"/>
              <a:t>Производственное</a:t>
            </a:r>
            <a:r>
              <a:rPr lang="en-US" dirty="0"/>
              <a:t> (</a:t>
            </a:r>
            <a:r>
              <a:rPr lang="en-US" dirty="0" err="1"/>
              <a:t>создание</a:t>
            </a:r>
            <a:r>
              <a:rPr lang="en-US" dirty="0"/>
              <a:t> </a:t>
            </a:r>
            <a:r>
              <a:rPr lang="en-US" dirty="0" err="1"/>
              <a:t>продукта</a:t>
            </a:r>
            <a:r>
              <a:rPr lang="en-US" dirty="0"/>
              <a:t>)</a:t>
            </a:r>
          </a:p>
          <a:p>
            <a:pPr marL="388620" lvl="1" indent="-194310">
              <a:lnSpc>
                <a:spcPts val="2520"/>
              </a:lnSpc>
              <a:buFont typeface="Arial" panose="020B0604020202020204"/>
              <a:buChar char="•"/>
            </a:pPr>
            <a:r>
              <a:rPr lang="en-US" dirty="0" err="1"/>
              <a:t>Творческое</a:t>
            </a:r>
            <a:r>
              <a:rPr lang="en-US" dirty="0"/>
              <a:t> </a:t>
            </a:r>
            <a:endParaRPr lang="ru-RU" dirty="0"/>
          </a:p>
          <a:p>
            <a:pPr marL="388620" lvl="1" indent="-194310">
              <a:lnSpc>
                <a:spcPts val="2520"/>
              </a:lnSpc>
              <a:buFont typeface="Arial" panose="020B0604020202020204"/>
              <a:buChar char="•"/>
            </a:pPr>
            <a:r>
              <a:rPr lang="en-US" dirty="0" err="1"/>
              <a:t>Социальное</a:t>
            </a:r>
            <a:r>
              <a:rPr lang="en-US" dirty="0"/>
              <a:t> </a:t>
            </a:r>
            <a:r>
              <a:rPr lang="ru-RU" dirty="0"/>
              <a:t>(улучшение жизни людей в обществе: экология, </a:t>
            </a:r>
            <a:r>
              <a:rPr lang="ru-RU" dirty="0" err="1"/>
              <a:t>волонтерство</a:t>
            </a:r>
            <a:r>
              <a:rPr lang="ru-RU" dirty="0"/>
              <a:t>, общественно-социальные движения и т.п. )</a:t>
            </a:r>
          </a:p>
          <a:p>
            <a:endParaRPr lang="ru-RU" sz="1100" dirty="0"/>
          </a:p>
          <a:p>
            <a:pPr marL="388620" lvl="1" indent="-194310">
              <a:lnSpc>
                <a:spcPts val="2520"/>
              </a:lnSpc>
              <a:buFont typeface="Arial" panose="020B0604020202020204"/>
              <a:buChar char="•"/>
            </a:pPr>
            <a:endParaRPr lang="en-US" dirty="0"/>
          </a:p>
          <a:p>
            <a:pPr>
              <a:lnSpc>
                <a:spcPts val="2520"/>
              </a:lnSpc>
            </a:pPr>
            <a:endParaRPr lang="en-US" dirty="0"/>
          </a:p>
        </p:txBody>
      </p:sp>
      <p:sp>
        <p:nvSpPr>
          <p:cNvPr id="6" name="AutoShape 6"/>
          <p:cNvSpPr/>
          <p:nvPr/>
        </p:nvSpPr>
        <p:spPr>
          <a:xfrm>
            <a:off x="7121887" y="1386192"/>
            <a:ext cx="6350" cy="2693985"/>
          </a:xfrm>
          <a:prstGeom prst="rect">
            <a:avLst/>
          </a:prstGeom>
          <a:solidFill>
            <a:srgbClr val="1B1B1B"/>
          </a:solidFill>
        </p:spPr>
      </p:sp>
      <p:grpSp>
        <p:nvGrpSpPr>
          <p:cNvPr id="7" name="Group 7"/>
          <p:cNvGrpSpPr/>
          <p:nvPr/>
        </p:nvGrpSpPr>
        <p:grpSpPr>
          <a:xfrm>
            <a:off x="7038695" y="1653612"/>
            <a:ext cx="193489" cy="19348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E65D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038695" y="3983432"/>
            <a:ext cx="193489" cy="19348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E65D9"/>
            </a:solidFill>
          </p:spPr>
        </p:sp>
      </p:grpSp>
      <p:sp>
        <p:nvSpPr>
          <p:cNvPr id="32" name="Прямоугольник 31"/>
          <p:cNvSpPr/>
          <p:nvPr/>
        </p:nvSpPr>
        <p:spPr>
          <a:xfrm>
            <a:off x="2020581" y="123629"/>
            <a:ext cx="10701644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tabLst>
                <a:tab pos="7416800" algn="l"/>
              </a:tabLst>
              <a:defRPr/>
            </a:pPr>
            <a:r>
              <a:rPr lang="ru-RU" sz="2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Цифровой сервис «Лаборатория проектов»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7121887" y="1386191"/>
            <a:ext cx="6350" cy="2544864"/>
          </a:xfrm>
          <a:prstGeom prst="rect">
            <a:avLst/>
          </a:prstGeom>
          <a:solidFill>
            <a:srgbClr val="1B1B1B"/>
          </a:solidFill>
        </p:spPr>
      </p:sp>
      <p:grpSp>
        <p:nvGrpSpPr>
          <p:cNvPr id="5" name="Group 5"/>
          <p:cNvGrpSpPr/>
          <p:nvPr/>
        </p:nvGrpSpPr>
        <p:grpSpPr>
          <a:xfrm>
            <a:off x="7038695" y="1653612"/>
            <a:ext cx="193489" cy="19348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E65D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08000" y="1156766"/>
            <a:ext cx="7280196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en-US" sz="2000" b="1" dirty="0" err="1">
                <a:solidFill>
                  <a:srgbClr val="2C4F8F"/>
                </a:solidFill>
                <a:latin typeface="Calibri" panose="020F0502020204030204" charset="0"/>
              </a:rPr>
              <a:t>Результаты</a:t>
            </a:r>
            <a:r>
              <a:rPr lang="en-US" sz="2000" b="1" dirty="0">
                <a:solidFill>
                  <a:srgbClr val="2C4F8F"/>
                </a:solidFill>
                <a:latin typeface="Calibri" panose="020F0502020204030204" charset="0"/>
              </a:rPr>
              <a:t> и </a:t>
            </a:r>
            <a:r>
              <a:rPr lang="en-US" sz="2000" b="1" dirty="0" err="1">
                <a:solidFill>
                  <a:srgbClr val="2C4F8F"/>
                </a:solidFill>
                <a:latin typeface="Calibri" panose="020F0502020204030204" charset="0"/>
              </a:rPr>
              <a:t>коммуникация</a:t>
            </a:r>
            <a:endParaRPr lang="en-US" sz="2000" b="1" dirty="0">
              <a:solidFill>
                <a:srgbClr val="2C4F8F"/>
              </a:solidFill>
              <a:latin typeface="Calibri" panose="020F050202020403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31540" y="1621863"/>
            <a:ext cx="3874661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dirty="0" err="1"/>
              <a:t>Возможность</a:t>
            </a:r>
            <a:r>
              <a:rPr lang="en-US" dirty="0"/>
              <a:t> </a:t>
            </a:r>
            <a:r>
              <a:rPr lang="en-US" dirty="0" err="1"/>
              <a:t>работы</a:t>
            </a:r>
            <a:r>
              <a:rPr lang="en-US" dirty="0"/>
              <a:t> </a:t>
            </a:r>
          </a:p>
          <a:p>
            <a:pPr marL="360045" lvl="1" indent="-179705">
              <a:lnSpc>
                <a:spcPts val="2330"/>
              </a:lnSpc>
              <a:buFont typeface="Arial" panose="020B0604020202020204"/>
              <a:buChar char="•"/>
            </a:pPr>
            <a:r>
              <a:rPr lang="en-US" dirty="0" err="1"/>
              <a:t>Индивидуально</a:t>
            </a:r>
            <a:r>
              <a:rPr lang="en-US" dirty="0"/>
              <a:t> </a:t>
            </a:r>
          </a:p>
          <a:p>
            <a:pPr marL="360045" lvl="1" indent="-179705">
              <a:lnSpc>
                <a:spcPts val="2330"/>
              </a:lnSpc>
              <a:buFont typeface="Arial" panose="020B0604020202020204"/>
              <a:buChar char="•"/>
            </a:pPr>
            <a:r>
              <a:rPr lang="en-US" dirty="0" err="1"/>
              <a:t>В</a:t>
            </a:r>
            <a:r>
              <a:rPr lang="en-US" dirty="0"/>
              <a:t> </a:t>
            </a:r>
            <a:r>
              <a:rPr lang="en-US" dirty="0" err="1"/>
              <a:t>команде</a:t>
            </a:r>
            <a:r>
              <a:rPr lang="en-US" dirty="0"/>
              <a:t> </a:t>
            </a:r>
          </a:p>
          <a:p>
            <a:pPr>
              <a:lnSpc>
                <a:spcPts val="2330"/>
              </a:lnSpc>
            </a:pPr>
            <a:endParaRPr lang="en-US" dirty="0"/>
          </a:p>
          <a:p>
            <a:pPr>
              <a:lnSpc>
                <a:spcPts val="2330"/>
              </a:lnSpc>
            </a:pPr>
            <a:r>
              <a:rPr lang="en-US" dirty="0" err="1"/>
              <a:t>Уровень</a:t>
            </a:r>
            <a:r>
              <a:rPr lang="en-US" dirty="0"/>
              <a:t> </a:t>
            </a:r>
            <a:r>
              <a:rPr lang="en-US" dirty="0" err="1"/>
              <a:t>сложности</a:t>
            </a:r>
            <a:r>
              <a:rPr lang="en-US" dirty="0"/>
              <a:t> </a:t>
            </a:r>
            <a:r>
              <a:rPr lang="en-US" dirty="0" err="1"/>
              <a:t>самого</a:t>
            </a:r>
            <a:r>
              <a:rPr lang="en-US" dirty="0"/>
              <a:t> </a:t>
            </a:r>
            <a:r>
              <a:rPr lang="en-US" dirty="0" err="1"/>
              <a:t>проекта</a:t>
            </a:r>
            <a:endParaRPr lang="en-US" dirty="0"/>
          </a:p>
          <a:p>
            <a:pPr>
              <a:lnSpc>
                <a:spcPts val="2330"/>
              </a:lnSpc>
            </a:pPr>
            <a:endParaRPr lang="en-US" dirty="0"/>
          </a:p>
          <a:p>
            <a:pPr marL="360045" lvl="1" indent="-179705">
              <a:lnSpc>
                <a:spcPts val="2330"/>
              </a:lnSpc>
              <a:buFont typeface="Arial" panose="020B0604020202020204"/>
              <a:buChar char="•"/>
            </a:pPr>
            <a:r>
              <a:rPr lang="en-US" dirty="0" err="1"/>
              <a:t>Выполнение</a:t>
            </a:r>
            <a:r>
              <a:rPr lang="en-US" dirty="0"/>
              <a:t> </a:t>
            </a:r>
            <a:r>
              <a:rPr lang="en-US" dirty="0" err="1"/>
              <a:t>готового</a:t>
            </a:r>
            <a:r>
              <a:rPr lang="en-US" dirty="0"/>
              <a:t> </a:t>
            </a:r>
            <a:r>
              <a:rPr lang="en-US" dirty="0" err="1"/>
              <a:t>проекта</a:t>
            </a:r>
            <a:endParaRPr lang="en-US" dirty="0"/>
          </a:p>
          <a:p>
            <a:pPr marL="360045" lvl="1" indent="-179705">
              <a:lnSpc>
                <a:spcPts val="2330"/>
              </a:lnSpc>
              <a:buFont typeface="Arial" panose="020B0604020202020204"/>
              <a:buChar char="•"/>
            </a:pPr>
            <a:r>
              <a:rPr lang="en-US" dirty="0" err="1"/>
              <a:t>Работа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en-US" dirty="0"/>
              <a:t> </a:t>
            </a:r>
            <a:r>
              <a:rPr lang="en-US" dirty="0" err="1"/>
              <a:t>шаблоне</a:t>
            </a:r>
            <a:r>
              <a:rPr lang="en-US" dirty="0"/>
              <a:t> </a:t>
            </a:r>
          </a:p>
          <a:p>
            <a:pPr marL="360045" lvl="1" indent="-179705">
              <a:lnSpc>
                <a:spcPts val="2330"/>
              </a:lnSpc>
              <a:buFont typeface="Arial" panose="020B0604020202020204"/>
              <a:buChar char="•"/>
            </a:pPr>
            <a:r>
              <a:rPr lang="en-US" dirty="0" err="1"/>
              <a:t>Тема</a:t>
            </a:r>
            <a:r>
              <a:rPr lang="en-US" dirty="0"/>
              <a:t> </a:t>
            </a:r>
            <a:r>
              <a:rPr lang="en-US" dirty="0" err="1"/>
              <a:t>проекта</a:t>
            </a:r>
            <a:endParaRPr lang="en-US" dirty="0"/>
          </a:p>
          <a:p>
            <a:pPr marL="360045" lvl="1" indent="-179705">
              <a:lnSpc>
                <a:spcPts val="2330"/>
              </a:lnSpc>
              <a:buFont typeface="Arial" panose="020B0604020202020204"/>
              <a:buChar char="•"/>
            </a:pPr>
            <a:r>
              <a:rPr lang="en-US" dirty="0" err="1"/>
              <a:t>Полная</a:t>
            </a:r>
            <a:r>
              <a:rPr lang="en-US" dirty="0"/>
              <a:t> </a:t>
            </a:r>
            <a:r>
              <a:rPr lang="en-US" dirty="0" err="1"/>
              <a:t>самостоятельность</a:t>
            </a:r>
            <a:r>
              <a:rPr lang="en-US" dirty="0"/>
              <a:t> (</a:t>
            </a:r>
            <a:r>
              <a:rPr lang="en-US" dirty="0" err="1"/>
              <a:t>работа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en-US" dirty="0"/>
              <a:t> </a:t>
            </a:r>
            <a:r>
              <a:rPr lang="en-US" dirty="0" err="1"/>
              <a:t>конструкторе</a:t>
            </a:r>
            <a:r>
              <a:rPr lang="en-US" dirty="0"/>
              <a:t>)</a:t>
            </a:r>
          </a:p>
          <a:p>
            <a:pPr>
              <a:lnSpc>
                <a:spcPts val="2330"/>
              </a:lnSpc>
            </a:pPr>
            <a:endParaRPr lang="en-US" dirty="0"/>
          </a:p>
        </p:txBody>
      </p:sp>
      <p:grpSp>
        <p:nvGrpSpPr>
          <p:cNvPr id="9" name="Group 9"/>
          <p:cNvGrpSpPr/>
          <p:nvPr/>
        </p:nvGrpSpPr>
        <p:grpSpPr>
          <a:xfrm>
            <a:off x="7010400" y="2845332"/>
            <a:ext cx="193489" cy="19348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E65D9"/>
            </a:solidFill>
          </p:spPr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90" y="1706324"/>
            <a:ext cx="6326094" cy="42118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6807" t="16897" r="23829" b="17797"/>
          <a:stretch>
            <a:fillRect/>
          </a:stretch>
        </p:blipFill>
        <p:spPr>
          <a:xfrm>
            <a:off x="4673693" y="1696941"/>
            <a:ext cx="1524001" cy="812801"/>
          </a:xfrm>
          <a:prstGeom prst="rect">
            <a:avLst/>
          </a:prstGeom>
        </p:spPr>
      </p:pic>
      <p:sp>
        <p:nvSpPr>
          <p:cNvPr id="17" name="TextBox 33"/>
          <p:cNvSpPr txBox="1"/>
          <p:nvPr/>
        </p:nvSpPr>
        <p:spPr>
          <a:xfrm>
            <a:off x="219484" y="6321429"/>
            <a:ext cx="3031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5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1495"/>
              </a:lnSpc>
              <a:spcBef>
                <a:spcPct val="0"/>
              </a:spcBef>
            </a:pPr>
            <a:r>
              <a:rPr lang="en-US" sz="1100" dirty="0">
                <a:solidFill>
                  <a:srgbClr val="000000"/>
                </a:solidFill>
                <a:latin typeface="Calibri" panose="020F0502020204030204" charset="0"/>
              </a:rPr>
              <a:t>© АО «</a:t>
            </a:r>
            <a:r>
              <a:rPr lang="en-US" sz="1100" dirty="0" err="1">
                <a:solidFill>
                  <a:srgbClr val="000000"/>
                </a:solidFill>
                <a:latin typeface="Calibri" panose="020F0502020204030204" charset="0"/>
              </a:rPr>
              <a:t>Издательство</a:t>
            </a:r>
            <a:r>
              <a:rPr lang="en-US" sz="1100" dirty="0">
                <a:solidFill>
                  <a:srgbClr val="000000"/>
                </a:solidFill>
                <a:latin typeface="Calibri" panose="020F0502020204030204" charset="0"/>
              </a:rPr>
              <a:t> «</a:t>
            </a:r>
            <a:r>
              <a:rPr lang="en-US" sz="1100" dirty="0" err="1">
                <a:solidFill>
                  <a:srgbClr val="000000"/>
                </a:solidFill>
                <a:latin typeface="Calibri" panose="020F0502020204030204" charset="0"/>
              </a:rPr>
              <a:t>Просвещение</a:t>
            </a:r>
            <a:r>
              <a:rPr lang="en-US" sz="1100" dirty="0">
                <a:solidFill>
                  <a:srgbClr val="000000"/>
                </a:solidFill>
                <a:latin typeface="Calibri" panose="020F0502020204030204" charset="0"/>
              </a:rPr>
              <a:t>», 202</a:t>
            </a:r>
            <a:r>
              <a:rPr lang="ru-RU" sz="1100" dirty="0">
                <a:solidFill>
                  <a:srgbClr val="000000"/>
                </a:solidFill>
                <a:latin typeface="Calibri" panose="020F0502020204030204" charset="0"/>
              </a:rPr>
              <a:t>2</a:t>
            </a:r>
            <a:endParaRPr lang="en-US" sz="1100"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45651" y="177604"/>
            <a:ext cx="10701644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tabLst>
                <a:tab pos="7416800" algn="l"/>
              </a:tabLst>
              <a:defRPr/>
            </a:pPr>
            <a:r>
              <a:rPr lang="ru-RU" sz="2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Цифровой сервис «Лаборатория проектов»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795069" y="1959904"/>
            <a:ext cx="10634931" cy="1169759"/>
            <a:chOff x="1192603" y="2782390"/>
            <a:chExt cx="15952397" cy="1754639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945202" y="2784430"/>
              <a:ext cx="14199798" cy="175259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1192603" y="2782390"/>
              <a:ext cx="3455597" cy="1752599"/>
            </a:xfrm>
            <a:prstGeom prst="roundRect">
              <a:avLst>
                <a:gd name="adj" fmla="val 50000"/>
              </a:avLst>
            </a:prstGeom>
            <a:solidFill>
              <a:srgbClr val="7D98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900" dirty="0">
                  <a:ea typeface="Lato Bold" panose="020B0604020202020204" charset="0"/>
                  <a:cs typeface="Lato Bold" panose="020B0604020202020204" charset="0"/>
                </a:rPr>
                <a:t>Администрация школы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95069" y="3455772"/>
            <a:ext cx="10634931" cy="1169759"/>
            <a:chOff x="1192603" y="4616507"/>
            <a:chExt cx="15952397" cy="1754639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945202" y="4618547"/>
              <a:ext cx="14199798" cy="175259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1192603" y="4616507"/>
              <a:ext cx="3455597" cy="1752599"/>
            </a:xfrm>
            <a:prstGeom prst="roundRect">
              <a:avLst>
                <a:gd name="adj" fmla="val 50000"/>
              </a:avLst>
            </a:prstGeom>
            <a:solidFill>
              <a:srgbClr val="7AB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900" dirty="0">
                  <a:ea typeface="Lato Bold" panose="020B0604020202020204" charset="0"/>
                  <a:cs typeface="Lato Bold" panose="020B0604020202020204" charset="0"/>
                </a:rPr>
                <a:t>Учитель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81523" y="4951641"/>
            <a:ext cx="10634931" cy="1169759"/>
            <a:chOff x="1172283" y="6830154"/>
            <a:chExt cx="15952397" cy="1754639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2924882" y="6832194"/>
              <a:ext cx="14199798" cy="175259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1172283" y="6830154"/>
              <a:ext cx="3455597" cy="1752599"/>
            </a:xfrm>
            <a:prstGeom prst="roundRect">
              <a:avLst>
                <a:gd name="adj" fmla="val 50000"/>
              </a:avLst>
            </a:prstGeom>
            <a:solidFill>
              <a:srgbClr val="835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900" dirty="0">
                  <a:ea typeface="Lato Bold" panose="020B0604020202020204" charset="0"/>
                  <a:cs typeface="Lato Bold" panose="020B0604020202020204" charset="0"/>
                </a:rPr>
                <a:t>Ученик</a:t>
              </a: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3251200" y="2073101"/>
            <a:ext cx="7859889" cy="1046440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Приведение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к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стандарту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разного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уровня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проектных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компетенций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у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сотрудников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образовательной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организации</a:t>
            </a:r>
            <a:r>
              <a:rPr lang="ru-RU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.</a:t>
            </a:r>
          </a:p>
          <a:p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Повышение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образовательны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х</a:t>
            </a:r>
            <a:r>
              <a:rPr lang="ru-RU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результат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ов</a:t>
            </a:r>
            <a:r>
              <a:rPr lang="ru-RU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и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достижений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при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реализации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проектной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и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исследовательской</a:t>
            </a:r>
            <a:r>
              <a:rPr lang="en-US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деятельности</a:t>
            </a:r>
            <a:endParaRPr lang="ru-RU" sz="1600" dirty="0">
              <a:solidFill>
                <a:srgbClr val="000000"/>
              </a:solidFill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51200" y="3495448"/>
            <a:ext cx="7859889" cy="1046440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Большие временные и ресурсные затраты на организацию проектной деятельности в классе на основе экспертных материалов. Невысокие проектные компетенции учащихся. Сложно мотивировать на изучение предмета </a:t>
            </a:r>
            <a:br>
              <a:rPr lang="ru-RU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</a:br>
            <a:r>
              <a:rPr lang="ru-RU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и </a:t>
            </a:r>
            <a:r>
              <a:rPr lang="ru-RU" sz="1600" dirty="0" err="1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профориентационное</a:t>
            </a:r>
            <a:r>
              <a:rPr lang="ru-RU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 погружение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247813" y="5259109"/>
            <a:ext cx="8029787" cy="553998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Необходимы идеи, примеры и алгоритмы для обучения проектной деятельности.</a:t>
            </a:r>
          </a:p>
          <a:p>
            <a:r>
              <a:rPr lang="ru-RU" sz="1600" dirty="0">
                <a:solidFill>
                  <a:srgbClr val="000000"/>
                </a:solidFill>
                <a:ea typeface="Lato" panose="020B0604020202020204" charset="0"/>
                <a:cs typeface="Lato" panose="020B0604020202020204" charset="0"/>
              </a:rPr>
              <a:t>Отсутствие навыков тайм-менеджмента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0" y="1225489"/>
            <a:ext cx="10109200" cy="464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60"/>
              </a:lnSpc>
              <a:spcBef>
                <a:spcPct val="0"/>
              </a:spcBef>
            </a:pPr>
            <a:r>
              <a:rPr lang="ru-RU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Актуальные вызовы при организации проектной деятельности</a:t>
            </a:r>
            <a:endParaRPr lang="en-US" b="1" dirty="0">
              <a:solidFill>
                <a:srgbClr val="233C78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963431" y="187764"/>
            <a:ext cx="10701644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tabLst>
                <a:tab pos="7416800" algn="l"/>
              </a:tabLst>
              <a:defRPr/>
            </a:pPr>
            <a:r>
              <a:rPr lang="ru-RU" sz="2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Цифровой сервис «Лаборатория проектов»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35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21" y="6560531"/>
            <a:ext cx="2876146" cy="15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10875"/>
          <a:stretch>
            <a:fillRect/>
          </a:stretch>
        </p:blipFill>
        <p:spPr>
          <a:xfrm>
            <a:off x="393076" y="1091694"/>
            <a:ext cx="6337070" cy="49587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25713" y="1504110"/>
            <a:ext cx="5864881" cy="1029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180" lvl="8" defTabSz="457200"/>
            <a:r>
              <a:rPr lang="ru-RU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Бесплатный доступ к электронным формам учебников и сервису «Учим стихи» для школ, педагогов и учащихся </a:t>
            </a:r>
            <a:br>
              <a:rPr lang="ru-RU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</a:br>
            <a:r>
              <a:rPr lang="ru-RU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на платформе </a:t>
            </a:r>
            <a:r>
              <a:rPr lang="en-US" b="1" dirty="0">
                <a:solidFill>
                  <a:srgbClr val="233C78"/>
                </a:solidFill>
                <a:ea typeface="Yu Gothic UI Light" panose="020B0300000000000000" pitchFamily="34" charset="-128"/>
                <a:hlinkClick r:id="rId5"/>
              </a:rPr>
              <a:t>https://educont.ru/</a:t>
            </a:r>
            <a:r>
              <a:rPr lang="ru-RU" b="1" dirty="0">
                <a:solidFill>
                  <a:srgbClr val="233C78"/>
                </a:solidFill>
                <a:ea typeface="Yu Gothic UI Light" panose="020B0300000000000000" pitchFamily="34" charset="-128"/>
              </a:rPr>
              <a:t> </a:t>
            </a:r>
            <a:endParaRPr lang="en-US" b="1" dirty="0">
              <a:solidFill>
                <a:srgbClr val="233C78"/>
              </a:solidFill>
              <a:ea typeface="Yu Gothic UI Light" panose="020B0300000000000000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41168" y="4951642"/>
            <a:ext cx="2361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buSzPct val="100000"/>
              <a:defRPr/>
            </a:pPr>
            <a:r>
              <a:rPr lang="ru-RU" sz="1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Больше информации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38897" y="5228641"/>
            <a:ext cx="4605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1400" dirty="0">
                <a:ea typeface="Open Sans Condensed" pitchFamily="34" charset="0"/>
                <a:cs typeface="Open Sans Condensed" pitchFamily="34" charset="0"/>
              </a:rPr>
              <a:t>Компоненты ЦОК — ЭФУ для уровня начального, основного и среднего общего образования, включенные в действующий ФПУ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03741" y="71559"/>
            <a:ext cx="10701644" cy="7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tabLst>
                <a:tab pos="7416800" algn="l"/>
              </a:tabLst>
              <a:defRPr/>
            </a:pPr>
            <a:r>
              <a:rPr lang="ru-RU" sz="2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Национальная программа «Цифровая экономика»</a:t>
            </a:r>
          </a:p>
          <a:p>
            <a:pPr>
              <a:lnSpc>
                <a:spcPct val="85000"/>
              </a:lnSpc>
              <a:tabLst>
                <a:tab pos="7416800" algn="l"/>
              </a:tabLst>
              <a:defRPr/>
            </a:pPr>
            <a:r>
              <a:rPr lang="ru-RU" sz="2400" b="1" dirty="0">
                <a:solidFill>
                  <a:srgbClr val="233C78"/>
                </a:solidFill>
                <a:ea typeface="Open Sans Condensed" pitchFamily="34" charset="0"/>
                <a:cs typeface="Open Sans Condensed" pitchFamily="34" charset="0"/>
              </a:rPr>
              <a:t>ФП «Кадры для цифровой экономики» 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82196" y="3625732"/>
            <a:ext cx="4708398" cy="2218373"/>
          </a:xfrm>
          <a:prstGeom prst="roundRect">
            <a:avLst>
              <a:gd name="adj" fmla="val 17564"/>
            </a:avLst>
          </a:prstGeom>
          <a:noFill/>
          <a:ln w="19050"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Прямоугольник 35"/>
          <p:cNvSpPr/>
          <p:nvPr/>
        </p:nvSpPr>
        <p:spPr>
          <a:xfrm>
            <a:off x="9713275" y="5259419"/>
            <a:ext cx="1814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233C78"/>
                </a:solidFill>
              </a:rPr>
              <a:t>https://</a:t>
            </a:r>
            <a:r>
              <a:rPr lang="en-GB" sz="1600" dirty="0" err="1">
                <a:solidFill>
                  <a:srgbClr val="233C78"/>
                </a:solidFill>
              </a:rPr>
              <a:t>educont.ru</a:t>
            </a:r>
            <a:r>
              <a:rPr lang="en-GB" sz="1600" dirty="0">
                <a:solidFill>
                  <a:srgbClr val="233C78"/>
                </a:solidFill>
              </a:rPr>
              <a:t>/</a:t>
            </a:r>
            <a:endParaRPr lang="ru-RU" sz="1600" dirty="0">
              <a:solidFill>
                <a:srgbClr val="233C78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126" y="1718401"/>
            <a:ext cx="4494116" cy="201028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8970" y="3923506"/>
            <a:ext cx="1699310" cy="16842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033820" y="2694035"/>
            <a:ext cx="5060900" cy="73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180" lvl="8" defTabSz="457200"/>
            <a:r>
              <a:rPr lang="ru-RU" sz="1400" b="1" dirty="0">
                <a:solidFill>
                  <a:srgbClr val="233C78"/>
                </a:solidFill>
              </a:rPr>
              <a:t>177 цифровых образовательных комплекта «Просвещения» по различным предметам с 1 по</a:t>
            </a:r>
            <a:r>
              <a:rPr lang="en-US" sz="1400" b="1" dirty="0">
                <a:solidFill>
                  <a:srgbClr val="233C78"/>
                </a:solidFill>
              </a:rPr>
              <a:t> 11</a:t>
            </a:r>
            <a:r>
              <a:rPr lang="ru-RU" sz="1400" b="1" dirty="0">
                <a:solidFill>
                  <a:srgbClr val="233C78"/>
                </a:solidFill>
              </a:rPr>
              <a:t> классы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313126" y="3728682"/>
            <a:ext cx="4494116" cy="673385"/>
          </a:xfrm>
          <a:prstGeom prst="rect">
            <a:avLst/>
          </a:prstGeom>
          <a:solidFill>
            <a:srgbClr val="F7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36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035604" y="1913694"/>
            <a:ext cx="8232146" cy="178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480" lvl="0" indent="-28448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Авторы – профессиональные генетики-педагоги, которые занимаются разными направлениями генетической науки</a:t>
            </a:r>
          </a:p>
          <a:p>
            <a:pPr marL="284480" lvl="0" indent="-28448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Что такое проектирование и чем оно отличается от других типов деятельности, рассмотрены разные этапы проектирования</a:t>
            </a:r>
          </a:p>
          <a:p>
            <a:pPr marL="284480" lvl="0" indent="-28448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Ориентировано на практическую деятельность через интеллектуальные исследования, виртуальные лабораторные работы и реальный практикум со специализированным оборудованием</a:t>
            </a:r>
          </a:p>
          <a:p>
            <a:pPr marL="284480" lvl="0" indent="-28448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Содержит задачи по генетике, аналогичные заданиям на ЕГЭ и на школьных биологических олимпиадах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92655" y="1108710"/>
            <a:ext cx="9474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D2B8D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«Практическая молекулярная генетика для начинающих. 8—9 классы»</a:t>
            </a:r>
          </a:p>
          <a:p>
            <a:r>
              <a:rPr lang="ru-RU" sz="2000" b="1" dirty="0">
                <a:solidFill>
                  <a:srgbClr val="2D2B8D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под ред. Бородина  П.М., Ворониной Е.Н. </a:t>
            </a:r>
          </a:p>
          <a:p>
            <a:endParaRPr lang="ru-RU" sz="2000" b="1" dirty="0">
              <a:solidFill>
                <a:srgbClr val="2D2B8D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17090" y="4074795"/>
            <a:ext cx="99936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D2B8D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«Генетика. 10—11 классы» Кузьмин И.В., </a:t>
            </a:r>
            <a:r>
              <a:rPr lang="ru-RU" sz="2000" b="1" dirty="0" err="1">
                <a:solidFill>
                  <a:srgbClr val="2D2B8D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Лавренов</a:t>
            </a:r>
            <a:r>
              <a:rPr lang="ru-RU" sz="2000" b="1" dirty="0">
                <a:solidFill>
                  <a:srgbClr val="2D2B8D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А.Р., Кукушкина И.В., Мустафин А.Г. и др. </a:t>
            </a:r>
          </a:p>
          <a:p>
            <a:endParaRPr lang="ru-RU" sz="2000" b="1" dirty="0">
              <a:solidFill>
                <a:srgbClr val="2D2B8D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17199" y="4797305"/>
            <a:ext cx="8349143" cy="134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480" lvl="0" indent="-28448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Представлены материалы по классической и современной генетике, основные достижения и перспективы развития науки</a:t>
            </a:r>
          </a:p>
          <a:p>
            <a:pPr marL="284480" lvl="0" indent="-28448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Детально разобраны методы молекулярной генетики и генной инженерии, технологии секвенирования нового поколения</a:t>
            </a:r>
          </a:p>
          <a:p>
            <a:pPr marL="284480" lvl="0" indent="-28448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Подробные алгоритмы решения всех видов задач по генетике завершают соответствующие разделы курса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9"/>
          <a:stretch>
            <a:fillRect/>
          </a:stretch>
        </p:blipFill>
        <p:spPr>
          <a:xfrm>
            <a:off x="350811" y="4074640"/>
            <a:ext cx="1530179" cy="2108453"/>
          </a:xfrm>
          <a:prstGeom prst="rect">
            <a:avLst/>
          </a:prstGeom>
          <a:ln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2" y="1264182"/>
            <a:ext cx="1530179" cy="2108453"/>
          </a:xfrm>
          <a:prstGeom prst="rect">
            <a:avLst/>
          </a:prstGeom>
          <a:ln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7" name="Freeform 6"/>
            <p:cNvSpPr/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2"/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4"/>
            <p:cNvSpPr/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5"/>
            <p:cNvSpPr/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6"/>
            <p:cNvSpPr/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7"/>
            <p:cNvSpPr/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8"/>
            <p:cNvSpPr/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9"/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0" name="Прямая соединительная линия 3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13542" y="151382"/>
            <a:ext cx="832286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2D2B8D"/>
                </a:solidFill>
                <a:ea typeface="Calibri" panose="020F0502020204030204" charset="0"/>
                <a:cs typeface="Calibri" panose="020F0502020204030204" charset="0"/>
              </a:rPr>
              <a:t>Обновление содержания образования 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5" name="Рисунок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1800"/>
            <a:ext cx="12189460" cy="100965"/>
          </a:xfrm>
          <a:prstGeom prst="rect">
            <a:avLst/>
          </a:prstGeom>
        </p:spPr>
      </p:pic>
      <p:sp>
        <p:nvSpPr>
          <p:cNvPr id="7" name="Номер слайда 2"/>
          <p:cNvSpPr>
            <a:spLocks noGrp="1"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36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37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7" name="Freeform 6"/>
            <p:cNvSpPr/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2"/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4"/>
            <p:cNvSpPr/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5"/>
            <p:cNvSpPr/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6"/>
            <p:cNvSpPr/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7"/>
            <p:cNvSpPr/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8"/>
            <p:cNvSpPr/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9"/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0" name="Прямая соединительная линия 3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13542" y="151382"/>
            <a:ext cx="832286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2D2B8D"/>
                </a:solidFill>
                <a:ea typeface="Calibri" panose="020F0502020204030204" charset="0"/>
                <a:cs typeface="Calibri" panose="020F0502020204030204" charset="0"/>
              </a:rPr>
              <a:t>Скачать презентацию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5" name="Рисунок 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455"/>
            <a:ext cx="12189460" cy="100330"/>
          </a:xfrm>
          <a:prstGeom prst="rect">
            <a:avLst/>
          </a:prstGeom>
        </p:spPr>
      </p:pic>
      <p:sp>
        <p:nvSpPr>
          <p:cNvPr id="7" name="Номер слайда 2"/>
          <p:cNvSpPr>
            <a:spLocks noGrp="1"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37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Замещающее содержимое 10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743325" y="1261745"/>
            <a:ext cx="3899535" cy="38995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9525" imgH="9525" progId="TCLayout.ActiveDocument.1">
                  <p:embed/>
                </p:oleObj>
              </mc:Choice>
              <mc:Fallback>
                <p:oleObj name="Слайд think-cell" r:id="rId5" imgW="9525" imgH="9525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5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425" y="6032605"/>
            <a:ext cx="11269663" cy="432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5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</a:t>
            </a:r>
            <a:br>
              <a:rPr lang="ru-RU" sz="935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935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Интернете и в корпоративных сетях, а также запись в память ЭВМ,  для частного или публичного использования, без письменного разрешения владельца авторских прав. </a:t>
            </a:r>
            <a:br>
              <a:rPr lang="ru-RU" sz="935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935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АО «Издательство «Просвещение», 20</a:t>
            </a:r>
            <a:r>
              <a:rPr lang="en-US" sz="935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ru-RU" sz="935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2г.</a:t>
            </a:r>
          </a:p>
        </p:txBody>
      </p:sp>
      <p:sp>
        <p:nvSpPr>
          <p:cNvPr id="94" name="Подзаголовок 2"/>
          <p:cNvSpPr txBox="1"/>
          <p:nvPr/>
        </p:nvSpPr>
        <p:spPr>
          <a:xfrm>
            <a:off x="1666385" y="4972602"/>
            <a:ext cx="5249442" cy="1291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400" b="1" spc="-40" dirty="0">
                <a:solidFill>
                  <a:schemeClr val="bg1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Группа компаний «Просвещение»</a:t>
            </a:r>
          </a:p>
          <a:p>
            <a:pPr marL="0" indent="0" defTabSz="9144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400" spc="-4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Адрес: </a:t>
            </a:r>
            <a:r>
              <a:rPr lang="ru-RU" sz="14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127473, г. Москва, ул. </a:t>
            </a:r>
            <a:r>
              <a:rPr lang="ru-RU" sz="1400" dirty="0" err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Краснопролетарская</a:t>
            </a:r>
            <a:r>
              <a:rPr lang="ru-RU" sz="14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, д. 16, стр. 3, подъезд 8, бизнес-центр «Новослободский»</a:t>
            </a:r>
          </a:p>
          <a:p>
            <a:pPr marL="0" indent="0" defTabSz="914400">
              <a:lnSpc>
                <a:spcPct val="120000"/>
              </a:lnSpc>
              <a:spcBef>
                <a:spcPts val="0"/>
              </a:spcBef>
              <a:buNone/>
              <a:defRPr/>
            </a:pPr>
            <a:br>
              <a:rPr lang="ru-RU" sz="14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ru-RU" sz="1400" spc="-40" dirty="0">
              <a:solidFill>
                <a:schemeClr val="bg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96" name="Рисунок 24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4" y="4731808"/>
            <a:ext cx="1097141" cy="1097141"/>
          </a:xfrm>
          <a:prstGeom prst="roundRect">
            <a:avLst>
              <a:gd name="adj" fmla="val 8808"/>
            </a:avLst>
          </a:prstGeom>
        </p:spPr>
      </p:pic>
      <p:sp>
        <p:nvSpPr>
          <p:cNvPr id="11" name="TextBox 10"/>
          <p:cNvSpPr txBox="1"/>
          <p:nvPr/>
        </p:nvSpPr>
        <p:spPr>
          <a:xfrm>
            <a:off x="7192907" y="4972602"/>
            <a:ext cx="609858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spc="-4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Горячая линия: </a:t>
            </a:r>
            <a:r>
              <a:rPr lang="en-US" sz="14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  <a:hlinkClick r:id="rId9"/>
              </a:rPr>
              <a:t>vopros</a:t>
            </a:r>
            <a:r>
              <a:rPr lang="ru-RU" sz="14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  <a:hlinkClick r:id="rId9"/>
              </a:rPr>
              <a:t>@</a:t>
            </a:r>
            <a:r>
              <a:rPr lang="en-US" sz="14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  <a:hlinkClick r:id="rId9"/>
              </a:rPr>
              <a:t>prosv</a:t>
            </a:r>
            <a:r>
              <a:rPr lang="ru-RU" sz="14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  <a:hlinkClick r:id="rId9"/>
              </a:rPr>
              <a:t>.</a:t>
            </a:r>
            <a:r>
              <a:rPr lang="en-US" sz="14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  <a:hlinkClick r:id="rId9"/>
              </a:rPr>
              <a:t>ru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42842" y="2511508"/>
            <a:ext cx="60960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chemeClr val="bg1"/>
                </a:solidFill>
              </a:rPr>
              <a:t>Плечова Ольга Гарриевна,</a:t>
            </a:r>
          </a:p>
          <a:p>
            <a:pPr>
              <a:defRPr/>
            </a:pPr>
            <a:r>
              <a:rPr lang="ru-RU" sz="1600" b="1" spc="150" dirty="0">
                <a:ln w="11430"/>
                <a:solidFill>
                  <a:schemeClr val="bg1"/>
                </a:solidFill>
              </a:rPr>
              <a:t>методист-эксперт ЦМПП</a:t>
            </a:r>
            <a:r>
              <a:rPr lang="en-US" sz="1600" b="1" spc="150" dirty="0">
                <a:ln w="11430"/>
                <a:solidFill>
                  <a:schemeClr val="bg1"/>
                </a:solidFill>
              </a:rPr>
              <a:t> </a:t>
            </a:r>
            <a:endParaRPr lang="ru-RU" sz="1600" b="1" spc="150" dirty="0">
              <a:ln w="11430"/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600" b="1" spc="150" dirty="0">
                <a:ln w="11430"/>
                <a:solidFill>
                  <a:schemeClr val="bg1"/>
                </a:solidFill>
              </a:rPr>
              <a:t>телефон:+79851708839;</a:t>
            </a:r>
          </a:p>
          <a:p>
            <a:pPr>
              <a:defRPr/>
            </a:pPr>
            <a:r>
              <a:rPr lang="ru-RU" sz="1600" b="1" spc="150" dirty="0">
                <a:ln w="11430"/>
                <a:solidFill>
                  <a:schemeClr val="bg1"/>
                </a:solidFill>
              </a:rPr>
              <a:t>E-</a:t>
            </a:r>
            <a:r>
              <a:rPr lang="ru-RU" sz="1600" b="1" spc="150" dirty="0" err="1">
                <a:ln w="11430"/>
                <a:solidFill>
                  <a:schemeClr val="bg1"/>
                </a:solidFill>
              </a:rPr>
              <a:t>mail</a:t>
            </a:r>
            <a:r>
              <a:rPr lang="ru-RU" sz="1600" b="1" spc="150" dirty="0">
                <a:ln w="11430"/>
                <a:solidFill>
                  <a:schemeClr val="bg1"/>
                </a:solidFill>
              </a:rPr>
              <a:t>: </a:t>
            </a:r>
            <a:r>
              <a:rPr lang="en-US" sz="1600" b="1" spc="150" dirty="0">
                <a:ln w="11430"/>
                <a:solidFill>
                  <a:schemeClr val="bg1"/>
                </a:solidFill>
                <a:hlinkClick r:id="rId10"/>
              </a:rPr>
              <a:t>OPlechova@prosv.ru</a:t>
            </a:r>
            <a:r>
              <a:rPr lang="en-US" sz="1600" b="1" spc="150" dirty="0">
                <a:ln w="11430"/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2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1" b="26040"/>
          <a:stretch>
            <a:fillRect/>
          </a:stretch>
        </p:blipFill>
        <p:spPr bwMode="auto">
          <a:xfrm>
            <a:off x="602391" y="2318663"/>
            <a:ext cx="1168547" cy="114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4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73318" y="144606"/>
            <a:ext cx="10029387" cy="50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3200" b="1" dirty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Почему именно экологические исследования?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1" y="2204843"/>
            <a:ext cx="1601844" cy="244827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2304309" y="3217782"/>
            <a:ext cx="1080120" cy="576064"/>
          </a:xfrm>
          <a:prstGeom prst="rightArrow">
            <a:avLst/>
          </a:prstGeom>
          <a:solidFill>
            <a:srgbClr val="008000"/>
          </a:solidFill>
          <a:ln w="25400" cap="flat">
            <a:solidFill>
              <a:srgbClr val="008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50987" y="1770116"/>
            <a:ext cx="8381321" cy="3661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Личностные результаты освоения основной образовательной программы</a:t>
            </a:r>
          </a:p>
          <a:p>
            <a:pPr algn="ctr"/>
            <a:endParaRPr lang="ru-RU" sz="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charset="0"/>
            </a:endParaRPr>
          </a:p>
          <a:p>
            <a:r>
              <a:rPr lang="ru-RU" sz="2800" dirty="0"/>
              <a:t>…формирование основ экологической культуры, соответствующей современному уровню экологического мышления, развитие опыта экологически ориентированной рефлексивно-оценочной и практической деятельности в жизненных ситуациях.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Блок-схема: знак завершения 27"/>
          <p:cNvSpPr/>
          <p:nvPr/>
        </p:nvSpPr>
        <p:spPr>
          <a:xfrm>
            <a:off x="4983003" y="5517603"/>
            <a:ext cx="6785662" cy="917514"/>
          </a:xfrm>
          <a:prstGeom prst="flowChartTerminator">
            <a:avLst/>
          </a:prstGeom>
          <a:solidFill>
            <a:srgbClr val="CCFFCC"/>
          </a:solidFill>
          <a:ln w="3175" cap="flat">
            <a:solidFill>
              <a:schemeClr val="accent3">
                <a:lumMod val="60000"/>
                <a:lumOff val="40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hangingPunct="0">
              <a:lnSpc>
                <a:spcPct val="130000"/>
              </a:lnSpc>
            </a:pPr>
            <a:r>
              <a:rPr lang="ru-RU" sz="1400" dirty="0">
                <a:latin typeface="Arial" panose="020B0604020202020204" pitchFamily="34" charset="0"/>
              </a:rPr>
              <a:t>Поведение в окружающей среде в соответствии с законами взаимодействия Природы и Человека, нормами морали, права.</a:t>
            </a:r>
            <a:endParaRPr lang="ru-RU" sz="1400" dirty="0">
              <a:latin typeface="Arial" panose="020B0604020202020204" pitchFamily="34" charset="0"/>
              <a:sym typeface="Helvetica"/>
            </a:endParaRPr>
          </a:p>
        </p:txBody>
      </p:sp>
      <p:sp>
        <p:nvSpPr>
          <p:cNvPr id="27" name="Блок-схема: знак завершения 26"/>
          <p:cNvSpPr/>
          <p:nvPr/>
        </p:nvSpPr>
        <p:spPr>
          <a:xfrm>
            <a:off x="5089586" y="3929783"/>
            <a:ext cx="6743333" cy="1255092"/>
          </a:xfrm>
          <a:prstGeom prst="flowChartTerminator">
            <a:avLst/>
          </a:prstGeom>
          <a:solidFill>
            <a:srgbClr val="FFCC99"/>
          </a:solidFill>
          <a:ln w="3175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hangingPunct="0"/>
            <a:r>
              <a:rPr lang="ru-RU" sz="1300" dirty="0">
                <a:latin typeface="Arial" panose="020B0604020202020204" pitchFamily="34" charset="0"/>
              </a:rPr>
              <a:t>Эстетическое восприятие окружающего мира; восприятие через экологическую призму общекультурных ценностей (жизнь, природа, родная земля, заповедная природа, здоровье человека, милосердие, забота о живом </a:t>
            </a:r>
            <a:endParaRPr lang="ru-RU" sz="1300" dirty="0">
              <a:latin typeface="Arial" panose="020B0604020202020204" pitchFamily="34" charset="0"/>
              <a:sym typeface="Helvetic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5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73318" y="144606"/>
            <a:ext cx="10029387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Что включает в себя экологическая культура?</a:t>
            </a:r>
          </a:p>
        </p:txBody>
      </p:sp>
      <p:sp>
        <p:nvSpPr>
          <p:cNvPr id="15" name="Овал 14"/>
          <p:cNvSpPr/>
          <p:nvPr/>
        </p:nvSpPr>
        <p:spPr>
          <a:xfrm>
            <a:off x="467433" y="3194527"/>
            <a:ext cx="2304256" cy="1168533"/>
          </a:xfrm>
          <a:prstGeom prst="ellipse">
            <a:avLst/>
          </a:prstGeom>
          <a:solidFill>
            <a:srgbClr val="00CC00"/>
          </a:solidFill>
          <a:ln w="3175" cap="flat">
            <a:solidFill>
              <a:srgbClr val="008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Экологическая культура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2010014" y="1966147"/>
            <a:ext cx="854078" cy="1121954"/>
          </a:xfrm>
          <a:prstGeom prst="line">
            <a:avLst/>
          </a:prstGeom>
          <a:noFill/>
          <a:ln w="25400" cap="flat">
            <a:solidFill>
              <a:srgbClr val="008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2728364" y="3194527"/>
            <a:ext cx="947301" cy="288034"/>
          </a:xfrm>
          <a:prstGeom prst="line">
            <a:avLst/>
          </a:prstGeom>
          <a:noFill/>
          <a:ln w="25400" cap="flat">
            <a:solidFill>
              <a:srgbClr val="008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771689" y="4075028"/>
            <a:ext cx="716797" cy="576064"/>
          </a:xfrm>
          <a:prstGeom prst="line">
            <a:avLst/>
          </a:prstGeom>
          <a:noFill/>
          <a:ln w="25400" cap="flat">
            <a:solidFill>
              <a:srgbClr val="008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673213" y="4464195"/>
            <a:ext cx="654995" cy="1254739"/>
          </a:xfrm>
          <a:prstGeom prst="line">
            <a:avLst/>
          </a:prstGeom>
          <a:noFill/>
          <a:ln w="25400" cap="flat">
            <a:solidFill>
              <a:srgbClr val="008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2331531" y="5713667"/>
            <a:ext cx="2808312" cy="646981"/>
          </a:xfrm>
          <a:prstGeom prst="roundRect">
            <a:avLst/>
          </a:prstGeom>
          <a:solidFill>
            <a:srgbClr val="CCFFCC">
              <a:alpha val="43000"/>
            </a:srgbClr>
          </a:solidFill>
          <a:ln w="3175" cap="flat">
            <a:solidFill>
              <a:schemeClr val="accent3">
                <a:lumMod val="60000"/>
                <a:lumOff val="40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uFillTx/>
                <a:latin typeface="+mj-lt"/>
                <a:ea typeface="+mj-ea"/>
                <a:cs typeface="+mj-cs"/>
                <a:sym typeface="Helvetica"/>
              </a:rPr>
              <a:t>Экологически оправданное поведение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51326" y="4274795"/>
            <a:ext cx="2079517" cy="646981"/>
          </a:xfrm>
          <a:prstGeom prst="roundRect">
            <a:avLst/>
          </a:prstGeom>
          <a:solidFill>
            <a:srgbClr val="FFCC99">
              <a:alpha val="55000"/>
            </a:srgbClr>
          </a:solidFill>
          <a:ln w="3175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600" b="1" dirty="0">
                <a:solidFill>
                  <a:srgbClr val="000066"/>
                </a:solidFill>
              </a:rPr>
              <a:t>Ценностная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600" b="1" dirty="0">
                <a:solidFill>
                  <a:srgbClr val="000066"/>
                </a:solidFill>
              </a:rPr>
              <a:t>ориентация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35687" y="2647825"/>
            <a:ext cx="1994186" cy="646981"/>
          </a:xfrm>
          <a:prstGeom prst="roundRect">
            <a:avLst/>
          </a:prstGeom>
          <a:solidFill>
            <a:srgbClr val="99CCFF"/>
          </a:solidFill>
          <a:ln w="3175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000066"/>
                </a:solidFill>
              </a:rPr>
              <a:t>Экологическое </a:t>
            </a:r>
          </a:p>
          <a:p>
            <a:pPr algn="ctr"/>
            <a:r>
              <a:rPr lang="ru-RU" sz="1600" b="1" dirty="0">
                <a:solidFill>
                  <a:srgbClr val="000066"/>
                </a:solidFill>
              </a:rPr>
              <a:t>мышление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986577" y="1248815"/>
            <a:ext cx="2444576" cy="646981"/>
          </a:xfrm>
          <a:prstGeom prst="roundRect">
            <a:avLst/>
          </a:prstGeom>
          <a:solidFill>
            <a:srgbClr val="FF99CC"/>
          </a:solidFill>
          <a:ln w="3175" cap="flat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000066"/>
                </a:solidFill>
              </a:rPr>
              <a:t>Экологические </a:t>
            </a:r>
          </a:p>
          <a:p>
            <a:pPr algn="ctr"/>
            <a:r>
              <a:rPr lang="ru-RU" sz="1600" b="1" dirty="0">
                <a:solidFill>
                  <a:srgbClr val="000066"/>
                </a:solidFill>
              </a:rPr>
              <a:t>знания</a:t>
            </a:r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5236256" y="1178465"/>
            <a:ext cx="6532409" cy="787682"/>
          </a:xfrm>
          <a:prstGeom prst="flowChartTerminator">
            <a:avLst/>
          </a:prstGeom>
          <a:solidFill>
            <a:srgbClr val="FF33CC">
              <a:alpha val="39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sym typeface="Helvetica"/>
              </a:rPr>
              <a:t>Отражение в сознании обучающихся взаимосвязи и взаимозависимости между Человеком</a:t>
            </a:r>
            <a:r>
              <a:rPr kumimoji="0" lang="ru-RU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sym typeface="Helvetica"/>
              </a:rPr>
              <a:t> и Природой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sym typeface="Helvetica"/>
            </a:endParaRPr>
          </a:p>
        </p:txBody>
      </p:sp>
      <p:sp>
        <p:nvSpPr>
          <p:cNvPr id="26" name="Блок-схема: знак завершения 25"/>
          <p:cNvSpPr/>
          <p:nvPr/>
        </p:nvSpPr>
        <p:spPr>
          <a:xfrm>
            <a:off x="5431153" y="2582908"/>
            <a:ext cx="6337512" cy="731419"/>
          </a:xfrm>
          <a:prstGeom prst="flowChartTerminator">
            <a:avLst/>
          </a:prstGeom>
          <a:solidFill>
            <a:srgbClr val="0099FF">
              <a:alpha val="38824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300" dirty="0">
                <a:latin typeface="Arial" panose="020B0604020202020204" pitchFamily="34" charset="0"/>
              </a:rPr>
              <a:t>Прогнозирование последствий того или иного вмешательства Человека в жизнь природы</a:t>
            </a:r>
            <a:endParaRPr kumimoji="0" lang="ru-RU" sz="1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sym typeface="Helvetic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6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4"/>
          <p:cNvSpPr txBox="1"/>
          <p:nvPr/>
        </p:nvSpPr>
        <p:spPr>
          <a:xfrm>
            <a:off x="1956355" y="143405"/>
            <a:ext cx="9058275" cy="40934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ct val="95000"/>
              </a:lnSpc>
            </a:pPr>
            <a:r>
              <a:rPr lang="ru-RU" altLang="en-GB" sz="2800" b="1" noProof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 теории к практике</a:t>
            </a: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69" y="988818"/>
            <a:ext cx="5080131" cy="5225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5" y="835025"/>
            <a:ext cx="5085946" cy="3221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55" y="3974572"/>
            <a:ext cx="5191017" cy="24854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8" y="4395057"/>
            <a:ext cx="1378084" cy="1921078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7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4"/>
          <p:cNvSpPr txBox="1"/>
          <p:nvPr/>
        </p:nvSpPr>
        <p:spPr>
          <a:xfrm>
            <a:off x="1956355" y="143405"/>
            <a:ext cx="9058275" cy="40934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ct val="95000"/>
              </a:lnSpc>
            </a:pPr>
            <a:r>
              <a:rPr lang="ru-RU" altLang="en-GB" sz="2800" b="1" noProof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 теории к практике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8" y="4395057"/>
            <a:ext cx="1378084" cy="1921078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39" y="870482"/>
            <a:ext cx="4202542" cy="3972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37" y="870479"/>
            <a:ext cx="4503882" cy="3887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17" y="3128335"/>
            <a:ext cx="5004328" cy="3565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8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4"/>
          <p:cNvSpPr txBox="1"/>
          <p:nvPr/>
        </p:nvSpPr>
        <p:spPr>
          <a:xfrm>
            <a:off x="1956355" y="143405"/>
            <a:ext cx="9058275" cy="40934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ct val="95000"/>
              </a:lnSpc>
            </a:pPr>
            <a:r>
              <a:rPr lang="ru-RU" altLang="en-GB" sz="2800" b="1" noProof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 теории к практике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5" y="4038182"/>
            <a:ext cx="1559501" cy="2160718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8" y="1035504"/>
            <a:ext cx="7931020" cy="2505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906" y="4038182"/>
            <a:ext cx="8338904" cy="2465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ea typeface="+mn-ea"/>
                <a:cs typeface="+mn-cs"/>
              </a:rPr>
              <a:t>9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4"/>
          <p:cNvSpPr txBox="1"/>
          <p:nvPr/>
        </p:nvSpPr>
        <p:spPr>
          <a:xfrm>
            <a:off x="1956355" y="143405"/>
            <a:ext cx="9058275" cy="40934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ct val="95000"/>
              </a:lnSpc>
            </a:pPr>
            <a:r>
              <a:rPr lang="ru-RU" altLang="en-GB" sz="2800" b="1" noProof="1">
                <a:solidFill>
                  <a:srgbClr val="2D2B8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 теории к практике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35431" t="19900" r="36613" b="57000"/>
          <a:stretch>
            <a:fillRect/>
          </a:stretch>
        </p:blipFill>
        <p:spPr>
          <a:xfrm>
            <a:off x="962637" y="932885"/>
            <a:ext cx="5636980" cy="262000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36613" t="15001" r="36219" b="40900"/>
          <a:stretch>
            <a:fillRect/>
          </a:stretch>
        </p:blipFill>
        <p:spPr>
          <a:xfrm>
            <a:off x="6864367" y="1284638"/>
            <a:ext cx="4968552" cy="453650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37006" t="45800" r="36219" b="28300"/>
          <a:stretch>
            <a:fillRect/>
          </a:stretch>
        </p:blipFill>
        <p:spPr>
          <a:xfrm>
            <a:off x="2359042" y="4081360"/>
            <a:ext cx="4126450" cy="224527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5" y="4254054"/>
            <a:ext cx="1517060" cy="207258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7987" y="6539932"/>
            <a:ext cx="3006571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Xe8iSWsIzladtRhZMwe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2504</Words>
  <Application>Microsoft Office PowerPoint</Application>
  <PresentationFormat>Widescreen</PresentationFormat>
  <Paragraphs>573</Paragraphs>
  <Slides>38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Объекты исследования для тех, кто постарше</vt:lpstr>
      <vt:lpstr>Методы определения различных показателей качества воды</vt:lpstr>
      <vt:lpstr>Методы определения различных показателей качества воды</vt:lpstr>
      <vt:lpstr>Методы определения различных показателей качества воды</vt:lpstr>
      <vt:lpstr>Показатели санитарного состояния почвы</vt:lpstr>
      <vt:lpstr>Показатели биологической активности почвы</vt:lpstr>
      <vt:lpstr>Оценка чистоты почвы по санитарному числу</vt:lpstr>
      <vt:lpstr>Методы анализа пестицидов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Грачева Екатерина Андреевна</dc:creator>
  <cp:lastModifiedBy>user</cp:lastModifiedBy>
  <cp:revision>913</cp:revision>
  <cp:lastPrinted>2021-03-10T11:05:00Z</cp:lastPrinted>
  <dcterms:created xsi:type="dcterms:W3CDTF">2020-02-25T09:30:00Z</dcterms:created>
  <dcterms:modified xsi:type="dcterms:W3CDTF">2022-10-17T10:36:31Z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B9E1077AF80F4ABC8956C24ED22B7D65</vt:lpwstr>
  </property>
  <property fmtid="{D5CDD505-2E9C-101B-9397-08002B2CF9AE}" pid="3" name="KSOProductBuildVer">
    <vt:lpwstr>1049-11.2.0.11306</vt:lpwstr>
  </property>
</Properties>
</file>