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1" r:id="rId1"/>
  </p:sldMasterIdLst>
  <p:notesMasterIdLst>
    <p:notesMasterId r:id="rId46"/>
  </p:notesMasterIdLst>
  <p:handoutMasterIdLst>
    <p:handoutMasterId r:id="rId47"/>
  </p:handoutMasterIdLst>
  <p:sldIdLst>
    <p:sldId id="591" r:id="rId2"/>
    <p:sldId id="686" r:id="rId3"/>
    <p:sldId id="631" r:id="rId4"/>
    <p:sldId id="657" r:id="rId5"/>
    <p:sldId id="656" r:id="rId6"/>
    <p:sldId id="666" r:id="rId7"/>
    <p:sldId id="685" r:id="rId8"/>
    <p:sldId id="612" r:id="rId9"/>
    <p:sldId id="495" r:id="rId10"/>
    <p:sldId id="613" r:id="rId11"/>
    <p:sldId id="662" r:id="rId12"/>
    <p:sldId id="627" r:id="rId13"/>
    <p:sldId id="668" r:id="rId14"/>
    <p:sldId id="671" r:id="rId15"/>
    <p:sldId id="695" r:id="rId16"/>
    <p:sldId id="696" r:id="rId17"/>
    <p:sldId id="697" r:id="rId18"/>
    <p:sldId id="698" r:id="rId19"/>
    <p:sldId id="699" r:id="rId20"/>
    <p:sldId id="701" r:id="rId21"/>
    <p:sldId id="702" r:id="rId22"/>
    <p:sldId id="692" r:id="rId23"/>
    <p:sldId id="705" r:id="rId24"/>
    <p:sldId id="694" r:id="rId25"/>
    <p:sldId id="663" r:id="rId26"/>
    <p:sldId id="704" r:id="rId27"/>
    <p:sldId id="693" r:id="rId28"/>
    <p:sldId id="664" r:id="rId29"/>
    <p:sldId id="700" r:id="rId30"/>
    <p:sldId id="647" r:id="rId31"/>
    <p:sldId id="673" r:id="rId32"/>
    <p:sldId id="707" r:id="rId33"/>
    <p:sldId id="703" r:id="rId34"/>
    <p:sldId id="676" r:id="rId35"/>
    <p:sldId id="677" r:id="rId36"/>
    <p:sldId id="687" r:id="rId37"/>
    <p:sldId id="678" r:id="rId38"/>
    <p:sldId id="679" r:id="rId39"/>
    <p:sldId id="680" r:id="rId40"/>
    <p:sldId id="681" r:id="rId41"/>
    <p:sldId id="711" r:id="rId42"/>
    <p:sldId id="682" r:id="rId43"/>
    <p:sldId id="709" r:id="rId44"/>
    <p:sldId id="633" r:id="rId45"/>
  </p:sldIdLst>
  <p:sldSz cx="12192000" cy="6858000"/>
  <p:notesSz cx="67945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602"/>
    <a:srgbClr val="FFFF00"/>
    <a:srgbClr val="FFFFFF"/>
    <a:srgbClr val="FF3300"/>
    <a:srgbClr val="A22C0C"/>
    <a:srgbClr val="FF66CC"/>
    <a:srgbClr val="CC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86073" autoAdjust="0"/>
  </p:normalViewPr>
  <p:slideViewPr>
    <p:cSldViewPr>
      <p:cViewPr>
        <p:scale>
          <a:sx n="107" d="100"/>
          <a:sy n="107" d="100"/>
        </p:scale>
        <p:origin x="-996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C41DB91-3C71-45F8-BF5D-F1FD4D317A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69066-FF5B-45EB-82EC-29F582F4CA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E781DB5-70F2-4E11-8487-F714E26174C1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7A04EF-4074-4666-AF5F-72BAA3903C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F2B24-D087-48B8-9212-C59BCE919B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6B1BFA-F48F-4D1A-AA55-A02EE0A8D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4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9574DCB-9CDE-4D5B-A69C-35A9069349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BBE61C-B5EA-4850-B7DA-9CF8561F0E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71B29D5-39FA-42C1-A005-4589A99861CC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751B8B4-04CB-4365-91A4-F0919EEEFC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B28A438-54D2-449A-90DF-F963AAF2A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1700"/>
            <a:ext cx="5435600" cy="4462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DE8215-4D5E-4089-AA3D-475E099A5A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5E8993-90B2-46F3-B631-794BAA55F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09BB20-FF02-4D67-8EFB-1FE176AE9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B2FBF64A-B374-484F-8939-7CD4300BE0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035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4F03B4A8-19D4-4668-8751-EED2E7851D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6C5AA5ED-52D9-4A90-B20E-B94D51268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E39DCE-38C7-47CD-B11D-9BEB157AD308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1C6756DB-61BB-41AA-89ED-4B0B544E8A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035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F0EA6B6B-1719-41E4-89F7-B62FCBEBA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F465A484-9595-4774-9378-9B4C9822E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BC016D-9CDC-47C3-ACB9-44E669CD016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96FFF7D6-D56A-4833-AED5-AC15337F0F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035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C1AF551B-E0A4-4E78-B632-AA6AB9DA90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8F775064-ECA2-48C1-8DF2-7FEDA3AE5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B636A9-BF64-4061-A196-12E5F5F94E12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24052270-0508-44BB-9F26-5602E9F5E2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035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A0D279C4-5805-4F67-8059-269EA34A1A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F33A3F65-91C0-4F72-9847-0DD6D317F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BC6936-8B9E-4C4E-8ACF-E3257A7B373C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2CB6C-B63A-45CE-80F0-A80B4CCF6359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1AEEE-B75F-48D1-B5C3-7ADB65E111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5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09B8C-EDF2-45A5-B1FE-9BB28EE43B78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43E1E-9CC5-4A8C-8070-CF2C45B9C8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8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513EF4-78D2-485F-8453-00635175E22F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018AE-1C5C-46A8-8612-408AA9488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F2EA3-40C3-4C3E-A064-A53BF1910925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F277-C1FB-4B2F-A35F-0A3960D0E1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AC3023-F3B8-4944-88C7-114C5546DA5F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7E8E9-B35B-4F46-8C30-199BFDD425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08628-BF12-4EB5-861C-16387CEDA796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F2D56-0117-484E-942D-AAF37A037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8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BD738-E646-417C-A5B2-0C1A0EB18A85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96B5A-3BA9-46B7-89CA-41AC5A712A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0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6F81A-A108-497C-928A-4B9C6DDA4044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045DE-66C5-47E0-9D37-81ACA39363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8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F2E41-568F-488B-8DE3-B4A3283849FA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C23CC-54E1-4FCD-8347-16CDAE1001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8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F3CC5-4A86-417E-BFF5-785598219D7A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3C3AA-18AE-405E-8C81-3BD0B8DF54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4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97B4E-A0C9-469E-BE1E-44924B93DC18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FC8AB-3114-4BE6-A2EE-F3D63AFC69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7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A643E5-CA13-41EF-A97C-E03FA932061E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6AB468-E886-48F1-8A1A-FC6171473A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3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hyperlink" Target="http://cku.eline8.serwery.pl/system/obj/1689_biologia,CHEMIA,PRZYRODA.jpg" TargetMode="External"/><Relationship Id="rId12" Type="http://schemas.openxmlformats.org/officeDocument/2006/relationships/image" Target="http://im5-tub-ru.yandex.net/i?id=290286226-07-72" TargetMode="External"/><Relationship Id="rId2" Type="http://schemas.openxmlformats.org/officeDocument/2006/relationships/hyperlink" Target="http://www.virtech.ru/pub/virtech/img/QA/318/268894_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http://im0-tub-ru.yandex.net/i?id=310126286-28-72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hyperlink" Target="http://images.yandex.ru/yandsearch?text=%D0%91%D0%B8%D0%BE%D0%BB%D0%BE%D0%B3%D0%B8%D1%8F%20%D0%B2%20%D1%88%D0%BA%D0%BE%D0%BB%D0%B5%202012&amp;noreask=1&amp;img_url=www.vvc.edu/offices/lc/multimedia/chemistry.gif&amp;pos=204&amp;rpt=simage&amp;lr=213" TargetMode="External"/><Relationship Id="rId4" Type="http://schemas.openxmlformats.org/officeDocument/2006/relationships/image" Target="http://www.virtech.ru/pub/virtech/img/QA/318/268894_1.jpg" TargetMode="External"/><Relationship Id="rId9" Type="http://schemas.openxmlformats.org/officeDocument/2006/relationships/image" Target="http://cku.eline8.serwery.pl/system/obj/1689_biologia,CHEMIA,PRZYRODA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>
            <a:extLst>
              <a:ext uri="{FF2B5EF4-FFF2-40B4-BE49-F238E27FC236}">
                <a16:creationId xmlns:a16="http://schemas.microsoft.com/office/drawing/2014/main" id="{720B794A-F6FF-48E6-859C-7099C4A6E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4801"/>
            <a:ext cx="7727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endParaRPr lang="ru-RU" sz="13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9" name="Rectangle 11">
            <a:extLst>
              <a:ext uri="{FF2B5EF4-FFF2-40B4-BE49-F238E27FC236}">
                <a16:creationId xmlns:a16="http://schemas.microsoft.com/office/drawing/2014/main" id="{3A71BFF8-6813-4CB4-B7E1-5548D6734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4127501"/>
            <a:ext cx="7239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ru-RU" altLang="ru-RU" sz="4000" b="1" dirty="0">
                <a:latin typeface="+mn-lt"/>
                <a:cs typeface="Times New Roman" panose="02020603050405020304" pitchFamily="18" charset="0"/>
              </a:rPr>
              <a:t>ПАСЕЧНИК </a:t>
            </a:r>
            <a:br>
              <a:rPr lang="ru-RU" altLang="ru-RU" sz="4000" b="1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4000" b="1" dirty="0">
                <a:latin typeface="+mn-lt"/>
                <a:cs typeface="Times New Roman" panose="02020603050405020304" pitchFamily="18" charset="0"/>
              </a:rPr>
              <a:t>Владимир Васильевич</a:t>
            </a:r>
          </a:p>
        </p:txBody>
      </p:sp>
      <p:sp>
        <p:nvSpPr>
          <p:cNvPr id="4100" name="Rectangle 11">
            <a:extLst>
              <a:ext uri="{FF2B5EF4-FFF2-40B4-BE49-F238E27FC236}">
                <a16:creationId xmlns:a16="http://schemas.microsoft.com/office/drawing/2014/main" id="{0CE8ED86-31DC-42A1-A53F-DA398D6D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429001"/>
            <a:ext cx="525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endParaRPr lang="ru-RU" altLang="ru-RU" sz="4000" b="1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Прямоугольник 6">
            <a:extLst>
              <a:ext uri="{FF2B5EF4-FFF2-40B4-BE49-F238E27FC236}">
                <a16:creationId xmlns:a16="http://schemas.microsoft.com/office/drawing/2014/main" id="{CB49BCE9-65AC-47AC-A16B-306DB25D8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52601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b="1">
              <a:solidFill>
                <a:srgbClr val="160602"/>
              </a:solidFill>
            </a:endParaRPr>
          </a:p>
        </p:txBody>
      </p:sp>
      <p:sp>
        <p:nvSpPr>
          <p:cNvPr id="4102" name="Прямоугольник 6">
            <a:extLst>
              <a:ext uri="{FF2B5EF4-FFF2-40B4-BE49-F238E27FC236}">
                <a16:creationId xmlns:a16="http://schemas.microsoft.com/office/drawing/2014/main" id="{03828DA0-AB11-4CB5-A806-CEE20C08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559307"/>
            <a:ext cx="9556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dirty="0">
                <a:latin typeface="+mn-lt"/>
              </a:rPr>
              <a:t>Психолого-педагогические основы организации индивидуально-групповой познавательной деятельности учащихся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>
            <a:extLst>
              <a:ext uri="{FF2B5EF4-FFF2-40B4-BE49-F238E27FC236}">
                <a16:creationId xmlns:a16="http://schemas.microsoft.com/office/drawing/2014/main" id="{370A39CE-5D58-49FA-A911-88A650E1B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11201400" cy="504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ctr" eaLnBrk="1" hangingPunct="1">
              <a:lnSpc>
                <a:spcPct val="150000"/>
              </a:lnSpc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должен быть не столько источником информации, сколько наставником в её поиске и осмыслении, в постановке задач и в организации учебно-познавательной деятельности учащихся;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>
            <a:extLst>
              <a:ext uri="{FF2B5EF4-FFF2-40B4-BE49-F238E27FC236}">
                <a16:creationId xmlns:a16="http://schemas.microsoft.com/office/drawing/2014/main" id="{03965BBC-AE6E-4668-8670-199BF82DE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11277600" cy="504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ctr" eaLnBrk="1" hangingPunct="1">
              <a:lnSpc>
                <a:spcPct val="150000"/>
              </a:lnSpc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приоритетом должно стать самостоятельное приобретение и применение учащимися полученных знаний и умений, а не усвоение и воспроизведение готовых знаний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>
            <a:extLst>
              <a:ext uri="{FF2B5EF4-FFF2-40B4-BE49-F238E27FC236}">
                <a16:creationId xmlns:a16="http://schemas.microsoft.com/office/drawing/2014/main" id="{1B6F3834-58E5-4B5D-AA99-0F9118BC7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11430000" cy="580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ctr" eaLnBrk="1" hangingPunct="1">
              <a:lnSpc>
                <a:spcPct val="150000"/>
              </a:lnSpc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учащихся, в первую очередь,  должно происходить в ходе совместного обсуждения  информации, результатов эксперимента, дискуссий, проведения исследований в процессе коллективной деятельности, а не при использовании знаний, полученных в готовом виде и их механическом заучивании.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>
            <a:extLst>
              <a:ext uri="{FF2B5EF4-FFF2-40B4-BE49-F238E27FC236}">
                <a16:creationId xmlns:a16="http://schemas.microsoft.com/office/drawing/2014/main" id="{2E9C8203-0E45-4625-A3DA-E3EC2D24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356351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1189BF-F41C-4690-8029-63B3CFD027C6}" type="slidenum">
              <a:rPr lang="ru-RU" altLang="ru-RU" smtClean="0">
                <a:solidFill>
                  <a:srgbClr val="DBF3F3"/>
                </a:solidFill>
              </a:rPr>
              <a:pPr eaLnBrk="1" hangingPunct="1"/>
              <a:t>13</a:t>
            </a:fld>
            <a:endParaRPr lang="ru-RU" altLang="ru-RU">
              <a:solidFill>
                <a:srgbClr val="DBF3F3"/>
              </a:solidFill>
            </a:endParaRPr>
          </a:p>
        </p:txBody>
      </p:sp>
      <p:sp>
        <p:nvSpPr>
          <p:cNvPr id="19459" name="Прямоугольник 2">
            <a:extLst>
              <a:ext uri="{FF2B5EF4-FFF2-40B4-BE49-F238E27FC236}">
                <a16:creationId xmlns:a16="http://schemas.microsoft.com/office/drawing/2014/main" id="{72228409-E911-4CA2-B2E6-339139FEB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09600"/>
            <a:ext cx="9144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600" dirty="0">
                <a:latin typeface="Times New Roman" panose="02020603050405020304" pitchFamily="18" charset="0"/>
              </a:rPr>
              <a:t>«а зажечь факел может лишь тот, кто сам горит»</a:t>
            </a:r>
          </a:p>
          <a:p>
            <a:pPr algn="ctr" eaLnBrk="1" hangingPunct="1"/>
            <a:r>
              <a:rPr lang="ru-RU" altLang="ru-RU" sz="6600" dirty="0">
                <a:latin typeface="Times New Roman" panose="02020603050405020304" pitchFamily="18" charset="0"/>
              </a:rPr>
              <a:t>                                                                    </a:t>
            </a:r>
          </a:p>
        </p:txBody>
      </p:sp>
      <p:pic>
        <p:nvPicPr>
          <p:cNvPr id="19460" name="Рисунок 3" descr="122ed26f08f928d6afed26f0b1c952b8.gif">
            <a:extLst>
              <a:ext uri="{FF2B5EF4-FFF2-40B4-BE49-F238E27FC236}">
                <a16:creationId xmlns:a16="http://schemas.microsoft.com/office/drawing/2014/main" id="{EB69F3F6-B2A1-4CF8-8D1F-938E644C8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18286"/>
            <a:ext cx="45720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E79E662-4935-4A03-95E0-EA99BEF87D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600201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Методика организация индивидуально-групповой познавательной деятельности на уроках биологии</a:t>
            </a:r>
          </a:p>
        </p:txBody>
      </p:sp>
      <p:pic>
        <p:nvPicPr>
          <p:cNvPr id="20483" name="Picture 14" descr="Картинка 1 из 213063">
            <a:hlinkClick r:id="rId2"/>
            <a:extLst>
              <a:ext uri="{FF2B5EF4-FFF2-40B4-BE49-F238E27FC236}">
                <a16:creationId xmlns:a16="http://schemas.microsoft.com/office/drawing/2014/main" id="{4615E0F1-DC6D-4511-944F-96DEF02B0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038600"/>
            <a:ext cx="11715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-tmb-0x" descr="http://im0-tub-ru.yandex.net/i?id=310126286-28-72">
            <a:extLst>
              <a:ext uri="{FF2B5EF4-FFF2-40B4-BE49-F238E27FC236}">
                <a16:creationId xmlns:a16="http://schemas.microsoft.com/office/drawing/2014/main" id="{BBB4604F-A075-40C2-A13E-E6F57FBF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886201"/>
            <a:ext cx="13525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-main-pic" descr="Картинка 17 из 15918">
            <a:hlinkClick r:id="rId7"/>
            <a:extLst>
              <a:ext uri="{FF2B5EF4-FFF2-40B4-BE49-F238E27FC236}">
                <a16:creationId xmlns:a16="http://schemas.microsoft.com/office/drawing/2014/main" id="{8DEFF76D-FF09-480B-AA6E-2B72558B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34001"/>
            <a:ext cx="1371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http://im5-tub-ru.yandex.net/i?id=290286226-07-72">
            <a:hlinkClick r:id="rId10"/>
            <a:extLst>
              <a:ext uri="{FF2B5EF4-FFF2-40B4-BE49-F238E27FC236}">
                <a16:creationId xmlns:a16="http://schemas.microsoft.com/office/drawing/2014/main" id="{C5063C06-144A-4E4D-9C37-D54C799A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57800"/>
            <a:ext cx="118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5">
            <a:extLst>
              <a:ext uri="{FF2B5EF4-FFF2-40B4-BE49-F238E27FC236}">
                <a16:creationId xmlns:a16="http://schemas.microsoft.com/office/drawing/2014/main" id="{B51A72F9-9B31-4481-A8D2-FEC7BB3A4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48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8" name="Rectangle 16">
            <a:extLst>
              <a:ext uri="{FF2B5EF4-FFF2-40B4-BE49-F238E27FC236}">
                <a16:creationId xmlns:a16="http://schemas.microsoft.com/office/drawing/2014/main" id="{929702EC-A11C-4AED-94EA-029E19664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681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9" name="Rectangle 17">
            <a:extLst>
              <a:ext uri="{FF2B5EF4-FFF2-40B4-BE49-F238E27FC236}">
                <a16:creationId xmlns:a16="http://schemas.microsoft.com/office/drawing/2014/main" id="{C58921B8-362F-4B91-A230-9B09AA56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397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0" name="Rectangle 18">
            <a:extLst>
              <a:ext uri="{FF2B5EF4-FFF2-40B4-BE49-F238E27FC236}">
                <a16:creationId xmlns:a16="http://schemas.microsoft.com/office/drawing/2014/main" id="{8057479D-AD2E-4CEA-8031-0E2696C62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398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>
            <a:extLst>
              <a:ext uri="{FF2B5EF4-FFF2-40B4-BE49-F238E27FC236}">
                <a16:creationId xmlns:a16="http://schemas.microsoft.com/office/drawing/2014/main" id="{350A90F0-E675-40B2-9B09-E77A0FDF5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990600"/>
            <a:ext cx="11353800" cy="33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процесс познания, усвоения учебного материала, его контроль и коррекция происходит в ходе групповой работы, но оценка знаний, умений и навыков индивидуальна для каждого ученика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>
            <a:extLst>
              <a:ext uri="{FF2B5EF4-FFF2-40B4-BE49-F238E27FC236}">
                <a16:creationId xmlns:a16="http://schemas.microsoft.com/office/drawing/2014/main" id="{01939DB9-9B76-4856-A7E7-7D1C78F28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11277600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данной методической системы характерно сочетание групповой, индивидуальной и фронтальной познавательной деятельности учащихся.</a:t>
            </a:r>
          </a:p>
          <a:p>
            <a:pPr algn="just">
              <a:lnSpc>
                <a:spcPct val="15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мы считаем, что такую систему организации учебного процесса следует рассматривать как индивидуально-групповую познавательную деятельность учащихся.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>
            <a:extLst>
              <a:ext uri="{FF2B5EF4-FFF2-40B4-BE49-F238E27FC236}">
                <a16:creationId xmlns:a16="http://schemas.microsoft.com/office/drawing/2014/main" id="{815F5797-3D30-4368-AD6A-857585ADF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1"/>
            <a:ext cx="11582400" cy="591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just">
              <a:lnSpc>
                <a:spcPct val="15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значение при организации индивидуально-групповой познавательной деятельность имеет рефлексия (от лат.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reflexio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назад) - способность человеческого мышления к критическому самоанализу. Рефлексивная деятельность при групповой работе преодолевает границы индивидуальности, а результат мыслительной деятельности при такой организации учебного процесса неизбежно носит характер коллективного результата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>
            <a:extLst>
              <a:ext uri="{FF2B5EF4-FFF2-40B4-BE49-F238E27FC236}">
                <a16:creationId xmlns:a16="http://schemas.microsoft.com/office/drawing/2014/main" id="{CD4BE466-393A-4747-94D7-AA1A24D39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11582400" cy="580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just">
              <a:lnSpc>
                <a:spcPct val="150000"/>
              </a:lnSpc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формирование универсальных учебных действий и рефлексия учащихся осуществляется на всех этапах индивидуально-групповой деятельности.</a:t>
            </a:r>
          </a:p>
          <a:p>
            <a:pPr indent="457200" algn="just">
              <a:lnSpc>
                <a:spcPct val="150000"/>
              </a:lnSpc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 равной степени относится к предметным, метапредметным и личностным результатам обучения.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>
            <a:extLst>
              <a:ext uri="{FF2B5EF4-FFF2-40B4-BE49-F238E27FC236}">
                <a16:creationId xmlns:a16="http://schemas.microsoft.com/office/drawing/2014/main" id="{57661A8F-A88A-4896-A323-75CC89F70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14400"/>
            <a:ext cx="10896600" cy="41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организации индивидуально-групповой познавательной деятельности учитель имеет возможность применять весь арсенал форм, методов, средств обучения, включая современные информационно-коммуникационные технологии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>
            <a:extLst>
              <a:ext uri="{FF2B5EF4-FFF2-40B4-BE49-F238E27FC236}">
                <a16:creationId xmlns:a16="http://schemas.microsoft.com/office/drawing/2014/main" id="{F489587A-BA38-4F73-BEA4-C2129413D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0"/>
            <a:ext cx="11125200" cy="497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ctr" eaLnBrk="1" hangingPunct="1">
              <a:lnSpc>
                <a:spcPct val="150000"/>
              </a:lnSpc>
            </a:pP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Знаниевая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парадигма исходила из отраслевой подготовки кадров и обеспечивала подготовку человека к жизни через систему формального образования, что оправдано только в условиях заранее известного рынка специальностей и квалификаций.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>
            <a:extLst>
              <a:ext uri="{FF2B5EF4-FFF2-40B4-BE49-F238E27FC236}">
                <a16:creationId xmlns:a16="http://schemas.microsoft.com/office/drawing/2014/main" id="{24F5D129-D819-4458-AA5A-E686FF39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609600"/>
            <a:ext cx="11201400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just">
              <a:lnSpc>
                <a:spcPct val="15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индивидуально-групповой методике учащиеся должны представлять перспективу своей деятельности на несколько уроков вперед. Они должны четко усвоить, какие знания и умения им необходимо получить в результате самостоятельного изучения определенного материала. Поэтому единицей учебного процесса в данном случае является не урок, а целая учебная тема.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9341BA-29EE-4F78-A43A-0D1175028769}"/>
              </a:ext>
            </a:extLst>
          </p:cNvPr>
          <p:cNvSpPr/>
          <p:nvPr/>
        </p:nvSpPr>
        <p:spPr>
          <a:xfrm>
            <a:off x="419100" y="304800"/>
            <a:ext cx="11353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0" lvl="6"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организации учебно-познавательной деятельности важно учесть следующие основные моменты: </a:t>
            </a:r>
          </a:p>
          <a:p>
            <a:pPr marL="900000" lvl="6" algn="ctr">
              <a:defRPr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группы;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управление работой групп на уроке в течение изучения темы: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материала, который целесообразно дать в готовом виде;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заданий для работы в группе;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обратной связи;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 коррекция знаний;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итоговый контроль;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инструкции для учащихся.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8C680-B4CC-4B3C-86D6-07819A7D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457200"/>
            <a:ext cx="8972550" cy="8540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atin typeface="+mn-lt"/>
                <a:cs typeface="Times New Roman" panose="02020603050405020304" pitchFamily="18" charset="0"/>
              </a:rPr>
              <a:t>Формирование и организация работы группы</a:t>
            </a: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675" name="Объект 2">
            <a:extLst>
              <a:ext uri="{FF2B5EF4-FFF2-40B4-BE49-F238E27FC236}">
                <a16:creationId xmlns:a16="http://schemas.microsoft.com/office/drawing/2014/main" id="{A8C80BFE-5869-45F6-8965-E7E36913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457200" algn="just" eaLnBrk="1" hangingPunct="1">
              <a:lnSpc>
                <a:spcPct val="150000"/>
              </a:lnSpc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группы при изучении темы должен быть постоянным. Ученики могут переходить из одной группы в другую, по согласованию с учителем, только после окончания изучения темы. Наблюдения показали, что оптимальной по количеству является группа из 5-7 человек. 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>
            <a:extLst>
              <a:ext uri="{FF2B5EF4-FFF2-40B4-BE49-F238E27FC236}">
                <a16:creationId xmlns:a16="http://schemas.microsoft.com/office/drawing/2014/main" id="{0AB35594-8AF9-4DA5-85AB-B35360CD7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4692"/>
            <a:ext cx="112776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начальном этапе организации индивидуально-групповой познавательной деятельности успешнее работают группы смешенного (гетерогенные) состава, в которые входят «сильные», «средние» и «слабые» ученики.</a:t>
            </a:r>
          </a:p>
          <a:p>
            <a:pPr indent="457200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учитель может внести коррективы в состав группы.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1F2DB7B1-C586-42FC-9FC3-0DEB2EF9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>
                <a:latin typeface="+mn-lt"/>
              </a:rPr>
              <a:t>Параметры педагогического наблюдения для оценки взаимодействия учащихся в группе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3476577-C191-42E2-A591-1A657A9793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983883"/>
              </p:ext>
            </p:extLst>
          </p:nvPr>
        </p:nvGraphicFramePr>
        <p:xfrm>
          <a:off x="1066800" y="1632473"/>
          <a:ext cx="10559287" cy="4860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8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98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Группы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24" marR="99324" marT="49662" marB="49662">
                    <a:solidFill>
                      <a:schemeClr val="accent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Параметры наблюдения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24" marR="99324" marT="49662" marB="496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Возникают частые конфликты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Разрешают конфликты самостоятельно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Обсуждают вопросы внутри группы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Оказывают взаимопомощь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деятельность включены все члены группы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Распределяют задания внутри группы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Примечания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>
            <a:extLst>
              <a:ext uri="{FF2B5EF4-FFF2-40B4-BE49-F238E27FC236}">
                <a16:creationId xmlns:a16="http://schemas.microsoft.com/office/drawing/2014/main" id="{EA541D7C-B653-4A10-A8B4-D5DDEDCA4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11277600" cy="497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работы каждый ученик получает две оценки. Первая, она одинакова для всех   членов группы, выставляется за работу группы в течение изучения всей темы. Вторая, она индивидуальна для каждого ученика, оценивает его успехи при изучении материала темы.</a:t>
            </a:r>
            <a:endParaRPr lang="ru-RU" alt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>
            <a:extLst>
              <a:ext uri="{FF2B5EF4-FFF2-40B4-BE49-F238E27FC236}">
                <a16:creationId xmlns:a16="http://schemas.microsoft.com/office/drawing/2014/main" id="{9CD00AFC-03FA-4849-9936-A7C40BA8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85800"/>
            <a:ext cx="11430000" cy="411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ученик имеет право на индивидуальную сдачу зачета по теме.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ученик не удовлетворен своей оценкой за индивидуальную работу, то он может ее ис­править, сдав зачет в назначенное учителем время.</a:t>
            </a:r>
            <a:endParaRPr lang="ru-RU" alt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34D99EE4-719B-4B0E-BF42-DD0228C5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latin typeface="+mn-lt"/>
                <a:cs typeface="Times New Roman" panose="02020603050405020304" pitchFamily="18" charset="0"/>
              </a:rPr>
              <a:t>Управление работой групп на уроке в течение изучения темы</a:t>
            </a:r>
            <a:endParaRPr lang="ru-RU" altLang="ru-RU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id="{102E4696-1AA2-418E-B058-DAE2E51D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10972800" cy="3355975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еще до составления инструктивной карточки, должен определить какой материал будет дан в готовом виде, а какой учащиеся должны будут изучить в ходе самостоятельной работы.</a:t>
            </a:r>
            <a:endParaRPr lang="ru-RU" altLang="ru-RU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>
            <a:extLst>
              <a:ext uri="{FF2B5EF4-FFF2-40B4-BE49-F238E27FC236}">
                <a16:creationId xmlns:a16="http://schemas.microsoft.com/office/drawing/2014/main" id="{1F42FB73-4EBD-448C-B389-00465AE23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33400"/>
            <a:ext cx="11430000" cy="497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оценку знаний учащихся целесообразно проводить на 4-6 уроках. Это дает возможность своевременно ликвидировать пробелы в подготовке учащихся. Если на изучение ма­териала темы предусматривается значительно больше времени, то ее це­лесообразно разбить на две или более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подтем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>
            <a:extLst>
              <a:ext uri="{FF2B5EF4-FFF2-40B4-BE49-F238E27FC236}">
                <a16:creationId xmlns:a16="http://schemas.microsoft.com/office/drawing/2014/main" id="{33AD037E-0D1A-490A-AA58-C1336D61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11125200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сами оценивают работу группы в целом и каждого ученика в отдельности. Но ученики должны знать, что последнее слово остается за учителем. Учитель может согласиться с оценкой результатов своей работы учащимися, а может и не согласиться, но в этом случае учитель должен четко объяснить, с чем и почему он не согласен.</a:t>
            </a:r>
            <a:endParaRPr lang="ru-RU" alt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>
            <a:extLst>
              <a:ext uri="{FF2B5EF4-FFF2-40B4-BE49-F238E27FC236}">
                <a16:creationId xmlns:a16="http://schemas.microsoft.com/office/drawing/2014/main" id="{D2626DC8-1DB0-4114-AB29-28BC2A1A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11277600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ctr" eaLnBrk="1" hangingPunct="1">
              <a:lnSpc>
                <a:spcPct val="15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Объяснительно-иллюстративное обучение направлено на приобретение готовых знаний и требует от учащихся репродуктивного воспроизведения материала. Оно ориентировано на среднестатистического ученика, мало способствует развитию мышления, творческих способностей, самостоятельной активности, недостаточно учитывает индивидуальные отличия школьников.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5B5BF4-1FB1-4459-8E30-7505967C2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43756"/>
              </p:ext>
            </p:extLst>
          </p:nvPr>
        </p:nvGraphicFramePr>
        <p:xfrm>
          <a:off x="1295400" y="1694374"/>
          <a:ext cx="9345346" cy="4935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7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74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342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Группы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44" marR="96144" marT="48072" marB="48072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Результаты работы на уроках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44" marR="96144" marT="48072" marB="4807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итоговый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I </a:t>
                      </a: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группа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 Иванов А.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 Васильева Л.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 Голов 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 Ильин 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 Павлова Е.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II </a:t>
                      </a: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группа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 Данилова М.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 Алов С.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 Быстрова С.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 Озеров 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 Петрова 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 Тугов И.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8" marR="5762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150CF15-4807-48D1-83FC-453441EF04CA}"/>
              </a:ext>
            </a:extLst>
          </p:cNvPr>
          <p:cNvSpPr txBox="1"/>
          <p:nvPr/>
        </p:nvSpPr>
        <p:spPr>
          <a:xfrm>
            <a:off x="1066800" y="228600"/>
            <a:ext cx="11239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Фиксировать результаты работы групп и учащихся удобно, занося результаты в таблицу на каждом уроке</a:t>
            </a:r>
          </a:p>
          <a:p>
            <a:r>
              <a:rPr lang="ru-RU" sz="2800" dirty="0"/>
              <a:t>Результаты работы групп и учащихся при изучении темы «…»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A9453D7-D5CB-4803-8D6E-F388258AB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dirty="0">
                <a:latin typeface="+mn-lt"/>
              </a:rPr>
              <a:t>Пример изучения 6 часовой темы</a:t>
            </a:r>
            <a:r>
              <a:rPr lang="ru-RU" altLang="ru-RU" sz="4000" dirty="0">
                <a:latin typeface="+mn-lt"/>
              </a:rPr>
              <a:t>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4CF677B-56FB-45B2-A3E1-20E265FBF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ru-RU" altLang="ru-RU" sz="3200" b="1" dirty="0">
                <a:solidFill>
                  <a:srgbClr val="FF0000"/>
                </a:solidFill>
              </a:rPr>
              <a:t>1 урок</a:t>
            </a:r>
            <a:r>
              <a:rPr lang="ru-RU" altLang="ru-RU" sz="3200" dirty="0"/>
              <a:t> - вводный инструктаж, объяснение учителя, лекция, самостоятельная работа учащихся.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3200" b="1" dirty="0">
                <a:solidFill>
                  <a:srgbClr val="FF0000"/>
                </a:solidFill>
              </a:rPr>
              <a:t>2, 3 и 4 уроки</a:t>
            </a:r>
            <a:r>
              <a:rPr lang="ru-RU" altLang="ru-RU" sz="3200" dirty="0"/>
              <a:t> - самостоятельная работа учащихся, объяснения учителя, обобщающие беседы, промежуточный контроль усвоения материала.</a:t>
            </a:r>
          </a:p>
          <a:p>
            <a:pPr algn="just" eaLnBrk="1" hangingPunct="1">
              <a:lnSpc>
                <a:spcPct val="100000"/>
              </a:lnSpc>
            </a:pPr>
            <a:r>
              <a:rPr lang="en-US" altLang="ru-RU" sz="3200" b="1" dirty="0">
                <a:solidFill>
                  <a:srgbClr val="FF0000"/>
                </a:solidFill>
              </a:rPr>
              <a:t>5 </a:t>
            </a:r>
            <a:r>
              <a:rPr lang="ru-RU" altLang="ru-RU" sz="3200" b="1" dirty="0">
                <a:solidFill>
                  <a:srgbClr val="FF0000"/>
                </a:solidFill>
              </a:rPr>
              <a:t>урок</a:t>
            </a:r>
            <a:r>
              <a:rPr lang="ru-RU" altLang="ru-RU" sz="3200" dirty="0"/>
              <a:t> - самостоятельная работа учащихся, систематизация и коррекция приобретенных знаний.</a:t>
            </a:r>
          </a:p>
          <a:p>
            <a:pPr algn="just" eaLnBrk="1" hangingPunct="1">
              <a:lnSpc>
                <a:spcPct val="100000"/>
              </a:lnSpc>
            </a:pPr>
            <a:r>
              <a:rPr lang="en-US" altLang="ru-RU" sz="3200" b="1" dirty="0">
                <a:solidFill>
                  <a:srgbClr val="FF0000"/>
                </a:solidFill>
              </a:rPr>
              <a:t>6 </a:t>
            </a:r>
            <a:r>
              <a:rPr lang="ru-RU" altLang="ru-RU" sz="3200" b="1" dirty="0">
                <a:solidFill>
                  <a:srgbClr val="FF0000"/>
                </a:solidFill>
              </a:rPr>
              <a:t>урок</a:t>
            </a:r>
            <a:r>
              <a:rPr lang="ru-RU" altLang="ru-RU" sz="3200" dirty="0"/>
              <a:t> - контрольно-обобщающий</a:t>
            </a:r>
            <a:endParaRPr lang="ru-RU" altLang="ru-R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>
            <a:extLst>
              <a:ext uri="{FF2B5EF4-FFF2-40B4-BE49-F238E27FC236}">
                <a16:creationId xmlns:a16="http://schemas.microsoft.com/office/drawing/2014/main" id="{310BC710-6F12-4E02-926D-A072E7390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838200"/>
            <a:ext cx="10287000" cy="504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детального анализа темы должна стать «Технологическая карта темы», в которой будут отражены цели, задачи, результаты обучения, а также деятельность учителя на каждом уроке. </a:t>
            </a:r>
            <a:endParaRPr lang="ru-RU" altLang="ru-RU" sz="4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>
            <a:extLst>
              <a:ext uri="{FF2B5EF4-FFF2-40B4-BE49-F238E27FC236}">
                <a16:creationId xmlns:a16="http://schemas.microsoft.com/office/drawing/2014/main" id="{1D1652F0-C93E-406D-B51E-100DDE51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11277600" cy="636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«Технологической карты» учитель разрабатывает «Инструктивную карточку» для самостоятельной работы учащихся.</a:t>
            </a:r>
          </a:p>
          <a:p>
            <a:pPr algn="ctr"/>
            <a:endParaRPr lang="ru-RU" alt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Ученики должны знать, какой объем материала им необходимо усвоить при изучении темы и сколько времени на это отводится. Поэтому инструктивная карточка разрабатывается на всю тему.</a:t>
            </a:r>
            <a:endParaRPr lang="ru-RU" alt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IMAG0030">
            <a:extLst>
              <a:ext uri="{FF2B5EF4-FFF2-40B4-BE49-F238E27FC236}">
                <a16:creationId xmlns:a16="http://schemas.microsoft.com/office/drawing/2014/main" id="{C4C62CF3-993F-4F04-8726-ED21907C75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6172200" cy="392844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F972B-A027-47F8-B341-DB67380AC3FE}"/>
              </a:ext>
            </a:extLst>
          </p:cNvPr>
          <p:cNvSpPr txBox="1"/>
          <p:nvPr/>
        </p:nvSpPr>
        <p:spPr>
          <a:xfrm>
            <a:off x="2971800" y="152400"/>
            <a:ext cx="683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РАБОТА В ГРУППАХ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88596D-E95D-4524-8D86-77A9AEEF1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973509"/>
            <a:ext cx="5564818" cy="363433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1950C27-2D80-4B87-85FB-35F229EE1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44462"/>
            <a:ext cx="10591800" cy="1189038"/>
          </a:xfrm>
        </p:spPr>
        <p:txBody>
          <a:bodyPr/>
          <a:lstStyle/>
          <a:p>
            <a:pPr eaLnBrk="1" hangingPunct="1"/>
            <a:r>
              <a:rPr lang="ru-RU" altLang="ru-RU" sz="4000" b="1" dirty="0"/>
              <a:t>Индивидуальный опрос учащихся учителем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A418EDC-6187-44AA-A85B-EB6CFF10FE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4400" y="1600200"/>
            <a:ext cx="3962400" cy="3733800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4036" name="Picture 4" descr="06102011703">
            <a:extLst>
              <a:ext uri="{FF2B5EF4-FFF2-40B4-BE49-F238E27FC236}">
                <a16:creationId xmlns:a16="http://schemas.microsoft.com/office/drawing/2014/main" id="{0B221AB6-CC21-40FB-BB7C-649E75A19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333500"/>
            <a:ext cx="69215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B28718E-981F-4675-A2D7-E5534C38A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001000" cy="1066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Устный опрос учащихся консультантом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0D2DF27-05BA-4EC5-B37D-49EDD5F4F7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5600" y="2135188"/>
            <a:ext cx="4267200" cy="3198812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5060" name="Picture 4" descr="06102011706">
            <a:extLst>
              <a:ext uri="{FF2B5EF4-FFF2-40B4-BE49-F238E27FC236}">
                <a16:creationId xmlns:a16="http://schemas.microsoft.com/office/drawing/2014/main" id="{8B2A6EF8-B425-472B-9FDB-EFD82305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2942"/>
            <a:ext cx="6858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033238D-E353-4836-BA68-FB5BD134D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b="1" dirty="0"/>
              <a:t>Опрос группы учителем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D330DFF-8218-4DF2-953B-A8B53DC6BB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8200" y="2590800"/>
            <a:ext cx="1828800" cy="2286000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6084" name="Picture 4" descr="DSC06474">
            <a:extLst>
              <a:ext uri="{FF2B5EF4-FFF2-40B4-BE49-F238E27FC236}">
                <a16:creationId xmlns:a16="http://schemas.microsoft.com/office/drawing/2014/main" id="{E9CF9CB5-ECCD-4641-97F0-EC0A7405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75438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A21163A-2DE8-4BF4-A5F0-4656F378D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1"/>
            <a:ext cx="7696200" cy="866775"/>
          </a:xfrm>
        </p:spPr>
        <p:txBody>
          <a:bodyPr/>
          <a:lstStyle/>
          <a:p>
            <a:pPr algn="ctr" eaLnBrk="1" hangingPunct="1"/>
            <a:r>
              <a:rPr lang="ru-RU" altLang="ru-RU" b="1" dirty="0"/>
              <a:t>Изучение нового материала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729D90F-A7E4-47F6-ABB2-D834AA88BA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05600" y="2436814"/>
            <a:ext cx="1600200" cy="3278187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7108" name="Picture 4" descr="22092011658">
            <a:extLst>
              <a:ext uri="{FF2B5EF4-FFF2-40B4-BE49-F238E27FC236}">
                <a16:creationId xmlns:a16="http://schemas.microsoft.com/office/drawing/2014/main" id="{7AE9009D-FD84-4827-ACF0-6664A385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1"/>
            <a:ext cx="7010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1C0DF98-C5BF-4F33-8B57-4F87D7B41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762000"/>
            <a:ext cx="5105400" cy="655638"/>
          </a:xfrm>
        </p:spPr>
        <p:txBody>
          <a:bodyPr/>
          <a:lstStyle/>
          <a:p>
            <a:pPr eaLnBrk="1" hangingPunct="1"/>
            <a:endParaRPr lang="ru-RU" altLang="ru-RU" sz="4000"/>
          </a:p>
        </p:txBody>
      </p:sp>
      <p:pic>
        <p:nvPicPr>
          <p:cNvPr id="48131" name="Picture 4" descr="IMAG0024">
            <a:extLst>
              <a:ext uri="{FF2B5EF4-FFF2-40B4-BE49-F238E27FC236}">
                <a16:creationId xmlns:a16="http://schemas.microsoft.com/office/drawing/2014/main" id="{4DE6AC97-F8FB-42B2-8CBD-FE0122068E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81001"/>
            <a:ext cx="8382000" cy="59340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>
            <a:extLst>
              <a:ext uri="{FF2B5EF4-FFF2-40B4-BE49-F238E27FC236}">
                <a16:creationId xmlns:a16="http://schemas.microsoft.com/office/drawing/2014/main" id="{4E020BC8-67B7-4255-BA71-5A0A6C81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11353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+mn-lt"/>
              </a:rPr>
              <a:t>В основе нового стандарта лежит системно-деятельностный подход, который обеспечивает</a:t>
            </a:r>
            <a:r>
              <a:rPr lang="ru-RU" altLang="ru-RU" sz="3200" dirty="0">
                <a:latin typeface="+mn-lt"/>
              </a:rPr>
              <a:t>:</a:t>
            </a:r>
          </a:p>
          <a:p>
            <a:pPr algn="ctr" eaLnBrk="1" hangingPunct="1"/>
            <a:endParaRPr lang="ru-RU" altLang="ru-RU" sz="3200" dirty="0">
              <a:latin typeface="Times New Roman" panose="02020603050405020304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Times New Roman" panose="02020603050405020304" pitchFamily="18" charset="0"/>
              </a:rPr>
              <a:t>формирование готовности к саморазвитию и непрерывному образованию;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Times New Roman" panose="02020603050405020304" pitchFamily="18" charset="0"/>
              </a:rPr>
              <a:t>проектирование и конструирование социальной среды развития обучающихся в системе образования;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Times New Roman" panose="02020603050405020304" pitchFamily="18" charset="0"/>
              </a:rPr>
              <a:t>активную учебно-познавательную деятельность обучающихся;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Times New Roman" panose="02020603050405020304" pitchFamily="18" charset="0"/>
              </a:rPr>
              <a:t>построение образовательного процесса с учётом индивидуальных возрастных, психологических и физиологических особенностей обучающихся.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59F20206-F01F-4C92-A271-A346130DB8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5600" y="2057401"/>
            <a:ext cx="6096000" cy="3382963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9156" name="Picture 4" descr="DSC06468">
            <a:extLst>
              <a:ext uri="{FF2B5EF4-FFF2-40B4-BE49-F238E27FC236}">
                <a16:creationId xmlns:a16="http://schemas.microsoft.com/office/drawing/2014/main" id="{32203F89-F462-4926-82B5-0AB1A393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>
            <a:extLst>
              <a:ext uri="{FF2B5EF4-FFF2-40B4-BE49-F238E27FC236}">
                <a16:creationId xmlns:a16="http://schemas.microsoft.com/office/drawing/2014/main" id="{C37049B5-FF55-4FE7-A80B-E479194E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1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dirty="0">
                <a:latin typeface="+mn-lt"/>
                <a:cs typeface="Times New Roman" panose="02020603050405020304" pitchFamily="18" charset="0"/>
              </a:rPr>
              <a:t>МЕТОДИЧЕСКАЯ ПОДДЕРЖКА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A6567B-1D8C-4A5E-A7FE-F00CE5D175CB}"/>
              </a:ext>
            </a:extLst>
          </p:cNvPr>
          <p:cNvSpPr/>
          <p:nvPr/>
        </p:nvSpPr>
        <p:spPr>
          <a:xfrm>
            <a:off x="2327788" y="985444"/>
            <a:ext cx="2743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Авторская методика</a:t>
            </a:r>
            <a:endParaRPr lang="ru-RU" dirty="0"/>
          </a:p>
        </p:txBody>
      </p:sp>
      <p:pic>
        <p:nvPicPr>
          <p:cNvPr id="50180" name="Picture 9" descr="C:\Users\ZGaponyuk\AppData\Local\Temp\untitled.png">
            <a:extLst>
              <a:ext uri="{FF2B5EF4-FFF2-40B4-BE49-F238E27FC236}">
                <a16:creationId xmlns:a16="http://schemas.microsoft.com/office/drawing/2014/main" id="{15314AAE-8C59-478D-B674-3B484DC90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08241"/>
            <a:ext cx="3673694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4A56CD-085A-4460-9D01-64E16AE7716A}"/>
              </a:ext>
            </a:extLst>
          </p:cNvPr>
          <p:cNvSpPr/>
          <p:nvPr/>
        </p:nvSpPr>
        <p:spPr>
          <a:xfrm>
            <a:off x="7086600" y="990948"/>
            <a:ext cx="3519487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Пособие для каждого класса</a:t>
            </a:r>
          </a:p>
        </p:txBody>
      </p:sp>
      <p:pic>
        <p:nvPicPr>
          <p:cNvPr id="50182" name="Picture 2" descr="C:\Users\ZGaponyuk\AppData\Local\Temp\untitled.png">
            <a:extLst>
              <a:ext uri="{FF2B5EF4-FFF2-40B4-BE49-F238E27FC236}">
                <a16:creationId xmlns:a16="http://schemas.microsoft.com/office/drawing/2014/main" id="{E2EC2DBB-1F7D-4E3B-B27F-97092B97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08242"/>
            <a:ext cx="3519487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5DEFF0E-541D-498B-A24E-6EF188D8F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/>
              <a:t>Анкетирование учеников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C83667D-135B-4CC9-9134-A148E48A0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6364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altLang="ru-RU" sz="3300" dirty="0"/>
              <a:t>По какой методике Вам хотелось бы работать изучая предмет  биология?</a:t>
            </a:r>
          </a:p>
          <a:p>
            <a:pPr eaLnBrk="1" hangingPunct="1"/>
            <a:r>
              <a:rPr lang="ru-RU" altLang="ru-RU" sz="3300" dirty="0"/>
              <a:t>А) традиционная </a:t>
            </a:r>
            <a:r>
              <a:rPr lang="ru-RU" altLang="ru-RU" sz="3300" dirty="0">
                <a:solidFill>
                  <a:srgbClr val="FF0000"/>
                </a:solidFill>
              </a:rPr>
              <a:t>13%</a:t>
            </a:r>
          </a:p>
          <a:p>
            <a:pPr eaLnBrk="1" hangingPunct="1"/>
            <a:r>
              <a:rPr lang="ru-RU" altLang="ru-RU" sz="3300" dirty="0"/>
              <a:t>Нравится</a:t>
            </a:r>
            <a:r>
              <a:rPr lang="ru-RU" altLang="ru-RU" sz="3300" dirty="0">
                <a:solidFill>
                  <a:srgbClr val="FF0000"/>
                </a:solidFill>
              </a:rPr>
              <a:t> </a:t>
            </a:r>
            <a:r>
              <a:rPr lang="ru-RU" altLang="ru-RU" sz="3300" dirty="0"/>
              <a:t>пассивно сидеть и слушать весь урок</a:t>
            </a:r>
          </a:p>
          <a:p>
            <a:pPr eaLnBrk="1" hangingPunct="1"/>
            <a:r>
              <a:rPr lang="ru-RU" altLang="ru-RU" sz="3300" dirty="0"/>
              <a:t>Мне нравится такая система и я не приемлю другие</a:t>
            </a:r>
          </a:p>
          <a:p>
            <a:pPr eaLnBrk="1" hangingPunct="1"/>
            <a:r>
              <a:rPr lang="ru-RU" altLang="ru-RU" sz="3300" dirty="0"/>
              <a:t>Б) индивидуально-групповая </a:t>
            </a:r>
            <a:r>
              <a:rPr lang="ru-RU" altLang="ru-RU" sz="3300" dirty="0">
                <a:solidFill>
                  <a:srgbClr val="FF0000"/>
                </a:solidFill>
              </a:rPr>
              <a:t>87%</a:t>
            </a:r>
          </a:p>
          <a:p>
            <a:pPr eaLnBrk="1" hangingPunct="1"/>
            <a:r>
              <a:rPr lang="ru-RU" altLang="ru-RU" sz="3300" dirty="0"/>
              <a:t>В процессе общения легче усваивается материал</a:t>
            </a:r>
          </a:p>
          <a:p>
            <a:pPr eaLnBrk="1" hangingPunct="1"/>
            <a:r>
              <a:rPr lang="ru-RU" altLang="ru-RU" sz="3300" dirty="0"/>
              <a:t>В процессе работы обмениваемся мнениями</a:t>
            </a:r>
          </a:p>
          <a:p>
            <a:pPr eaLnBrk="1" hangingPunct="1"/>
            <a:r>
              <a:rPr lang="ru-RU" altLang="ru-RU" sz="3300" dirty="0"/>
              <a:t>Разбираем изучаемую тему совместно</a:t>
            </a:r>
          </a:p>
          <a:p>
            <a:pPr eaLnBrk="1" hangingPunct="1"/>
            <a:r>
              <a:rPr lang="ru-RU" altLang="ru-RU" sz="3300" dirty="0"/>
              <a:t>Практически всегда выполняли домашнее задание в классе</a:t>
            </a:r>
          </a:p>
          <a:p>
            <a:pPr eaLnBrk="1" hangingPunct="1"/>
            <a:r>
              <a:rPr lang="ru-RU" altLang="ru-RU" sz="3300" dirty="0"/>
              <a:t>Нравится самостоятельная работа на уроке</a:t>
            </a:r>
          </a:p>
          <a:p>
            <a:pPr eaLnBrk="1" hangingPunct="1"/>
            <a:endParaRPr lang="ru-RU" altLang="ru-RU" sz="3300" dirty="0"/>
          </a:p>
          <a:p>
            <a:pPr eaLnBrk="1" hangingPunct="1"/>
            <a:endParaRPr lang="ru-RU" altLang="ru-RU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>
            <a:extLst>
              <a:ext uri="{FF2B5EF4-FFF2-40B4-BE49-F238E27FC236}">
                <a16:creationId xmlns:a16="http://schemas.microsoft.com/office/drawing/2014/main" id="{020B29EB-994C-46C6-990A-50F45468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2359"/>
            <a:ext cx="10972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Уважаемый Владимир Васильевич! </a:t>
            </a:r>
          </a:p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Доброго времени суток. </a:t>
            </a:r>
          </a:p>
          <a:p>
            <a:pPr algn="r"/>
            <a:endParaRPr lang="ru-RU" altLang="ru-R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Отправляю повторно зачетную работу по теме "Царства растений". </a:t>
            </a:r>
            <a:br>
              <a:rPr lang="ru-RU" alt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Переживаю за качество. Один урок получился очень насыщенным. К сожалению, у меня нет опыта преподавания биологии т.к. я химик. Но хочу выразить Вам своё восхищение. Дело в том, что я провела блок групповой работы в 8 и 11 классах, но только по своему предмету - химия. Я поражена результатами уроков, благотворной атмосферой на уроке, дети желают продолжения...</a:t>
            </a:r>
            <a:br>
              <a:rPr lang="ru-RU" alt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Качество знаний диагностической работы (писали как на экзамене - без телефонов, общения, сидели по одному...был жесткий контроль) оказалось 80%. Честно говоря, я была против групповой работы, думала, что отдельные ученики могут тихонько отсидеться в "уголочке" или "про филонить". Поняла, что не владела методикой! Спасибо Вам!</a:t>
            </a: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Желаю ВАМ здоровья и успехов в преобразовании мировоззрения учителя!</a:t>
            </a:r>
            <a:br>
              <a:rPr lang="ru-RU" alt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С уважением, </a:t>
            </a:r>
            <a:r>
              <a:rPr lang="ru-RU" altLang="ru-RU" sz="24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Люманова</a:t>
            </a:r>
            <a:r>
              <a:rPr lang="ru-RU" alt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Лилия А.</a:t>
            </a:r>
            <a:endParaRPr lang="ru-RU" alt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2">
            <a:extLst>
              <a:ext uri="{FF2B5EF4-FFF2-40B4-BE49-F238E27FC236}">
                <a16:creationId xmlns:a16="http://schemas.microsoft.com/office/drawing/2014/main" id="{F51D24D1-9AAE-47F6-8BFC-3F65DEB27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812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dirty="0">
                <a:latin typeface="+mn-lt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>
            <a:extLst>
              <a:ext uri="{FF2B5EF4-FFF2-40B4-BE49-F238E27FC236}">
                <a16:creationId xmlns:a16="http://schemas.microsoft.com/office/drawing/2014/main" id="{976175E5-9C36-4647-AD86-3A56DBAD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11277600" cy="585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latin typeface="+mn-lt"/>
                <a:cs typeface="Times New Roman" panose="02020603050405020304" pitchFamily="18" charset="0"/>
              </a:rPr>
              <a:t>Современная образовательная парадигма нацелена на формирование мотивированной личности, способной:</a:t>
            </a:r>
          </a:p>
          <a:p>
            <a:pPr algn="ctr"/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ориентироваться в динамично развивающемся и обновляющемся информационном пространстве;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получать, использовать и создавать разнообразную информацию; 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обоснованные решения и решать жизненные проблемы на основе полученных знаний, умений и навыков.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>
            <a:extLst>
              <a:ext uri="{FF2B5EF4-FFF2-40B4-BE49-F238E27FC236}">
                <a16:creationId xmlns:a16="http://schemas.microsoft.com/office/drawing/2014/main" id="{B15ED209-ED11-4E33-B16D-4B92B34D6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5" y="685800"/>
            <a:ext cx="7634285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dirty="0">
                <a:latin typeface="Times New Roman" panose="02020603050405020304" pitchFamily="18" charset="0"/>
              </a:rPr>
              <a:t>«Ученик - это не сосуд, который нужно наполнить, </a:t>
            </a:r>
          </a:p>
          <a:p>
            <a:pPr algn="ctr" eaLnBrk="1" hangingPunct="1"/>
            <a:r>
              <a:rPr lang="ru-RU" altLang="ru-RU" sz="4800" dirty="0">
                <a:latin typeface="Times New Roman" panose="02020603050405020304" pitchFamily="18" charset="0"/>
              </a:rPr>
              <a:t>а факел, который надо зажечь…»</a:t>
            </a:r>
          </a:p>
          <a:p>
            <a:pPr algn="r" eaLnBrk="1" hangingPunct="1"/>
            <a:r>
              <a:rPr lang="ru-RU" altLang="ru-RU" sz="4800" dirty="0">
                <a:latin typeface="Times New Roman" panose="02020603050405020304" pitchFamily="18" charset="0"/>
              </a:rPr>
              <a:t> Плутарх </a:t>
            </a:r>
            <a:r>
              <a:rPr lang="ru-RU" altLang="ru-RU" sz="5400" dirty="0">
                <a:latin typeface="Times New Roman" panose="02020603050405020304" pitchFamily="18" charset="0"/>
              </a:rPr>
              <a:t>                         </a:t>
            </a:r>
            <a:endParaRPr lang="ru-RU" altLang="ru-RU" sz="5400" dirty="0"/>
          </a:p>
        </p:txBody>
      </p:sp>
      <p:pic>
        <p:nvPicPr>
          <p:cNvPr id="10243" name="Рисунок 2" descr="ii_417.png">
            <a:extLst>
              <a:ext uri="{FF2B5EF4-FFF2-40B4-BE49-F238E27FC236}">
                <a16:creationId xmlns:a16="http://schemas.microsoft.com/office/drawing/2014/main" id="{690CB95D-C85F-4FC0-BB3B-77806480B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1"/>
            <a:ext cx="38242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>
            <a:extLst>
              <a:ext uri="{FF2B5EF4-FFF2-40B4-BE49-F238E27FC236}">
                <a16:creationId xmlns:a16="http://schemas.microsoft.com/office/drawing/2014/main" id="{6AEE554D-590D-4DE2-A81A-63FA0F4F5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85801"/>
            <a:ext cx="11049000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just" eaLnBrk="1" hangingPunct="1">
              <a:lnSpc>
                <a:spcPct val="15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дидактической системе сущность обучения не должна сводится ни к передаче учащимся готовых знаний, ни к самостоятельному преодолению затруднений, ни к собственным открытиям учащихся. Ее должно отличать разумное сочетание педагогического управления с собственной инициативой и самостоятельной</a:t>
            </a:r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активностью школьников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BE48B7B-2CE5-4E2E-96AE-8313440D33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8229600" cy="304800"/>
          </a:xfrm>
        </p:spPr>
        <p:txBody>
          <a:bodyPr vert="horz" wrap="square" lIns="0" tIns="45720" rIns="0" bIns="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4EAA753-F022-40F4-8DF7-AF30738A654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57400" y="1143000"/>
            <a:ext cx="8229600" cy="41148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современного учебного процесса должна базироваться на следующих положениях:</a:t>
            </a:r>
            <a:endParaRPr lang="ru-RU" altLang="ru-RU" sz="4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>
            <a:extLst>
              <a:ext uri="{FF2B5EF4-FFF2-40B4-BE49-F238E27FC236}">
                <a16:creationId xmlns:a16="http://schemas.microsoft.com/office/drawing/2014/main" id="{CD0C45D5-DF68-452D-9340-2CABCF17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85800"/>
            <a:ext cx="11049000" cy="403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ctr" eaLnBrk="1" hangingPunct="1">
              <a:lnSpc>
                <a:spcPct val="150000"/>
              </a:lnSpc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место в процессе обучения отводится познавательной деятельности ученика, а не  информационно-объяснительной деятельности учителя;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8038</TotalTime>
  <Words>1400</Words>
  <Application>Microsoft Office PowerPoint</Application>
  <PresentationFormat>Widescreen</PresentationFormat>
  <Paragraphs>269</Paragraphs>
  <Slides>44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Методика организация индивидуально-групповой познавательной деятельности на уроках биологии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Формирование и организация работы группы</vt:lpstr>
      <vt:lpstr>PowerPoint Presentation</vt:lpstr>
      <vt:lpstr>Параметры педагогического наблюдения для оценки взаимодействия учащихся в группе </vt:lpstr>
      <vt:lpstr>PowerPoint Presentation</vt:lpstr>
      <vt:lpstr>PowerPoint Presentation</vt:lpstr>
      <vt:lpstr>Управление работой групп на уроке в течение изучения темы</vt:lpstr>
      <vt:lpstr>PowerPoint Presentation</vt:lpstr>
      <vt:lpstr>PowerPoint Presentation</vt:lpstr>
      <vt:lpstr>PowerPoint Presentation</vt:lpstr>
      <vt:lpstr>Пример изучения 6 часовой темы </vt:lpstr>
      <vt:lpstr>PowerPoint Presentation</vt:lpstr>
      <vt:lpstr>PowerPoint Presentation</vt:lpstr>
      <vt:lpstr>PowerPoint Presentation</vt:lpstr>
      <vt:lpstr>Индивидуальный опрос учащихся учителем</vt:lpstr>
      <vt:lpstr>Устный опрос учащихся консультантом</vt:lpstr>
      <vt:lpstr>Опрос группы учителем</vt:lpstr>
      <vt:lpstr>Изучение нового материала</vt:lpstr>
      <vt:lpstr>PowerPoint Presentation</vt:lpstr>
      <vt:lpstr>PowerPoint Presentation</vt:lpstr>
      <vt:lpstr>PowerPoint Presentation</vt:lpstr>
      <vt:lpstr>Анкетирование учеников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Владимир</dc:creator>
  <cp:lastModifiedBy>user</cp:lastModifiedBy>
  <cp:revision>508</cp:revision>
  <cp:lastPrinted>1601-01-01T00:00:00Z</cp:lastPrinted>
  <dcterms:created xsi:type="dcterms:W3CDTF">1601-01-01T00:00:00Z</dcterms:created>
  <dcterms:modified xsi:type="dcterms:W3CDTF">2022-10-17T10:36:41Z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