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0" r:id="rId3"/>
    <p:sldId id="262" r:id="rId4"/>
    <p:sldId id="263" r:id="rId5"/>
    <p:sldId id="264" r:id="rId6"/>
    <p:sldId id="260" r:id="rId7"/>
    <p:sldId id="269" r:id="rId8"/>
    <p:sldId id="265" r:id="rId9"/>
    <p:sldId id="266" r:id="rId10"/>
    <p:sldId id="268" r:id="rId11"/>
  </p:sldIdLst>
  <p:sldSz cx="9144000" cy="6858000" type="screen4x3"/>
  <p:notesSz cx="6858000" cy="9144000"/>
  <p:custDataLst>
    <p:tags r:id="rId1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 autoAdjust="0"/>
    <p:restoredTop sz="84583" autoAdjust="0"/>
  </p:normalViewPr>
  <p:slideViewPr>
    <p:cSldViewPr>
      <p:cViewPr>
        <p:scale>
          <a:sx n="100" d="100"/>
          <a:sy n="100" d="100"/>
        </p:scale>
        <p:origin x="-51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7139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2852936"/>
            <a:ext cx="6282952" cy="1368152"/>
          </a:xfrm>
        </p:spPr>
        <p:txBody>
          <a:bodyPr/>
          <a:lstStyle>
            <a:lvl1pPr>
              <a:defRPr b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2699792" y="1988840"/>
            <a:ext cx="619268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3768" y="45855"/>
            <a:ext cx="6480720" cy="13366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99792" y="1988840"/>
            <a:ext cx="6192688" cy="4176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01.02.2021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2%D0%BE%D0%B7%D1%80%D0%B0%D1%81%D1%82" TargetMode="External"/><Relationship Id="rId2" Type="http://schemas.openxmlformats.org/officeDocument/2006/relationships/hyperlink" Target="https://ru.wikipedia.org/wiki/%D0%A7%D0%B5%D0%BB%D0%BE%D0%B2%D0%B5%D0%B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wiki/%D0%94%D0%B5%D1%82%D1%81%D1%82%D0%B2%D0%B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dirty="0">
                <a:effectLst/>
              </a:rPr>
              <a:t>ПРОЕКТНАЯ ДЕЯТЕЛЬНОСТЬ НА УРОКАХ БИОЛОГИИ</a:t>
            </a:r>
            <a:br>
              <a:rPr lang="ru-RU" dirty="0">
                <a:effectLst/>
              </a:rPr>
            </a:br>
            <a:r>
              <a:rPr lang="ru-RU" dirty="0">
                <a:effectLst/>
              </a:rPr>
              <a:t>Из опыта работы</a:t>
            </a:r>
            <a:br>
              <a:rPr lang="ru-RU" dirty="0">
                <a:effectLst/>
              </a:rPr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420888"/>
            <a:ext cx="6282952" cy="2592288"/>
          </a:xfrm>
        </p:spPr>
        <p:txBody>
          <a:bodyPr>
            <a:noAutofit/>
          </a:bodyPr>
          <a:lstStyle/>
          <a:p>
            <a:r>
              <a:rPr lang="ru-RU" dirty="0" smtClean="0">
                <a:effectLst/>
              </a:rPr>
              <a:t>СПАСИБО ЗА ВНИМАНИЕ!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xmlns="" val="711919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88640"/>
            <a:ext cx="5400600" cy="4176464"/>
          </a:xfrm>
        </p:spPr>
        <p:txBody>
          <a:bodyPr>
            <a:normAutofit fontScale="92500" lnSpcReduction="10000"/>
          </a:bodyPr>
          <a:lstStyle/>
          <a:p>
            <a:r>
              <a:rPr lang="ru-RU" sz="14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Челове́к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— общественное существо, обладающее разумом и сознанием, а также субъект общественно-исторической деятельности и культуры. Специфическими особенностями человека, отличающими его от других животных, являются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прямохождение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высокоразвитый головной мозг, мышление и членораздельная речь.</a:t>
            </a:r>
          </a:p>
          <a:p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Ребёнок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дети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— в основном значении,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2" tooltip="Человек"/>
              </a:rPr>
              <a:t>человек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 tooltip="Возраст"/>
              </a:rPr>
              <a:t>период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4" tooltip="Детство"/>
              </a:rPr>
              <a:t>детства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Ребёнок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— постоянно растущий и развивающийся организм, на каждом возрастном этапе обладающий определёнными морфологическими, физиологическими и психологическими особенностями. Детям присущи, любознательность, желание экспериментировать, жажда новых впечатлений. Ребенок стремится познать окружающий мир.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Различают следующие периоды развития психики ребёнка:</a:t>
            </a:r>
          </a:p>
          <a:p>
            <a:pPr lvl="0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новорожденности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(первые четыре недели жизни — 28 дней);</a:t>
            </a:r>
          </a:p>
          <a:p>
            <a:pPr lvl="0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грудной возраст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(с 29-го дня жизни до 1 года);</a:t>
            </a:r>
          </a:p>
          <a:p>
            <a:pPr lvl="0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ясельный или </a:t>
            </a:r>
            <a:r>
              <a:rPr lang="ru-RU" sz="1400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преддошкольный</a:t>
            </a:r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период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1 года до 3 лет);</a:t>
            </a:r>
          </a:p>
          <a:p>
            <a:pPr lvl="0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дошкольный период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3 до 7 лет);</a:t>
            </a:r>
          </a:p>
          <a:p>
            <a:pPr lvl="0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младший школьный возраст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7 до 12 лет);</a:t>
            </a:r>
          </a:p>
          <a:p>
            <a:pPr lvl="0"/>
            <a:r>
              <a:rPr lang="ru-RU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подростковый возраст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(от 13—14 до 17—18 лет).</a:t>
            </a:r>
          </a:p>
          <a:p>
            <a:endParaRPr lang="ru-RU" sz="11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99792" y="188640"/>
            <a:ext cx="6192688" cy="6408712"/>
          </a:xfrm>
        </p:spPr>
        <p:txBody>
          <a:bodyPr>
            <a:normAutofit fontScale="55000" lnSpcReduction="20000"/>
          </a:bodyPr>
          <a:lstStyle/>
          <a:p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Проектная деятельность школьников — это познавательная, учебная, исследовательская и творческая деятельность, в результате которой появляется решение задачи, которое представлено в виде проекта. 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ученика проект - это возможность максимального раскрытия своего творческого потенциала. Это деятельность, которая позволяет проявить себя индивидуально или в группе, попробовать свои силы, приложить свои знания, принести пользу, показать публично достигнутый результат. Это деятельность, направленная на решение интересной проблемы, сформулированной самими учащимися. Результат этой деятельности - найденный способ решения проблемы - носит практический характер и значим для самих открывателей. </a:t>
            </a:r>
            <a:b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 для учителя учебный проект - это интегративное дидактическое средство развития, обучения и воспитания, которое позволяет вырабатывать и развивать специфические умения и навыки проектирования: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проблематизация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целеполагание, планирование деятельности, рефлексия и самоанализ, презентация и 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самопрезентация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а также поиск информации, практическое применение академических знаний, самообучение, исследовательская и творческая деятельность.</a:t>
            </a:r>
          </a:p>
        </p:txBody>
      </p:sp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494939" y="332656"/>
            <a:ext cx="6480720" cy="14017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Существует </a:t>
            </a:r>
            <a:r>
              <a:rPr lang="ru-RU" dirty="0">
                <a:effectLst/>
              </a:rPr>
              <a:t>несколько направлений проектов</a:t>
            </a:r>
            <a:r>
              <a:rPr lang="ru-RU" dirty="0" smtClean="0">
                <a:effectLst/>
              </a:rPr>
              <a:t>: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sp>
        <p:nvSpPr>
          <p:cNvPr id="24" name="Line 253"/>
          <p:cNvSpPr>
            <a:spLocks noChangeShapeType="1"/>
          </p:cNvSpPr>
          <p:nvPr/>
        </p:nvSpPr>
        <p:spPr bwMode="gray">
          <a:xfrm>
            <a:off x="3227784" y="52779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5" name="Rectangle 254"/>
          <p:cNvSpPr>
            <a:spLocks noChangeArrowheads="1"/>
          </p:cNvSpPr>
          <p:nvPr/>
        </p:nvSpPr>
        <p:spPr bwMode="gray">
          <a:xfrm rot="3419336">
            <a:off x="2943621" y="4701675"/>
            <a:ext cx="479425" cy="520700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999184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3227784" y="2763337"/>
            <a:ext cx="5232648" cy="1588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953012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923928" y="2263572"/>
            <a:ext cx="490057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информационно-познавательный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3080583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3227784" y="36015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943621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999184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3229372" y="4438150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943621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999184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4294584" y="3136400"/>
            <a:ext cx="288143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/>
              <a:t>исследовательский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4294584" y="3976187"/>
            <a:ext cx="177324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творческий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2" name="Text Box 271"/>
          <p:cNvSpPr txBox="1">
            <a:spLocks noChangeArrowheads="1"/>
          </p:cNvSpPr>
          <p:nvPr/>
        </p:nvSpPr>
        <p:spPr bwMode="gray">
          <a:xfrm>
            <a:off x="4294584" y="4817562"/>
            <a:ext cx="178125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/>
              <a:t>социальный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3024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 над проектом: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196752"/>
            <a:ext cx="5616624" cy="2376264"/>
          </a:xfrm>
        </p:spPr>
        <p:txBody>
          <a:bodyPr/>
          <a:lstStyle/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Выбор темы, цели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проекта.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Выполнение проекта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Подведение итогов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6571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2699792" y="188640"/>
            <a:ext cx="6192688" cy="2880320"/>
          </a:xfrm>
        </p:spPr>
        <p:txBody>
          <a:bodyPr>
            <a:normAutofit/>
          </a:bodyPr>
          <a:lstStyle/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Одним из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долгосрочных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исследовательских проектов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моей практике был </a:t>
            </a: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проект: «Мой домашний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муравейник» (формикарий). </a:t>
            </a:r>
          </a:p>
          <a:p>
            <a:pPr algn="just"/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Второй долгосрочный проект был запущен по теме: Древние животные Южного Урала на примере Челябинской области. 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Мозазавр.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Исследовательский, долгосрочный проект «Клетка в повседневной жизни», с выполнением в технике папье-маше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3068960"/>
            <a:ext cx="2267744" cy="2860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3068960"/>
            <a:ext cx="2521445" cy="285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400859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503969" y="1824623"/>
            <a:ext cx="2872105" cy="406463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pic>
        <p:nvPicPr>
          <p:cNvPr id="5" name="Рисунок 4"/>
          <p:cNvPicPr/>
          <p:nvPr/>
        </p:nvPicPr>
        <p:blipFill>
          <a:blip r:embed="rId3" cstate="print"/>
          <a:srcRect l="4899" t="5464" r="5638" b="1457"/>
          <a:stretch>
            <a:fillRect/>
          </a:stretch>
        </p:blipFill>
        <p:spPr bwMode="auto">
          <a:xfrm>
            <a:off x="5724128" y="836712"/>
            <a:ext cx="3305175" cy="48672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71800" y="332656"/>
            <a:ext cx="6192688" cy="547260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 работы показывает, что учащиеся проявляют наибольший интерес к выполнению практических и творческих работ на уроке. Опора на субъективный опыт учащихся позволяет использовать метод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проектов,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как в урочной, так и во внеурочной деятельности.</a:t>
            </a:r>
          </a:p>
          <a:p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945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99792" y="260648"/>
            <a:ext cx="6192688" cy="5688632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спользуя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проектный метод в своей практике, мне удалось решить вопросы и проблемы, </a:t>
            </a:r>
            <a:r>
              <a:rPr lang="ru-RU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связанные </a:t>
            </a: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развитием познавательных навыков, умением обучающихся самостоятельно конструировать свои знания, я считаю, что метод проектов просто незаменим, помогая обучающимся раскрыть свои способности, а учителю конечно же накапливать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опыт.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59486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8bd9521bd61c27d108bff6b2e425a944cf04995"/>
</p:tagLst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2728</TotalTime>
  <Words>405</Words>
  <Application>Microsoft Office PowerPoint</Application>
  <PresentationFormat>Экран (4:3)</PresentationFormat>
  <Paragraphs>37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ПРОЕКТНАЯ ДЕЯТЕЛЬНОСТЬ НА УРОКАХ БИОЛОГИИ Из опыта работы </vt:lpstr>
      <vt:lpstr>Слайд 2</vt:lpstr>
      <vt:lpstr>Слайд 3</vt:lpstr>
      <vt:lpstr>Существует несколько направлений проектов: </vt:lpstr>
      <vt:lpstr>Этапы работы над проектом:</vt:lpstr>
      <vt:lpstr>Слайд 6</vt:lpstr>
      <vt:lpstr>Слайд 7</vt:lpstr>
      <vt:lpstr>Слайд 8</vt:lpstr>
      <vt:lpstr>Слайд 9</vt:lpstr>
      <vt:lpstr>СПАСИБО ЗА ВНИМАНИЕ!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 для учебы</dc:title>
  <dc:creator>obstinate</dc:creator>
  <dc:description>Шаблон презентации с сайта https://presentation-creation.ru/</dc:description>
  <cp:lastModifiedBy>LENOVO</cp:lastModifiedBy>
  <cp:revision>1066</cp:revision>
  <dcterms:created xsi:type="dcterms:W3CDTF">2018-02-25T09:09:03Z</dcterms:created>
  <dcterms:modified xsi:type="dcterms:W3CDTF">2021-02-01T12:23:09Z</dcterms:modified>
</cp:coreProperties>
</file>