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716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90EF06E-7D2C-48E1-906F-60F951E218C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2795DC5-2269-467A-954C-E24707AD7D1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63797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F06E-7D2C-48E1-906F-60F951E218C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5DC5-2269-467A-954C-E24707AD7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3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F06E-7D2C-48E1-906F-60F951E218C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5DC5-2269-467A-954C-E24707AD7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0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F06E-7D2C-48E1-906F-60F951E218C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5DC5-2269-467A-954C-E24707AD7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37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0EF06E-7D2C-48E1-906F-60F951E218C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795DC5-2269-467A-954C-E24707AD7D1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91992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F06E-7D2C-48E1-906F-60F951E218C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5DC5-2269-467A-954C-E24707AD7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30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F06E-7D2C-48E1-906F-60F951E218C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5DC5-2269-467A-954C-E24707AD7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28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F06E-7D2C-48E1-906F-60F951E218C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5DC5-2269-467A-954C-E24707AD7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6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F06E-7D2C-48E1-906F-60F951E218C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5DC5-2269-467A-954C-E24707AD7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2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0EF06E-7D2C-48E1-906F-60F951E218C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795DC5-2269-467A-954C-E24707AD7D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3177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0EF06E-7D2C-48E1-906F-60F951E218C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795DC5-2269-467A-954C-E24707AD7D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310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90EF06E-7D2C-48E1-906F-60F951E218C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2795DC5-2269-467A-954C-E24707AD7D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30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87EB9-A4EC-E4D4-735D-6C27E8FC0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116281"/>
            <a:ext cx="8361229" cy="1947553"/>
          </a:xfrm>
        </p:spPr>
        <p:txBody>
          <a:bodyPr/>
          <a:lstStyle/>
          <a:p>
            <a:r>
              <a:rPr lang="ru-RU" sz="4000" b="1" dirty="0"/>
              <a:t>ДЕМОВЕРСИЯ ЕГЭ ПО БИОЛОГИИ 2023</a:t>
            </a:r>
            <a:r>
              <a:rPr lang="ru-RU" sz="2800" b="1" dirty="0"/>
              <a:t>г</a:t>
            </a:r>
            <a:r>
              <a:rPr lang="ru-RU" sz="4000" b="1" dirty="0"/>
              <a:t>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DF1E19-121A-8BD9-773A-1EC9F6DC2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6914" y="3956279"/>
            <a:ext cx="6709559" cy="1086237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err="1"/>
              <a:t>Мазяркина</a:t>
            </a:r>
            <a:r>
              <a:rPr lang="ru-RU" sz="2000" dirty="0"/>
              <a:t> Татьяна Вячеславовна </a:t>
            </a:r>
          </a:p>
          <a:p>
            <a:pPr algn="l">
              <a:spcBef>
                <a:spcPts val="600"/>
              </a:spcBef>
            </a:pPr>
            <a:r>
              <a:rPr lang="ru-RU" sz="2000" dirty="0"/>
              <a:t>доцент кафедры биохимии,</a:t>
            </a:r>
          </a:p>
          <a:p>
            <a:pPr algn="l">
              <a:spcBef>
                <a:spcPts val="600"/>
              </a:spcBef>
            </a:pPr>
            <a:r>
              <a:rPr lang="ru-RU" sz="2000" dirty="0"/>
              <a:t> молекулярной биологии и генетики </a:t>
            </a:r>
          </a:p>
          <a:p>
            <a:pPr algn="l">
              <a:spcBef>
                <a:spcPts val="600"/>
              </a:spcBef>
            </a:pPr>
            <a:r>
              <a:rPr lang="ru-RU" sz="2000" dirty="0"/>
              <a:t>Института биологии и химии Московского педагогического государственного университета</a:t>
            </a:r>
          </a:p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4218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D5966EED-D1C4-6E4D-E6E2-F21C3C19C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3526"/>
            <a:ext cx="9601200" cy="424387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Выберите три верных ответа из шести и запишите в таблицу цифры, под которыми они указаны.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из перечисленных ниже признаков можно использовать для описания типичной клетки бактерий?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D63FC19-4883-0C66-9863-28EC73C73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775441"/>
              </p:ext>
            </p:extLst>
          </p:nvPr>
        </p:nvGraphicFramePr>
        <p:xfrm>
          <a:off x="1746094" y="2631555"/>
          <a:ext cx="7883097" cy="200484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79157">
                  <a:extLst>
                    <a:ext uri="{9D8B030D-6E8A-4147-A177-3AD203B41FA5}">
                      <a16:colId xmlns:a16="http://schemas.microsoft.com/office/drawing/2014/main" val="1394850585"/>
                    </a:ext>
                  </a:extLst>
                </a:gridCol>
                <a:gridCol w="7503940">
                  <a:extLst>
                    <a:ext uri="{9D8B030D-6E8A-4147-A177-3AD203B41FA5}">
                      <a16:colId xmlns:a16="http://schemas.microsoft.com/office/drawing/2014/main" val="2830602596"/>
                    </a:ext>
                  </a:extLst>
                </a:gridCol>
              </a:tblGrid>
              <a:tr h="334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ядерная оболочка.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507914"/>
                  </a:ext>
                </a:extLst>
              </a:tr>
              <a:tr h="334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Клетка содержит митохондрии.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165607"/>
                  </a:ext>
                </a:extLst>
              </a:tr>
              <a:tr h="334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Клеточная стенка состоит из муреина.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549560"/>
                  </a:ext>
                </a:extLst>
              </a:tr>
              <a:tr h="334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Генетический материал представлен замкнутой молекулой ДНК.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294879"/>
                  </a:ext>
                </a:extLst>
              </a:tr>
              <a:tr h="334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Клетка способна к фагоцитозу.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08230"/>
                  </a:ext>
                </a:extLst>
              </a:tr>
              <a:tr h="334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Мембрана клетки содержит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гликокаликс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433910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F04E8CB-8B94-EB4C-F19E-CFF364528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810927"/>
              </p:ext>
            </p:extLst>
          </p:nvPr>
        </p:nvGraphicFramePr>
        <p:xfrm>
          <a:off x="1858061" y="5082673"/>
          <a:ext cx="1817584" cy="338455"/>
        </p:xfrm>
        <a:graphic>
          <a:graphicData uri="http://schemas.openxmlformats.org/drawingml/2006/table">
            <a:tbl>
              <a:tblPr/>
              <a:tblGrid>
                <a:gridCol w="886279">
                  <a:extLst>
                    <a:ext uri="{9D8B030D-6E8A-4147-A177-3AD203B41FA5}">
                      <a16:colId xmlns:a16="http://schemas.microsoft.com/office/drawing/2014/main" val="2357632048"/>
                    </a:ext>
                  </a:extLst>
                </a:gridCol>
                <a:gridCol w="310435">
                  <a:extLst>
                    <a:ext uri="{9D8B030D-6E8A-4147-A177-3AD203B41FA5}">
                      <a16:colId xmlns:a16="http://schemas.microsoft.com/office/drawing/2014/main" val="3067920788"/>
                    </a:ext>
                  </a:extLst>
                </a:gridCol>
                <a:gridCol w="310435">
                  <a:extLst>
                    <a:ext uri="{9D8B030D-6E8A-4147-A177-3AD203B41FA5}">
                      <a16:colId xmlns:a16="http://schemas.microsoft.com/office/drawing/2014/main" val="422739452"/>
                    </a:ext>
                  </a:extLst>
                </a:gridCol>
                <a:gridCol w="310435">
                  <a:extLst>
                    <a:ext uri="{9D8B030D-6E8A-4147-A177-3AD203B41FA5}">
                      <a16:colId xmlns:a16="http://schemas.microsoft.com/office/drawing/2014/main" val="2148689679"/>
                    </a:ext>
                  </a:extLst>
                </a:gridCol>
              </a:tblGrid>
              <a:tr h="338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555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85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DF9416-854E-0A33-7D99-8052F2261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75861"/>
            <a:ext cx="9601200" cy="5391539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Установите последовательность событий, происходящих при получении гетерозисных организмов. Запишите в таблицу соответствующую последовательность цифр.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B35B24C-7435-B986-A08B-612010DF3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96885"/>
              </p:ext>
            </p:extLst>
          </p:nvPr>
        </p:nvGraphicFramePr>
        <p:xfrm>
          <a:off x="1726163" y="1786064"/>
          <a:ext cx="6923315" cy="2468695"/>
        </p:xfrm>
        <a:graphic>
          <a:graphicData uri="http://schemas.openxmlformats.org/drawingml/2006/table">
            <a:tbl>
              <a:tblPr/>
              <a:tblGrid>
                <a:gridCol w="310662">
                  <a:extLst>
                    <a:ext uri="{9D8B030D-6E8A-4147-A177-3AD203B41FA5}">
                      <a16:colId xmlns:a16="http://schemas.microsoft.com/office/drawing/2014/main" val="4014683005"/>
                    </a:ext>
                  </a:extLst>
                </a:gridCol>
                <a:gridCol w="6612653">
                  <a:extLst>
                    <a:ext uri="{9D8B030D-6E8A-4147-A177-3AD203B41FA5}">
                      <a16:colId xmlns:a16="http://schemas.microsoft.com/office/drawing/2014/main" val="1645656501"/>
                    </a:ext>
                  </a:extLst>
                </a:gridCol>
              </a:tblGrid>
              <a:tr h="4937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гомозиготных линий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948811"/>
                  </a:ext>
                </a:extLst>
              </a:tr>
              <a:tr h="4937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многократное самоопыление родительских растений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776994"/>
                  </a:ext>
                </a:extLst>
              </a:tr>
              <a:tr h="4937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исходных растений с определёнными признаками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145518"/>
                  </a:ext>
                </a:extLst>
              </a:tr>
              <a:tr h="4937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высокопродуктивных гибридов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295242"/>
                  </a:ext>
                </a:extLst>
              </a:tr>
              <a:tr h="4937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скрещивание организмов двух разных чистых линий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431736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74597D0-6746-5F0F-3671-9D9550BCA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79308"/>
              </p:ext>
            </p:extLst>
          </p:nvPr>
        </p:nvGraphicFramePr>
        <p:xfrm>
          <a:off x="1726163" y="4553397"/>
          <a:ext cx="2161059" cy="338455"/>
        </p:xfrm>
        <a:graphic>
          <a:graphicData uri="http://schemas.openxmlformats.org/drawingml/2006/table">
            <a:tbl>
              <a:tblPr/>
              <a:tblGrid>
                <a:gridCol w="669914">
                  <a:extLst>
                    <a:ext uri="{9D8B030D-6E8A-4147-A177-3AD203B41FA5}">
                      <a16:colId xmlns:a16="http://schemas.microsoft.com/office/drawing/2014/main" val="39030810"/>
                    </a:ext>
                  </a:extLst>
                </a:gridCol>
                <a:gridCol w="298229">
                  <a:extLst>
                    <a:ext uri="{9D8B030D-6E8A-4147-A177-3AD203B41FA5}">
                      <a16:colId xmlns:a16="http://schemas.microsoft.com/office/drawing/2014/main" val="376177714"/>
                    </a:ext>
                  </a:extLst>
                </a:gridCol>
                <a:gridCol w="298229">
                  <a:extLst>
                    <a:ext uri="{9D8B030D-6E8A-4147-A177-3AD203B41FA5}">
                      <a16:colId xmlns:a16="http://schemas.microsoft.com/office/drawing/2014/main" val="2362488179"/>
                    </a:ext>
                  </a:extLst>
                </a:gridCol>
                <a:gridCol w="298229">
                  <a:extLst>
                    <a:ext uri="{9D8B030D-6E8A-4147-A177-3AD203B41FA5}">
                      <a16:colId xmlns:a16="http://schemas.microsoft.com/office/drawing/2014/main" val="3295999061"/>
                    </a:ext>
                  </a:extLst>
                </a:gridCol>
                <a:gridCol w="298229">
                  <a:extLst>
                    <a:ext uri="{9D8B030D-6E8A-4147-A177-3AD203B41FA5}">
                      <a16:colId xmlns:a16="http://schemas.microsoft.com/office/drawing/2014/main" val="557059081"/>
                    </a:ext>
                  </a:extLst>
                </a:gridCol>
                <a:gridCol w="298229">
                  <a:extLst>
                    <a:ext uri="{9D8B030D-6E8A-4147-A177-3AD203B41FA5}">
                      <a16:colId xmlns:a16="http://schemas.microsoft.com/office/drawing/2014/main" val="2917893438"/>
                    </a:ext>
                  </a:extLst>
                </a:gridCol>
              </a:tblGrid>
              <a:tr h="338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73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684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A2255-A3EA-AC9B-6D02-33751720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6713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Рассмотрите рисунок и выполните задания 9 и 10.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657F70E-2F59-9BBB-84AB-C6BFF75B2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92" y="1474236"/>
            <a:ext cx="6796314" cy="50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9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C96364-E36D-5781-96A4-01B9FAA9E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45233"/>
            <a:ext cx="9601200" cy="552216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Каким номером на рисунке обозначена стадия жизненного цикла паразита, которая попадает в окончательного хозяина? </a:t>
            </a: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___________________________.</a:t>
            </a: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Установите соответствие между характеристиками и стадиями жизненного цикла паразита, обозначенными на рисунке выше цифрами 1, 2, 3: к каждой позиции, данной в первом столбце, подберите соответствующую позицию из второго столбца.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45AA87-87C1-8FDE-6C40-53C76F2F2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525" y="2654605"/>
            <a:ext cx="8060950" cy="3212795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DCE76D4-7973-BB99-95D2-151664A51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355809"/>
              </p:ext>
            </p:extLst>
          </p:nvPr>
        </p:nvGraphicFramePr>
        <p:xfrm>
          <a:off x="1371600" y="6015192"/>
          <a:ext cx="2305050" cy="564388"/>
        </p:xfrm>
        <a:graphic>
          <a:graphicData uri="http://schemas.openxmlformats.org/drawingml/2006/table">
            <a:tbl>
              <a:tblPr/>
              <a:tblGrid>
                <a:gridCol w="579120">
                  <a:extLst>
                    <a:ext uri="{9D8B030D-6E8A-4147-A177-3AD203B41FA5}">
                      <a16:colId xmlns:a16="http://schemas.microsoft.com/office/drawing/2014/main" val="444520655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3046164933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3745733577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2736615443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4127627591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1503790628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21200504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114502"/>
                  </a:ext>
                </a:extLst>
              </a:tr>
              <a:tr h="347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571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857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39CA91-EB7E-25D7-015B-9BCCF0F72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97159"/>
            <a:ext cx="9601200" cy="5270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Выберите три верных ответа из шести и запишите в таблицу цифры, под которыми они указаны.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процессе эволюции у растения сформировался цветок, изображённый на рисунке, то для этого растения характерны: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одна семядоля в зародыше семени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споры в стробилах на концах побегов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внешнее оплодотворение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мочковатая корневая система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	сетчатое жилкование листьев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	отсутствие камбия в стебле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7CCFA6-EA93-A027-8A19-A9757E98E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03" y="1807722"/>
            <a:ext cx="3494853" cy="445311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CE10687-E1AD-0C82-281B-BE9A1295F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04182"/>
              </p:ext>
            </p:extLst>
          </p:nvPr>
        </p:nvGraphicFramePr>
        <p:xfrm>
          <a:off x="2508684" y="5400370"/>
          <a:ext cx="1550133" cy="338455"/>
        </p:xfrm>
        <a:graphic>
          <a:graphicData uri="http://schemas.openxmlformats.org/drawingml/2006/table">
            <a:tbl>
              <a:tblPr/>
              <a:tblGrid>
                <a:gridCol w="644031">
                  <a:extLst>
                    <a:ext uri="{9D8B030D-6E8A-4147-A177-3AD203B41FA5}">
                      <a16:colId xmlns:a16="http://schemas.microsoft.com/office/drawing/2014/main" val="40899094"/>
                    </a:ext>
                  </a:extLst>
                </a:gridCol>
                <a:gridCol w="302034">
                  <a:extLst>
                    <a:ext uri="{9D8B030D-6E8A-4147-A177-3AD203B41FA5}">
                      <a16:colId xmlns:a16="http://schemas.microsoft.com/office/drawing/2014/main" val="4023701342"/>
                    </a:ext>
                  </a:extLst>
                </a:gridCol>
                <a:gridCol w="302034">
                  <a:extLst>
                    <a:ext uri="{9D8B030D-6E8A-4147-A177-3AD203B41FA5}">
                      <a16:colId xmlns:a16="http://schemas.microsoft.com/office/drawing/2014/main" val="545297006"/>
                    </a:ext>
                  </a:extLst>
                </a:gridCol>
                <a:gridCol w="302034">
                  <a:extLst>
                    <a:ext uri="{9D8B030D-6E8A-4147-A177-3AD203B41FA5}">
                      <a16:colId xmlns:a16="http://schemas.microsoft.com/office/drawing/2014/main" val="3752940665"/>
                    </a:ext>
                  </a:extLst>
                </a:gridCol>
              </a:tblGrid>
              <a:tr h="338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73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9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997D84-B61C-6A89-F852-07C43B06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519" y="1147665"/>
            <a:ext cx="9250603" cy="549417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Установите последовательность систематических групп растений, начиная с самого высокого ранга. Запишите в таблицу соответствующую последовательность цифр.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Мятлик луговой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Мятлик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Покрытосеменные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Однодольные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	Растения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	Злаковые</a:t>
            </a: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74E628A-1864-C97E-468F-10AF0C739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085233"/>
              </p:ext>
            </p:extLst>
          </p:nvPr>
        </p:nvGraphicFramePr>
        <p:xfrm>
          <a:off x="1759520" y="4812543"/>
          <a:ext cx="2476579" cy="338455"/>
        </p:xfrm>
        <a:graphic>
          <a:graphicData uri="http://schemas.openxmlformats.org/drawingml/2006/table">
            <a:tbl>
              <a:tblPr/>
              <a:tblGrid>
                <a:gridCol w="674623">
                  <a:extLst>
                    <a:ext uri="{9D8B030D-6E8A-4147-A177-3AD203B41FA5}">
                      <a16:colId xmlns:a16="http://schemas.microsoft.com/office/drawing/2014/main" val="3641521868"/>
                    </a:ext>
                  </a:extLst>
                </a:gridCol>
                <a:gridCol w="300326">
                  <a:extLst>
                    <a:ext uri="{9D8B030D-6E8A-4147-A177-3AD203B41FA5}">
                      <a16:colId xmlns:a16="http://schemas.microsoft.com/office/drawing/2014/main" val="819571072"/>
                    </a:ext>
                  </a:extLst>
                </a:gridCol>
                <a:gridCol w="300326">
                  <a:extLst>
                    <a:ext uri="{9D8B030D-6E8A-4147-A177-3AD203B41FA5}">
                      <a16:colId xmlns:a16="http://schemas.microsoft.com/office/drawing/2014/main" val="4125431561"/>
                    </a:ext>
                  </a:extLst>
                </a:gridCol>
                <a:gridCol w="300326">
                  <a:extLst>
                    <a:ext uri="{9D8B030D-6E8A-4147-A177-3AD203B41FA5}">
                      <a16:colId xmlns:a16="http://schemas.microsoft.com/office/drawing/2014/main" val="2453254872"/>
                    </a:ext>
                  </a:extLst>
                </a:gridCol>
                <a:gridCol w="300326">
                  <a:extLst>
                    <a:ext uri="{9D8B030D-6E8A-4147-A177-3AD203B41FA5}">
                      <a16:colId xmlns:a16="http://schemas.microsoft.com/office/drawing/2014/main" val="4120809746"/>
                    </a:ext>
                  </a:extLst>
                </a:gridCol>
                <a:gridCol w="300326">
                  <a:extLst>
                    <a:ext uri="{9D8B030D-6E8A-4147-A177-3AD203B41FA5}">
                      <a16:colId xmlns:a16="http://schemas.microsoft.com/office/drawing/2014/main" val="4135045286"/>
                    </a:ext>
                  </a:extLst>
                </a:gridCol>
                <a:gridCol w="300326">
                  <a:extLst>
                    <a:ext uri="{9D8B030D-6E8A-4147-A177-3AD203B41FA5}">
                      <a16:colId xmlns:a16="http://schemas.microsoft.com/office/drawing/2014/main" val="3628049382"/>
                    </a:ext>
                  </a:extLst>
                </a:gridCol>
              </a:tblGrid>
              <a:tr h="338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969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43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16CEF-1D9E-BB60-994F-1C4E81A2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709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Рассмотрите рисунок и выполните задания 13 и 14.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274B462-FAC4-0D0D-A875-40E15B617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910" y="1725824"/>
            <a:ext cx="8096180" cy="38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02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F0C0D0-B7D1-3276-3A3A-8B594ECF2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931" y="363894"/>
            <a:ext cx="10142376" cy="511162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Какой цифрой на рисунке обозначена альвеола?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___________________________.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Установите соответствие между характеристиками и структурами, обозначенными на рисунке выше цифрами 1, 2, 3: к каждой позиции, данной в первом столбце, подберите соответствующую позицию из второго столбца.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330B66E-4556-34A9-F9B4-40239D9669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449074"/>
              </p:ext>
            </p:extLst>
          </p:nvPr>
        </p:nvGraphicFramePr>
        <p:xfrm>
          <a:off x="3779024" y="1864276"/>
          <a:ext cx="7744283" cy="36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37809" imgH="2768302" progId="Word.Document.12">
                  <p:embed/>
                </p:oleObj>
              </mc:Choice>
              <mc:Fallback>
                <p:oleObj name="Document" r:id="rId2" imgW="5937809" imgH="2768302" progId="Word.Document.1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0330B66E-4556-34A9-F9B4-40239D9669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79024" y="1864276"/>
                        <a:ext cx="7744283" cy="36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F15D0B6-F78F-3894-8E99-1AF441740892}"/>
              </a:ext>
            </a:extLst>
          </p:cNvPr>
          <p:cNvSpPr txBox="1"/>
          <p:nvPr/>
        </p:nvSpPr>
        <p:spPr>
          <a:xfrm>
            <a:off x="1770484" y="5290848"/>
            <a:ext cx="7616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в таблицу выбранные цифры под соответствующими буквами.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7F39078-51A7-E717-852E-7712CAE53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836325"/>
              </p:ext>
            </p:extLst>
          </p:nvPr>
        </p:nvGraphicFramePr>
        <p:xfrm>
          <a:off x="3358827" y="5772596"/>
          <a:ext cx="2305050" cy="564388"/>
        </p:xfrm>
        <a:graphic>
          <a:graphicData uri="http://schemas.openxmlformats.org/drawingml/2006/table">
            <a:tbl>
              <a:tblPr/>
              <a:tblGrid>
                <a:gridCol w="579120">
                  <a:extLst>
                    <a:ext uri="{9D8B030D-6E8A-4147-A177-3AD203B41FA5}">
                      <a16:colId xmlns:a16="http://schemas.microsoft.com/office/drawing/2014/main" val="3834041030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1104576408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1140216478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4027179796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1815526121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1983250656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151287249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694009"/>
                  </a:ext>
                </a:extLst>
              </a:tr>
              <a:tr h="347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508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783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8B1B43-5182-ECC2-7873-D277844EC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34482"/>
            <a:ext cx="9601200" cy="5232918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Выберите три верно обозначенные подписи 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рисунку, на котором изображён скелет человека. Запишите в таблицу цифры, под которыми они указаны.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DD364FB-FFEF-3B6E-610F-6AF5518BF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037681"/>
              </p:ext>
            </p:extLst>
          </p:nvPr>
        </p:nvGraphicFramePr>
        <p:xfrm>
          <a:off x="2184529" y="1610355"/>
          <a:ext cx="3086100" cy="3281172"/>
        </p:xfrm>
        <a:graphic>
          <a:graphicData uri="http://schemas.openxmlformats.org/drawingml/2006/table">
            <a:tbl>
              <a:tblPr/>
              <a:tblGrid>
                <a:gridCol w="266700">
                  <a:extLst>
                    <a:ext uri="{9D8B030D-6E8A-4147-A177-3AD203B41FA5}">
                      <a16:colId xmlns:a16="http://schemas.microsoft.com/office/drawing/2014/main" val="2989253346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396234922"/>
                    </a:ext>
                  </a:extLst>
                </a:gridCol>
              </a:tblGrid>
              <a:tr h="2370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"/>
                        </a:lnSpc>
                        <a:spcAft>
                          <a:spcPts val="800"/>
                        </a:spcAft>
                      </a:pPr>
                      <a:endParaRPr lang="ru-RU" sz="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локтевая кость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62323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"/>
                        </a:lnSpc>
                        <a:spcAft>
                          <a:spcPts val="800"/>
                        </a:spcAft>
                      </a:pPr>
                      <a:endParaRPr lang="ru-RU" sz="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лучевая кость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83173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"/>
                        </a:lnSpc>
                        <a:spcAft>
                          <a:spcPts val="800"/>
                        </a:spcAft>
                      </a:pPr>
                      <a:endParaRPr lang="ru-RU" sz="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плечевая кость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17106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"/>
                        </a:lnSpc>
                        <a:spcAft>
                          <a:spcPts val="800"/>
                        </a:spcAft>
                      </a:pPr>
                      <a:endParaRPr lang="ru-RU" sz="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крестец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79515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"/>
                        </a:lnSpc>
                        <a:spcAft>
                          <a:spcPts val="800"/>
                        </a:spcAft>
                      </a:pPr>
                      <a:endParaRPr lang="ru-RU" sz="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бедренная кость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63253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"/>
                        </a:lnSpc>
                        <a:spcAft>
                          <a:spcPts val="800"/>
                        </a:spcAft>
                      </a:pPr>
                      <a:endParaRPr lang="ru-RU" sz="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стопа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728868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BD0205-F960-8ED6-E3C6-FA1693E86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955" y="1468186"/>
            <a:ext cx="2238700" cy="4923283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EAEE746-FDEC-31BE-1125-50D158349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537496"/>
              </p:ext>
            </p:extLst>
          </p:nvPr>
        </p:nvGraphicFramePr>
        <p:xfrm>
          <a:off x="2053953" y="5210236"/>
          <a:ext cx="1352550" cy="338455"/>
        </p:xfrm>
        <a:graphic>
          <a:graphicData uri="http://schemas.openxmlformats.org/drawingml/2006/table">
            <a:tbl>
              <a:tblPr/>
              <a:tblGrid>
                <a:gridCol w="579120">
                  <a:extLst>
                    <a:ext uri="{9D8B030D-6E8A-4147-A177-3AD203B41FA5}">
                      <a16:colId xmlns:a16="http://schemas.microsoft.com/office/drawing/2014/main" val="4191707464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3961984984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1900724961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303342031"/>
                    </a:ext>
                  </a:extLst>
                </a:gridCol>
              </a:tblGrid>
              <a:tr h="338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998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396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05ED3F-73F6-6EA9-7D8F-6EEC0653E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102" y="326071"/>
            <a:ext cx="9601200" cy="612138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Установите последовательность прохождения мочевины по анатомическим структурам выделительной системы человека. Запишите в таблицу соответствующую последовательность цифр.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собирательная трубочка нефрона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мочеточник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мочеиспускательный канал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почечная лоханка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	мочевой пузырь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Выберите три предложения, в которых даны описания признаков, которые можно использовать при применении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морфологических признаков вида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Сосна обыкновенная. Запишите в таблицу цифры, под которыми они указаны.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(1)Сосна обыкновенная – светолюбивое растение. (2)Проросток сосны имеет пять–девять фотосинтезирующих семядолей. (3)Сосна способна развиваться на любой почве. (4)Зелёные листья  сосны игловидные и расположены по два на укороченных побегах. (5)Удлинённые побеги расположены мутовками, которые образуются один раз в год. (6)Пыльца с мужских шишек переносится ветром и попадает на женские шишки, где происходит оплодотворение.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5047784-596F-4DA6-029D-2BD14F982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030706"/>
              </p:ext>
            </p:extLst>
          </p:nvPr>
        </p:nvGraphicFramePr>
        <p:xfrm>
          <a:off x="4706270" y="2663361"/>
          <a:ext cx="1868170" cy="338514"/>
        </p:xfrm>
        <a:graphic>
          <a:graphicData uri="http://schemas.openxmlformats.org/drawingml/2006/table">
            <a:tbl>
              <a:tblPr/>
              <a:tblGrid>
                <a:gridCol w="579120">
                  <a:extLst>
                    <a:ext uri="{9D8B030D-6E8A-4147-A177-3AD203B41FA5}">
                      <a16:colId xmlns:a16="http://schemas.microsoft.com/office/drawing/2014/main" val="3333775309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18136537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1746009157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4153340445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1510754491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4132128605"/>
                    </a:ext>
                  </a:extLst>
                </a:gridCol>
              </a:tblGrid>
              <a:tr h="3385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71125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1E815CE-AA68-716B-E752-FC092062A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575550"/>
              </p:ext>
            </p:extLst>
          </p:nvPr>
        </p:nvGraphicFramePr>
        <p:xfrm>
          <a:off x="6574440" y="6016192"/>
          <a:ext cx="1352550" cy="338455"/>
        </p:xfrm>
        <a:graphic>
          <a:graphicData uri="http://schemas.openxmlformats.org/drawingml/2006/table">
            <a:tbl>
              <a:tblPr/>
              <a:tblGrid>
                <a:gridCol w="643617">
                  <a:extLst>
                    <a:ext uri="{9D8B030D-6E8A-4147-A177-3AD203B41FA5}">
                      <a16:colId xmlns:a16="http://schemas.microsoft.com/office/drawing/2014/main" val="3240474347"/>
                    </a:ext>
                  </a:extLst>
                </a:gridCol>
                <a:gridCol w="233266">
                  <a:extLst>
                    <a:ext uri="{9D8B030D-6E8A-4147-A177-3AD203B41FA5}">
                      <a16:colId xmlns:a16="http://schemas.microsoft.com/office/drawing/2014/main" val="3053397745"/>
                    </a:ext>
                  </a:extLst>
                </a:gridCol>
                <a:gridCol w="217857">
                  <a:extLst>
                    <a:ext uri="{9D8B030D-6E8A-4147-A177-3AD203B41FA5}">
                      <a16:colId xmlns:a16="http://schemas.microsoft.com/office/drawing/2014/main" val="555376103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345300664"/>
                    </a:ext>
                  </a:extLst>
                </a:gridCol>
              </a:tblGrid>
              <a:tr h="338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434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43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A3D239BE-12E1-D301-45AF-5D353B0E5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077" y="1072277"/>
            <a:ext cx="10776857" cy="634481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Рассмотрите таблицу «Биология – комплексная наука» и заполните ячейку, вписав соответствующий термин.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___________________________.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Рассмотрите таблицу «Методы биологических исследований» и заполните ячейку, вписав соответствующий термин.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___________________________.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7457A5C8-191D-C1EC-DA59-8EC12F8CE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904334"/>
              </p:ext>
            </p:extLst>
          </p:nvPr>
        </p:nvGraphicFramePr>
        <p:xfrm>
          <a:off x="1797343" y="1889401"/>
          <a:ext cx="8417891" cy="88617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336901">
                  <a:extLst>
                    <a:ext uri="{9D8B030D-6E8A-4147-A177-3AD203B41FA5}">
                      <a16:colId xmlns:a16="http://schemas.microsoft.com/office/drawing/2014/main" val="1373869889"/>
                    </a:ext>
                  </a:extLst>
                </a:gridCol>
                <a:gridCol w="5080990">
                  <a:extLst>
                    <a:ext uri="{9D8B030D-6E8A-4147-A177-3AD203B41FA5}">
                      <a16:colId xmlns:a16="http://schemas.microsoft.com/office/drawing/2014/main" val="3546090887"/>
                    </a:ext>
                  </a:extLst>
                </a:gridCol>
              </a:tblGrid>
              <a:tr h="295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биологии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изучения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649954"/>
                  </a:ext>
                </a:extLst>
              </a:tr>
              <a:tr h="2953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Анатомия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 внутренних органов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378976"/>
                  </a:ext>
                </a:extLst>
              </a:tr>
              <a:tr h="295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Ископаемые переходные формы организмов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823537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9E1ED52E-5CC2-EB48-000C-BE003F4FD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366553"/>
              </p:ext>
            </p:extLst>
          </p:nvPr>
        </p:nvGraphicFramePr>
        <p:xfrm>
          <a:off x="1419048" y="4406149"/>
          <a:ext cx="10161036" cy="88617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027894">
                  <a:extLst>
                    <a:ext uri="{9D8B030D-6E8A-4147-A177-3AD203B41FA5}">
                      <a16:colId xmlns:a16="http://schemas.microsoft.com/office/drawing/2014/main" val="1705332492"/>
                    </a:ext>
                  </a:extLst>
                </a:gridCol>
                <a:gridCol w="6133142">
                  <a:extLst>
                    <a:ext uri="{9D8B030D-6E8A-4147-A177-3AD203B41FA5}">
                      <a16:colId xmlns:a16="http://schemas.microsoft.com/office/drawing/2014/main" val="1752785861"/>
                    </a:ext>
                  </a:extLst>
                </a:gridCol>
              </a:tblGrid>
              <a:tr h="314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метода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580561"/>
                  </a:ext>
                </a:extLst>
              </a:tr>
              <a:tr h="314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скорости распространения признака в популяции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329050"/>
                  </a:ext>
                </a:extLst>
              </a:tr>
              <a:tr h="257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числа хромосом в кариотипе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899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041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D1EF34-8989-B8EC-15E5-B5DB44B89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50302"/>
            <a:ext cx="9601200" cy="461709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Выберите три верных ответа из шести и запишите в таблицу цифры, под которыми они указаны.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экосистемы влажного экваториального леса определяется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большим видовым разнообразием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отсутствием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редуцентов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высокой численностью хищников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сложными пищевыми сетями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колебанием численности популяций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сбалансированным круговоротом веществ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15D00C2-9B9E-F67C-FB09-34B8A0C92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481631"/>
              </p:ext>
            </p:extLst>
          </p:nvPr>
        </p:nvGraphicFramePr>
        <p:xfrm>
          <a:off x="2155372" y="5045806"/>
          <a:ext cx="1641994" cy="338455"/>
        </p:xfrm>
        <a:graphic>
          <a:graphicData uri="http://schemas.openxmlformats.org/drawingml/2006/table">
            <a:tbl>
              <a:tblPr/>
              <a:tblGrid>
                <a:gridCol w="703051">
                  <a:extLst>
                    <a:ext uri="{9D8B030D-6E8A-4147-A177-3AD203B41FA5}">
                      <a16:colId xmlns:a16="http://schemas.microsoft.com/office/drawing/2014/main" val="2452286550"/>
                    </a:ext>
                  </a:extLst>
                </a:gridCol>
                <a:gridCol w="312981">
                  <a:extLst>
                    <a:ext uri="{9D8B030D-6E8A-4147-A177-3AD203B41FA5}">
                      <a16:colId xmlns:a16="http://schemas.microsoft.com/office/drawing/2014/main" val="4174940907"/>
                    </a:ext>
                  </a:extLst>
                </a:gridCol>
                <a:gridCol w="312981">
                  <a:extLst>
                    <a:ext uri="{9D8B030D-6E8A-4147-A177-3AD203B41FA5}">
                      <a16:colId xmlns:a16="http://schemas.microsoft.com/office/drawing/2014/main" val="2491919621"/>
                    </a:ext>
                  </a:extLst>
                </a:gridCol>
                <a:gridCol w="312981">
                  <a:extLst>
                    <a:ext uri="{9D8B030D-6E8A-4147-A177-3AD203B41FA5}">
                      <a16:colId xmlns:a16="http://schemas.microsoft.com/office/drawing/2014/main" val="903613834"/>
                    </a:ext>
                  </a:extLst>
                </a:gridCol>
              </a:tblGrid>
              <a:tr h="338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638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068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7398DA-40E6-BCCA-105C-EE9AA7B94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62473"/>
            <a:ext cx="9601200" cy="5204927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 Установите соответствие между примерами и группами экологических факторов: к каждой позиции, данной в первом столбце, подберите соответствующую позицию из второго столбца.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65E030-757B-3E7A-8A36-D568B1A48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984" y="1751566"/>
            <a:ext cx="7576079" cy="36135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48D3DB-E34F-93DE-9D06-9D514E986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909" y="5146933"/>
            <a:ext cx="7446418" cy="144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92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6A967A-CC47-8A82-AA1B-23786A5C6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310" y="1558212"/>
            <a:ext cx="9601200" cy="35814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Установите хронологическую последовательность перечисленных событий, происходивших на Земле. Запишите в таблицу соответствующую последовательность цифр.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выход животных на сушу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возникновение фотосинтеза у прокариот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формирование озонового экрана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абиогенный синтез органических веществ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появление клеточных форм жизни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6072D0A-1661-86BD-3984-C3E69765B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284960"/>
              </p:ext>
            </p:extLst>
          </p:nvPr>
        </p:nvGraphicFramePr>
        <p:xfrm>
          <a:off x="2472612" y="4970384"/>
          <a:ext cx="2593363" cy="338455"/>
        </p:xfrm>
        <a:graphic>
          <a:graphicData uri="http://schemas.openxmlformats.org/drawingml/2006/table">
            <a:tbl>
              <a:tblPr/>
              <a:tblGrid>
                <a:gridCol w="761203">
                  <a:extLst>
                    <a:ext uri="{9D8B030D-6E8A-4147-A177-3AD203B41FA5}">
                      <a16:colId xmlns:a16="http://schemas.microsoft.com/office/drawing/2014/main" val="2947806088"/>
                    </a:ext>
                  </a:extLst>
                </a:gridCol>
                <a:gridCol w="366432">
                  <a:extLst>
                    <a:ext uri="{9D8B030D-6E8A-4147-A177-3AD203B41FA5}">
                      <a16:colId xmlns:a16="http://schemas.microsoft.com/office/drawing/2014/main" val="3289935589"/>
                    </a:ext>
                  </a:extLst>
                </a:gridCol>
                <a:gridCol w="366432">
                  <a:extLst>
                    <a:ext uri="{9D8B030D-6E8A-4147-A177-3AD203B41FA5}">
                      <a16:colId xmlns:a16="http://schemas.microsoft.com/office/drawing/2014/main" val="521246510"/>
                    </a:ext>
                  </a:extLst>
                </a:gridCol>
                <a:gridCol w="366432">
                  <a:extLst>
                    <a:ext uri="{9D8B030D-6E8A-4147-A177-3AD203B41FA5}">
                      <a16:colId xmlns:a16="http://schemas.microsoft.com/office/drawing/2014/main" val="3674249692"/>
                    </a:ext>
                  </a:extLst>
                </a:gridCol>
                <a:gridCol w="366432">
                  <a:extLst>
                    <a:ext uri="{9D8B030D-6E8A-4147-A177-3AD203B41FA5}">
                      <a16:colId xmlns:a16="http://schemas.microsoft.com/office/drawing/2014/main" val="2937467166"/>
                    </a:ext>
                  </a:extLst>
                </a:gridCol>
                <a:gridCol w="366432">
                  <a:extLst>
                    <a:ext uri="{9D8B030D-6E8A-4147-A177-3AD203B41FA5}">
                      <a16:colId xmlns:a16="http://schemas.microsoft.com/office/drawing/2014/main" val="950219418"/>
                    </a:ext>
                  </a:extLst>
                </a:gridCol>
              </a:tblGrid>
              <a:tr h="338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857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305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C1F7DA-80F1-EF11-1098-7595AF99F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4" y="1210111"/>
            <a:ext cx="9601200" cy="560614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21. Проанализируйте таблицу «Виды естественного отбора». Заполните пустые ячейки таблицы, используя элементы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приведённые в списке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каждой ячейки, обозначенной буквой, выберите соответствующий элемент из предложенного списка. 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2D7E755-03D8-9D3F-C63A-A495A576C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625187"/>
              </p:ext>
            </p:extLst>
          </p:nvPr>
        </p:nvGraphicFramePr>
        <p:xfrm>
          <a:off x="1365663" y="3064328"/>
          <a:ext cx="9747097" cy="2583561"/>
        </p:xfrm>
        <a:graphic>
          <a:graphicData uri="http://schemas.openxmlformats.org/drawingml/2006/table">
            <a:tbl>
              <a:tblPr firstRow="1" firstCol="1" bandRow="1"/>
              <a:tblGrid>
                <a:gridCol w="2103258">
                  <a:extLst>
                    <a:ext uri="{9D8B030D-6E8A-4147-A177-3AD203B41FA5}">
                      <a16:colId xmlns:a16="http://schemas.microsoft.com/office/drawing/2014/main" val="449076830"/>
                    </a:ext>
                  </a:extLst>
                </a:gridCol>
                <a:gridCol w="3270628">
                  <a:extLst>
                    <a:ext uri="{9D8B030D-6E8A-4147-A177-3AD203B41FA5}">
                      <a16:colId xmlns:a16="http://schemas.microsoft.com/office/drawing/2014/main" val="4256575514"/>
                    </a:ext>
                  </a:extLst>
                </a:gridCol>
                <a:gridCol w="4373211">
                  <a:extLst>
                    <a:ext uri="{9D8B030D-6E8A-4147-A177-3AD203B41FA5}">
                      <a16:colId xmlns:a16="http://schemas.microsoft.com/office/drawing/2014/main" val="25646328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отбора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486239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____________(А)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Давлению подвергаются особи со средним значением признака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двух рас погремка с разными сроками цветения на сенокосных лугах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312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Движущий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____________(Б)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Постепенное увеличение длины шеи у жирафов в ряду поколений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432688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Стабилизирующий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Давлению подвергаются особи с проявлением признака, отклоняющимся от среднего значения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____________(В)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446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238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00129E-DCED-7B4A-FAB1-58C1E3703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07910"/>
            <a:ext cx="9601200" cy="5559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элементов: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появление белой крысы в популяции серых крыс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формирование различных форм клюва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галапагосских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вьюрков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формирование определённой толщины панциря у черепах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разрывающий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элиминирующий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давлению подвергаются особи с одним из крайних проявлений признака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давлению подвергаются самые крупные особи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под наибольшим давлением оказываются особи с самым выраженным и средним проявлением признака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в таблицу выбранные цифры под соответствующими буквами.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8CE34C-95DF-DD52-31B7-80088F522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30" y="5645020"/>
            <a:ext cx="7638960" cy="99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82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9E6DC7-B80D-8E71-EF37-620E7851E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682" y="559837"/>
            <a:ext cx="9881118" cy="530756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22. Выберите все утверждения, которые можно сформулировать на основании анализа представленных данных. Запишите в ответе цифры, под которыми указаны выбранные утверждения.</a:t>
            </a:r>
          </a:p>
          <a:p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Скорость размножения бактерий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всегда прямо пропорциональна изменению температуры среды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зависит от ресурсов среды, в которой находятся бактерии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зависит от генетической программы организма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повышается при изменении температуры с 20 до 35 °С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изменяется в зависимости от температуры 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___________________________.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AF423-5333-22DE-AAE5-F207547BF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818" y="3023434"/>
            <a:ext cx="3920068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82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437D4-ECBE-F38B-1A6E-EBBFD80D7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5211"/>
            <a:ext cx="9601200" cy="119898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Прочитайте описание эксперимента и выполните задания 23 и 24.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3B9496-6BAB-5D31-607E-FB97578A5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07998"/>
            <a:ext cx="9601200" cy="406659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Ученый изучал влияние различных экологических факторов на процесс фотосинтеза. Свой эксперимент исследователь проводил в специальной теплице, где были высажены 300 растений томата сорта Шапка Мономаха. В герметичную теплицу с определенной периодичностью закачивался углекислый газ с разной концентрацией. С помощью датчиков ученый фиксировал показатели скорости фотосинтеза, которые приведены на графике ниже.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AEC107-2CFB-C425-9A06-BBBC6534D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955" y="3541294"/>
            <a:ext cx="4673928" cy="30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59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2FCCFF-4F2D-0E13-331A-2079B18E0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92898"/>
            <a:ext cx="9601200" cy="358140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23. Какая переменная в этом эксперименте будет зависимой (изменяющейся), а какая – независимой (задаваемой)? Объясните, как в данном эксперименте можно поставить </a:t>
            </a:r>
            <a:r>
              <a:rPr lang="ru-RU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отрицательный контроль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*? С какой целью необходимо такой контроль ставить? </a:t>
            </a: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Отрицательный контроль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это экспериментальный контроль, при котором изучаемый объект не подвергается экспериментальному воздействию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8027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5EFAA17-6788-3A22-2FB0-BED1135C97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872608"/>
              </p:ext>
            </p:extLst>
          </p:nvPr>
        </p:nvGraphicFramePr>
        <p:xfrm>
          <a:off x="1203649" y="251928"/>
          <a:ext cx="10394302" cy="64764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352701">
                  <a:extLst>
                    <a:ext uri="{9D8B030D-6E8A-4147-A177-3AD203B41FA5}">
                      <a16:colId xmlns:a16="http://schemas.microsoft.com/office/drawing/2014/main" val="1818581489"/>
                    </a:ext>
                  </a:extLst>
                </a:gridCol>
                <a:gridCol w="1041601">
                  <a:extLst>
                    <a:ext uri="{9D8B030D-6E8A-4147-A177-3AD203B41FA5}">
                      <a16:colId xmlns:a16="http://schemas.microsoft.com/office/drawing/2014/main" val="950817153"/>
                    </a:ext>
                  </a:extLst>
                </a:gridCol>
              </a:tblGrid>
              <a:tr h="437196">
                <a:tc>
                  <a:txBody>
                    <a:bodyPr/>
                    <a:lstStyle/>
                    <a:p>
                      <a:pPr marR="215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верного ответа и указания по оцениванию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(допускаются иные формулировки ответа, не искажающие его смысла)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9" marR="43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9" marR="43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154916"/>
                  </a:ext>
                </a:extLst>
              </a:tr>
              <a:tr h="43801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 ответа: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зависимая переменная (изменяющаяся в эксперименте) – относительная скорость фотосинтеза;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независимая переменная (задаваемая экспериментатором) – концентрация углекислого газа в теплице;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растения томата необходимо посадить в теплицу, концентрация углекислого газа в которой искусственно поддерживается постоянной в течение всего эксперимента;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остальные параметры (освещение, влажность и др.) необходимо оставить без изменений;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 такой контроль позволяет установить действительно ли рост концентрации углекислого газа обеспечивает повышение скорости фотосинтеза в данном эксперименте;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 такой контроль позволяет проверить насколько изменения в скорости фотосинтеза обусловлены факторами, не связанными с повышением концентрации углекислого газа.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дополнительную информацию, не имеющую отношения </a:t>
                      </a:r>
                      <a:b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вопросу задания, баллы не начисляются, но за наличие в ней ошибок снимается 1 балл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9" marR="43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9" marR="43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995736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все названные выше элементы и не содержит биологических ошибок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9" marR="43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9" marR="43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545267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три из названных выше элементов, которые не содержат биологических ошибок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9" marR="43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9" marR="43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748744"/>
                  </a:ext>
                </a:extLst>
              </a:tr>
              <a:tr h="6262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два из названных выше элементов, которые не содержат биологических ошибок,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Верно указан первый элемент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9" marR="43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9" marR="43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41152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иные ситуации, не соответствующие правилам выставления 3, 2 и 1 балла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9" marR="43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9" marR="43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039490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9" marR="43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9" marR="43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224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50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EE3D03-75FA-F614-EA3D-F4E15FA5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930" y="1744824"/>
            <a:ext cx="9601200" cy="358140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 Почему при увеличении концентрации углекислого газа свыше 0.1% скорость фотосинтеза не растет? Как изменится скорость фотосинтеза, если сильно снизить температуру в теплице? Объясните, почему произойдет изменение. Какую роль играет углекислый газ в процессе фотосинтеза?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57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5BCA19-EFDF-8098-5C6B-73739F752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653142"/>
            <a:ext cx="9601200" cy="5943601"/>
          </a:xfrm>
        </p:spPr>
        <p:txBody>
          <a:bodyPr>
            <a:normAutofit/>
          </a:bodyPr>
          <a:lstStyle/>
          <a:p>
            <a:pPr marL="384048" marR="0" lvl="0" indent="-384048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Рассмотрите таблицу «Уровни организации живой природы» и заполните ячейку, вписав соответствующий термин.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4048" marR="0" lvl="0" indent="-384048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4048" marR="0" lvl="0" indent="-384048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___________________________.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Рассмотрите таблицу «Признаки живых систем» и заполните ячейку, вписав соответствующий термин.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___________________________.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043BF0A-511B-769D-3EA6-C65D6D99D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190852"/>
              </p:ext>
            </p:extLst>
          </p:nvPr>
        </p:nvGraphicFramePr>
        <p:xfrm>
          <a:off x="1371599" y="4045365"/>
          <a:ext cx="9862457" cy="125278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933373">
                  <a:extLst>
                    <a:ext uri="{9D8B030D-6E8A-4147-A177-3AD203B41FA5}">
                      <a16:colId xmlns:a16="http://schemas.microsoft.com/office/drawing/2014/main" val="291163172"/>
                    </a:ext>
                  </a:extLst>
                </a:gridCol>
                <a:gridCol w="5929084">
                  <a:extLst>
                    <a:ext uri="{9D8B030D-6E8A-4147-A177-3AD203B41FA5}">
                      <a16:colId xmlns:a16="http://schemas.microsoft.com/office/drawing/2014/main" val="1027008844"/>
                    </a:ext>
                  </a:extLst>
                </a:gridCol>
              </a:tblGrid>
              <a:tr h="223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910119"/>
                  </a:ext>
                </a:extLst>
              </a:tr>
              <a:tr h="694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Саморегуляция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частоты дыхательных движений в зависимости от концентрации в крови углекислого газа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732796"/>
                  </a:ext>
                </a:extLst>
              </a:tr>
              <a:tr h="223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аллелей от родителей потомкам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842787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CAC1115-94BB-D478-8DEF-8B957262A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077578"/>
              </p:ext>
            </p:extLst>
          </p:nvPr>
        </p:nvGraphicFramePr>
        <p:xfrm>
          <a:off x="1371599" y="1465135"/>
          <a:ext cx="9862457" cy="110296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909535">
                  <a:extLst>
                    <a:ext uri="{9D8B030D-6E8A-4147-A177-3AD203B41FA5}">
                      <a16:colId xmlns:a16="http://schemas.microsoft.com/office/drawing/2014/main" val="3006331832"/>
                    </a:ext>
                  </a:extLst>
                </a:gridCol>
                <a:gridCol w="5952922">
                  <a:extLst>
                    <a:ext uri="{9D8B030D-6E8A-4147-A177-3AD203B41FA5}">
                      <a16:colId xmlns:a16="http://schemas.microsoft.com/office/drawing/2014/main" val="20975564"/>
                    </a:ext>
                  </a:extLst>
                </a:gridCol>
              </a:tblGrid>
              <a:tr h="367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193155"/>
                  </a:ext>
                </a:extLst>
              </a:tr>
              <a:tr h="367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Видовой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Слон африканский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678386"/>
                  </a:ext>
                </a:extLst>
              </a:tr>
              <a:tr h="367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Симбиоз рака отшельника и актинии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878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253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4F0B8D7-B1BB-8D42-C0E7-492B1090D4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363522"/>
              </p:ext>
            </p:extLst>
          </p:nvPr>
        </p:nvGraphicFramePr>
        <p:xfrm>
          <a:off x="1184989" y="307910"/>
          <a:ext cx="10450284" cy="64400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403074">
                  <a:extLst>
                    <a:ext uri="{9D8B030D-6E8A-4147-A177-3AD203B41FA5}">
                      <a16:colId xmlns:a16="http://schemas.microsoft.com/office/drawing/2014/main" val="3383583632"/>
                    </a:ext>
                  </a:extLst>
                </a:gridCol>
                <a:gridCol w="1047210">
                  <a:extLst>
                    <a:ext uri="{9D8B030D-6E8A-4147-A177-3AD203B41FA5}">
                      <a16:colId xmlns:a16="http://schemas.microsoft.com/office/drawing/2014/main" val="2050433292"/>
                    </a:ext>
                  </a:extLst>
                </a:gridCol>
              </a:tblGrid>
              <a:tr h="526004">
                <a:tc>
                  <a:txBody>
                    <a:bodyPr/>
                    <a:lstStyle/>
                    <a:p>
                      <a:pPr marR="215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верного ответа и указания по оцениванию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(допускаются иные формулировки ответа, не искажающие его смысла)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829323"/>
                  </a:ext>
                </a:extLst>
              </a:tr>
              <a:tr h="37380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Элементы ответа: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скорость фотосинтеза лимитируется другими факторами (освещенностью, скоростью накопления АТФ, количеством ферментов световой 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темновой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фазы и др.);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скорость фотосинтеза понизится;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при понижении температуры активность ферментов понизится;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углекислый газ фиксируется 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темновой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фазе фотосинтеза (цикле Кальвина) и составляет основу для формирования углеводов;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углекислый газ используется для создания глюкозы 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темновой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фазе фотосинтеза.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дополнительную информацию, не имеющую отношения </a:t>
                      </a:r>
                      <a:b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вопросу задания, баллы не начисляются, но за наличие в ней ошибок снимается 1 балл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475435"/>
                  </a:ext>
                </a:extLst>
              </a:tr>
              <a:tr h="2812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 включает в себя все названные выше элементы, не содержит биологических ошибок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539334"/>
                  </a:ext>
                </a:extLst>
              </a:tr>
              <a:tr h="2812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 включает в себя три из названных выше элементов, которые не содержат биологических ошибок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55068"/>
                  </a:ext>
                </a:extLst>
              </a:tr>
              <a:tr h="2812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 включает в себя два из названных выше элементов, которые не содержат биологических ошибок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427846"/>
                  </a:ext>
                </a:extLst>
              </a:tr>
              <a:tr h="2812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иные ситуации, не соответствующие правилам выставления 3, 2 и 1 балла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590951"/>
                  </a:ext>
                </a:extLst>
              </a:tr>
              <a:tr h="28127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Максимальный балл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081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966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C4C22C-B96E-A42F-7DAD-086893DB4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83771"/>
            <a:ext cx="9601200" cy="5083629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25. Какие процессы, сопровождающие питание амёбы, изображены на рис. А и Б? Назовите структуру клетки, непосредственно участвующую в этих процессах. Какие преобразования с бактерией произойдут далее в клетке амёбы (на рис. А)? 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4804E6-BBEA-6C8B-72A1-4D111E2C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233" y="2007184"/>
            <a:ext cx="3285782" cy="28436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4865C7-9C10-6684-C5C2-2F6BE6C88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183" y="2053286"/>
            <a:ext cx="3363789" cy="2751428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D359652-6679-23E1-1323-05B0DE67F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956544"/>
              </p:ext>
            </p:extLst>
          </p:nvPr>
        </p:nvGraphicFramePr>
        <p:xfrm>
          <a:off x="2845837" y="4987632"/>
          <a:ext cx="6941976" cy="2788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70988">
                  <a:extLst>
                    <a:ext uri="{9D8B030D-6E8A-4147-A177-3AD203B41FA5}">
                      <a16:colId xmlns:a16="http://schemas.microsoft.com/office/drawing/2014/main" val="3940157263"/>
                    </a:ext>
                  </a:extLst>
                </a:gridCol>
                <a:gridCol w="3470988">
                  <a:extLst>
                    <a:ext uri="{9D8B030D-6E8A-4147-A177-3AD203B41FA5}">
                      <a16:colId xmlns:a16="http://schemas.microsoft.com/office/drawing/2014/main" val="4293034014"/>
                    </a:ext>
                  </a:extLst>
                </a:gridCol>
              </a:tblGrid>
              <a:tr h="168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Рис. 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Рис. 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2890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675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84862E9-23C6-CC19-D1EC-7B0A4D60BA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545830"/>
              </p:ext>
            </p:extLst>
          </p:nvPr>
        </p:nvGraphicFramePr>
        <p:xfrm>
          <a:off x="1101013" y="289249"/>
          <a:ext cx="10646228" cy="6278880"/>
        </p:xfrm>
        <a:graphic>
          <a:graphicData uri="http://schemas.openxmlformats.org/drawingml/2006/table">
            <a:tbl>
              <a:tblPr/>
              <a:tblGrid>
                <a:gridCol w="9599509">
                  <a:extLst>
                    <a:ext uri="{9D8B030D-6E8A-4147-A177-3AD203B41FA5}">
                      <a16:colId xmlns:a16="http://schemas.microsoft.com/office/drawing/2014/main" val="2993900168"/>
                    </a:ext>
                  </a:extLst>
                </a:gridCol>
                <a:gridCol w="1046719">
                  <a:extLst>
                    <a:ext uri="{9D8B030D-6E8A-4147-A177-3AD203B41FA5}">
                      <a16:colId xmlns:a16="http://schemas.microsoft.com/office/drawing/2014/main" val="2672290509"/>
                    </a:ext>
                  </a:extLst>
                </a:gridCol>
              </a:tblGrid>
              <a:tr h="791524">
                <a:tc>
                  <a:txBody>
                    <a:bodyPr/>
                    <a:lstStyle/>
                    <a:p>
                      <a:pPr marR="11176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верного ответа и указания к оцениванию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1176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(допускаются иные формулировки ответа, не искажающие его смысла)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50" marR="2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50" marR="2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278895"/>
                  </a:ext>
                </a:extLst>
              </a:tr>
              <a:tr h="21102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 ответа: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4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 А – фагоцитоз;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4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 –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пиноцитоз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4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 участвует плазматическая мембрана клетки (цитоскелет);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4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вокруг бактерии сформируется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фагоцитозный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пузырёк;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4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5) 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фагоцитозный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пузырёк сольётся с лизосомой (пищеварительная вакуоль);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4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6)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содержимое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фагоцитозного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пузырька подвергнется перевариванию (гидролизу, лизису).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4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дополнительную информацию, не имеющую отношения </a:t>
                      </a:r>
                      <a:b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вопросу задания, баллы не начисляются, но за наличие в ней ошибок снимается 1 балл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50" marR="2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50" marR="2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297359"/>
                  </a:ext>
                </a:extLst>
              </a:tr>
              <a:tr h="41235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пять-шесть названных выше элементов (в том числе указание двух процессов), не содержит биологических ошибок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50" marR="2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50" marR="2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608086"/>
                  </a:ext>
                </a:extLst>
              </a:tr>
              <a:tr h="41235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2390" algn="l"/>
                          <a:tab pos="517398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четыре из названных выше элементов (в том числе указание двух процессов), которые не содержат биологических ошибок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50" marR="2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50" marR="2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627422"/>
                  </a:ext>
                </a:extLst>
              </a:tr>
              <a:tr h="9767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2390" algn="l"/>
                          <a:tab pos="517398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три из названных выше элементов (в том числе указание двух процессов), которые не содержат биологических ошибок.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2390" algn="l"/>
                          <a:tab pos="517398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Правильно определён только один из процессов независимо от количества других элементов ответа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50" marR="2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50" marR="2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275127"/>
                  </a:ext>
                </a:extLst>
              </a:tr>
              <a:tr h="44863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определены / неверно определены оба процесса.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Все иные ситуации, не соответствующие правилам выставления 3, 2 и 1 балла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50" marR="2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50" marR="2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925898"/>
                  </a:ext>
                </a:extLst>
              </a:tr>
              <a:tr h="1328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50" marR="2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50" marR="2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002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516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EE6ECF8-D0FA-C4E4-8DBB-48D61E90D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 У цыплёнка экспериментаторы удалили фрагмент бедренной кости, оставив неповреждёнными все структуры, ответственные за её восстановление. Через некоторое время кость полностью восстановилась. Что доказывает этот опыт? Какие структуры и как обеспечивают рост кости? Почему экспериментаторами был выбран цыплёнок, а не взрослый петух? Ответ поясните.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222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44078C0-D5B2-20F3-6206-F935777AA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570834"/>
              </p:ext>
            </p:extLst>
          </p:nvPr>
        </p:nvGraphicFramePr>
        <p:xfrm>
          <a:off x="1035697" y="317241"/>
          <a:ext cx="10562253" cy="61859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332877">
                  <a:extLst>
                    <a:ext uri="{9D8B030D-6E8A-4147-A177-3AD203B41FA5}">
                      <a16:colId xmlns:a16="http://schemas.microsoft.com/office/drawing/2014/main" val="2714768257"/>
                    </a:ext>
                  </a:extLst>
                </a:gridCol>
                <a:gridCol w="1229376">
                  <a:extLst>
                    <a:ext uri="{9D8B030D-6E8A-4147-A177-3AD203B41FA5}">
                      <a16:colId xmlns:a16="http://schemas.microsoft.com/office/drawing/2014/main" val="3393650144"/>
                    </a:ext>
                  </a:extLst>
                </a:gridCol>
              </a:tblGrid>
              <a:tr h="587575">
                <a:tc>
                  <a:txBody>
                    <a:bodyPr/>
                    <a:lstStyle/>
                    <a:p>
                      <a:pPr marR="1117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верного ответа и указания по оцениванию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(допускаются иные формулировки ответа, не искажающие его смысла)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252035"/>
                  </a:ext>
                </a:extLst>
              </a:tr>
              <a:tr h="33965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 ответа: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 кости способны к регенерации (восстановлению);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 надкостница обеспечивает рост кости в толщину (костеобразование);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 хрящевые прослойки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метафизы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обеспечивают рост кости 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длину;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 восстановление костной ткани у цыплёнка происходит быстрее, чем у взрослого петуха;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5) в костной ткани цыплёнка много клеток (остеобластов), способных к делению (хрящевые прослойки в кости у петуха окостеневают).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дополнительную информацию, не имеющую отношения </a:t>
                      </a:r>
                      <a:b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вопросу задания, баллы не начисляются, но за наличие в ней ошибок снимается 1 балл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285972"/>
                  </a:ext>
                </a:extLst>
              </a:tr>
              <a:tr h="3077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все названные выше элементы и не содержит биологических ошибок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136196"/>
                  </a:ext>
                </a:extLst>
              </a:tr>
              <a:tr h="3077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четыре из названных выше элементов, которые не содержат биологических ошибок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426794"/>
                  </a:ext>
                </a:extLst>
              </a:tr>
              <a:tr h="3077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три из названных выше элементов, которые не содержат биологических ошибок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320480"/>
                  </a:ext>
                </a:extLst>
              </a:tr>
              <a:tr h="3077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иные ситуации, не соответствующие правилам выставления 3, 2 и 1 балла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660590"/>
                  </a:ext>
                </a:extLst>
              </a:tr>
              <a:tr h="30774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502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212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B4C102-4ECF-0167-CBA5-69683B519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 Ареалы трёх видов современных двоякодышащих рыб, обитающих </a:t>
            </a:r>
            <a:b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пресных водоёмах, находятся в Южной Америке, Африке и Австралии. Какая форма изоляции лежит в основе данного видообразования? Знание какой теории в области геологии позволило учёным описать наиболее вероятный механизм формирования трёх современных видов двоякодышащих рыб? Опишите, как с учётом этой теории происходило видообразование.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453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1FB751-0D10-0B8D-EBDB-D49DD2B15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248515"/>
              </p:ext>
            </p:extLst>
          </p:nvPr>
        </p:nvGraphicFramePr>
        <p:xfrm>
          <a:off x="1240971" y="335903"/>
          <a:ext cx="10291666" cy="63926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011902">
                  <a:extLst>
                    <a:ext uri="{9D8B030D-6E8A-4147-A177-3AD203B41FA5}">
                      <a16:colId xmlns:a16="http://schemas.microsoft.com/office/drawing/2014/main" val="1778663752"/>
                    </a:ext>
                  </a:extLst>
                </a:gridCol>
                <a:gridCol w="1279764">
                  <a:extLst>
                    <a:ext uri="{9D8B030D-6E8A-4147-A177-3AD203B41FA5}">
                      <a16:colId xmlns:a16="http://schemas.microsoft.com/office/drawing/2014/main" val="372314039"/>
                    </a:ext>
                  </a:extLst>
                </a:gridCol>
              </a:tblGrid>
              <a:tr h="361142"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верного ответа и указания по оцениванию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(допускаются иные формулировки ответа, не искажающие его смысла)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821668"/>
                  </a:ext>
                </a:extLst>
              </a:tr>
              <a:tr h="24100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 ответа: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 географическая (пространственная) изоляция;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 теория дрейфа континентов;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 установлено, что Южная Америка, Африка и Австралия представляли собой единый континент, на котором обитали предки современных двоякодышащих рыб;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 в результате расхождения материков в каждой изолированной популяции накапливались разные мутации (изменился генофонд);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5) в каждой изолированной популяции на рыб оказывали воздействие разные условия (отбор работал в разных направлениях);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6) репродуктивная изоляция (действие отбора) привела 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появлению разных видов рыб.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дополнительную информацию, не имеющую отношения к вопросу задания, баллы не начисляются, но за наличие в ней ошибок снимается 1 балл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121579"/>
                  </a:ext>
                </a:extLst>
              </a:tr>
              <a:tr h="3880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пять-шесть названных выше элементов, не содержит биологических ошибок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96410"/>
                  </a:ext>
                </a:extLst>
              </a:tr>
              <a:tr h="3880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четыре из названных выше элементов, которые не содержат биологических ошибок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141777"/>
                  </a:ext>
                </a:extLst>
              </a:tr>
              <a:tr h="3880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три из названных выше элементов, которые не содержат биологических ошибок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283059"/>
                  </a:ext>
                </a:extLst>
              </a:tr>
              <a:tr h="3880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иные ситуации, не соответствующие правилам выставления 3, 2 и 1 балла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039712"/>
                  </a:ext>
                </a:extLst>
              </a:tr>
              <a:tr h="18914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930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185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3955F0-D345-6472-531E-73822717B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85192"/>
            <a:ext cx="9601200" cy="588761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28. Известно, что комплементарные цепи нуклеиновых кислот антипараллельны (5ʹ концу в одной цепи соответствует 3ʹ конец другой цепи). Синтез нуклеиновых кислот начинается с 5ʹ конца. Рибосома движется по </a:t>
            </a:r>
            <a:r>
              <a:rPr lang="ru-RU" sz="29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иРНК</a:t>
            </a:r>
            <a:r>
              <a:rPr lang="ru-RU" sz="2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направлении от 5ʹ к 3ʹ концу. Все виды РНК синтезируются на ДНК-матрице. Фрагмент молекулы ДНК, на которой синтезируется участок центральной петли тРНК, имеет следующую последовательность нуклеотидов (нижняя цепь – матричная):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9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5ʹ-ЦГААГГТГАЦААТГТ-3ʹ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9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3ʹ-ГЦТТЦЦАЦТГТТАЦА-5ʹ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Установите нуклеотидную последовательность участка тРНК, который синтезируется на данном фрагменте и определите аминокислоту, которую будет переносить эта тРНК в процессе биосинтеза белка, если третий триплет с 5ʹ конца соответствует антикодону тРНК. Ответ поясните. Для решения задания используйте таблицу генетического кода. При написании нуклеиновых кислот указывайте направление цепи.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510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7EB7D-BE42-18FA-A81C-33F653C28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61866"/>
            <a:ext cx="9601200" cy="90040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Генетический код (</a:t>
            </a:r>
            <a:r>
              <a:rPr lang="ru-RU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иРНК</a:t>
            </a:r>
            <a:r>
              <a:rPr lang="ru-RU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5ʹ к 3ʹ концу)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1FAD13B-A4A7-1811-CF1A-18E7856E75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522379"/>
              </p:ext>
            </p:extLst>
          </p:nvPr>
        </p:nvGraphicFramePr>
        <p:xfrm>
          <a:off x="2211354" y="1460968"/>
          <a:ext cx="8126961" cy="5282144"/>
        </p:xfrm>
        <a:graphic>
          <a:graphicData uri="http://schemas.openxmlformats.org/drawingml/2006/table">
            <a:tbl>
              <a:tblPr/>
              <a:tblGrid>
                <a:gridCol w="1353771">
                  <a:extLst>
                    <a:ext uri="{9D8B030D-6E8A-4147-A177-3AD203B41FA5}">
                      <a16:colId xmlns:a16="http://schemas.microsoft.com/office/drawing/2014/main" val="2960394152"/>
                    </a:ext>
                  </a:extLst>
                </a:gridCol>
                <a:gridCol w="1354638">
                  <a:extLst>
                    <a:ext uri="{9D8B030D-6E8A-4147-A177-3AD203B41FA5}">
                      <a16:colId xmlns:a16="http://schemas.microsoft.com/office/drawing/2014/main" val="4260911829"/>
                    </a:ext>
                  </a:extLst>
                </a:gridCol>
                <a:gridCol w="1354638">
                  <a:extLst>
                    <a:ext uri="{9D8B030D-6E8A-4147-A177-3AD203B41FA5}">
                      <a16:colId xmlns:a16="http://schemas.microsoft.com/office/drawing/2014/main" val="1261648314"/>
                    </a:ext>
                  </a:extLst>
                </a:gridCol>
                <a:gridCol w="1354638">
                  <a:extLst>
                    <a:ext uri="{9D8B030D-6E8A-4147-A177-3AD203B41FA5}">
                      <a16:colId xmlns:a16="http://schemas.microsoft.com/office/drawing/2014/main" val="4014501376"/>
                    </a:ext>
                  </a:extLst>
                </a:gridCol>
                <a:gridCol w="1354638">
                  <a:extLst>
                    <a:ext uri="{9D8B030D-6E8A-4147-A177-3AD203B41FA5}">
                      <a16:colId xmlns:a16="http://schemas.microsoft.com/office/drawing/2014/main" val="1883354339"/>
                    </a:ext>
                  </a:extLst>
                </a:gridCol>
                <a:gridCol w="1354638">
                  <a:extLst>
                    <a:ext uri="{9D8B030D-6E8A-4147-A177-3AD203B41FA5}">
                      <a16:colId xmlns:a16="http://schemas.microsoft.com/office/drawing/2014/main" val="1720550668"/>
                    </a:ext>
                  </a:extLst>
                </a:gridCol>
              </a:tblGrid>
              <a:tr h="513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Второе основание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Третье основание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349670"/>
                  </a:ext>
                </a:extLst>
              </a:tr>
              <a:tr h="18492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375094"/>
                  </a:ext>
                </a:extLst>
              </a:tr>
              <a:tr h="1114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Фен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Фен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Цис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Цис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04930"/>
                  </a:ext>
                </a:extLst>
              </a:tr>
              <a:tr h="1114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90399"/>
                  </a:ext>
                </a:extLst>
              </a:tr>
              <a:tr h="1114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Асн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Асн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Лиз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Лиз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089168"/>
                  </a:ext>
                </a:extLst>
              </a:tr>
              <a:tr h="1114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Асп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Асп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Глу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Глу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2" marR="43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190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804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6B4DC9D-73FF-6FDA-A6E4-BF5B77FA1B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845347"/>
              </p:ext>
            </p:extLst>
          </p:nvPr>
        </p:nvGraphicFramePr>
        <p:xfrm>
          <a:off x="1986692" y="630406"/>
          <a:ext cx="8594949" cy="53651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566997">
                  <a:extLst>
                    <a:ext uri="{9D8B030D-6E8A-4147-A177-3AD203B41FA5}">
                      <a16:colId xmlns:a16="http://schemas.microsoft.com/office/drawing/2014/main" val="3169148511"/>
                    </a:ext>
                  </a:extLst>
                </a:gridCol>
                <a:gridCol w="1027952">
                  <a:extLst>
                    <a:ext uri="{9D8B030D-6E8A-4147-A177-3AD203B41FA5}">
                      <a16:colId xmlns:a16="http://schemas.microsoft.com/office/drawing/2014/main" val="3401123200"/>
                    </a:ext>
                  </a:extLst>
                </a:gridCol>
              </a:tblGrid>
              <a:tr h="461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верного ответа и указания к оцениванию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(правильный ответ должен содержать следующие позиции)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272875"/>
                  </a:ext>
                </a:extLst>
              </a:tr>
              <a:tr h="20795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 решения задачи включает: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нуклеотидная последовательность участка тРНК: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5ʹ-ЦГААГГУГАЦААУГУ-3ʹ;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нуклеотидная последовательность антикодона 5ʹ-УГА-3ʹ (УГА) (третий триплет) соответствует кодону на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иРНК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5ʹ-УЦА-3ʹ (УЦА);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по таблице генетического кода этому кодону соответствует аминокислота сер, которую будет переносить данная тРНК</a:t>
                      </a: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144506"/>
                  </a:ext>
                </a:extLst>
              </a:tr>
              <a:tr h="2285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все названные выше элементы, не содержит биологических ошибок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644356"/>
                  </a:ext>
                </a:extLst>
              </a:tr>
              <a:tr h="2285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два из названных выше элементов, которые не содержат биологических ошибок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228810"/>
                  </a:ext>
                </a:extLst>
              </a:tr>
              <a:tr h="1942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один из названных выше элементов, который не содержит биологических ошибок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884913"/>
                  </a:ext>
                </a:extLst>
              </a:tr>
              <a:tr h="1942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неправильный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938657"/>
                  </a:ext>
                </a:extLst>
              </a:tr>
              <a:tr h="1942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Максимальный балл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670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47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C1BBB7-9886-A69F-5376-91DDAE650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29574"/>
            <a:ext cx="9601200" cy="555611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Экспериментатор поместил зерновки пшеницы в сушильный шкаф. Как при этом изменились концентрация солей и количество воды в клетках семян?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каждой величины определите соответствующий характер её изменения: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увеличилась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уменьшилась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изменилась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Запишите в таблицу выбранные цифры для каждой величины. Цифры 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ответе могут повторяться.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1724B74-B2E1-C2E6-F1AF-81A36F77E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763397"/>
              </p:ext>
            </p:extLst>
          </p:nvPr>
        </p:nvGraphicFramePr>
        <p:xfrm>
          <a:off x="2174030" y="4922253"/>
          <a:ext cx="8001102" cy="1206173"/>
        </p:xfrm>
        <a:graphic>
          <a:graphicData uri="http://schemas.openxmlformats.org/drawingml/2006/table">
            <a:tbl>
              <a:tblPr firstRow="1" firstCol="1" bandRow="1"/>
              <a:tblGrid>
                <a:gridCol w="4000123">
                  <a:extLst>
                    <a:ext uri="{9D8B030D-6E8A-4147-A177-3AD203B41FA5}">
                      <a16:colId xmlns:a16="http://schemas.microsoft.com/office/drawing/2014/main" val="3127710843"/>
                    </a:ext>
                  </a:extLst>
                </a:gridCol>
                <a:gridCol w="4000979">
                  <a:extLst>
                    <a:ext uri="{9D8B030D-6E8A-4147-A177-3AD203B41FA5}">
                      <a16:colId xmlns:a16="http://schemas.microsoft.com/office/drawing/2014/main" val="1473664447"/>
                    </a:ext>
                  </a:extLst>
                </a:gridCol>
              </a:tblGrid>
              <a:tr h="419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Концентрация солей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воды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284674"/>
                  </a:ext>
                </a:extLst>
              </a:tr>
              <a:tr h="786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487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544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EAEBB0-8931-C331-1FDD-438ECF95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943"/>
            <a:ext cx="9601200" cy="5671457"/>
          </a:xfrm>
        </p:spPr>
        <p:txBody>
          <a:bodyPr/>
          <a:lstStyle/>
          <a:p>
            <a:pPr algn="just">
              <a:lnSpc>
                <a:spcPct val="7000"/>
              </a:lnSpc>
              <a:spcAft>
                <a:spcPts val="800"/>
              </a:spcAft>
            </a:pPr>
            <a:r>
              <a:rPr lang="ru-RU" sz="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28. Для соматической клетки животного характерен диплоидный набор хромосом. Определите хромосомный набор (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и число молекул ДНК (с) 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клетке при гаметогенезе в метафазе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мейоза и анафазе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мейоза. Объясните полученные результаты.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F3DE0D8-6E97-EA89-CD03-D24DA3338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809973"/>
              </p:ext>
            </p:extLst>
          </p:nvPr>
        </p:nvGraphicFramePr>
        <p:xfrm>
          <a:off x="1296955" y="1726163"/>
          <a:ext cx="10459616" cy="46179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270069">
                  <a:extLst>
                    <a:ext uri="{9D8B030D-6E8A-4147-A177-3AD203B41FA5}">
                      <a16:colId xmlns:a16="http://schemas.microsoft.com/office/drawing/2014/main" val="2630062502"/>
                    </a:ext>
                  </a:extLst>
                </a:gridCol>
                <a:gridCol w="1189547">
                  <a:extLst>
                    <a:ext uri="{9D8B030D-6E8A-4147-A177-3AD203B41FA5}">
                      <a16:colId xmlns:a16="http://schemas.microsoft.com/office/drawing/2014/main" val="3067662881"/>
                    </a:ext>
                  </a:extLst>
                </a:gridCol>
              </a:tblGrid>
              <a:tr h="408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верного ответа и указания по оцениванию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(правильный ответ должен содержать следующие позиции)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7" marR="51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7" marR="51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49183"/>
                  </a:ext>
                </a:extLst>
              </a:tr>
              <a:tr h="12617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 решения задачи включает: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 в метафазе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мейоза набор хромосом –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 число молекул ДНК – 2с;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2095" indent="-2520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 в анафазе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мейоза набор хромосом – 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2095" indent="-2520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 число молекул ДНК – 2с;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5) в метафазе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мейоза после редукционного деления (мейоза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клетки гаплоидные, хромосомы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двухроматидные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6) </a:t>
                      </a: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анафазе </a:t>
                      </a:r>
                      <a:r>
                        <a:rPr lang="en-US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мейоза к полюсам расходятся сестринские хроматиды (хромосомы), поэтому число хромосом равно числу ДНК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дополнительную информацию, не имеющую отношения к вопросу задания, баллы не начисляются, но за наличие в ней ошибок снимается 1 балл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7" marR="51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7" marR="51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653781"/>
                  </a:ext>
                </a:extLst>
              </a:tr>
              <a:tr h="2515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все названные выше элементы, не содержит биологических ошибок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7" marR="51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7" marR="51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846529"/>
                  </a:ext>
                </a:extLst>
              </a:tr>
              <a:tr h="2515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пять из названных выше элементов, которые не содержат биологических ошибок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7" marR="51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7" marR="51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01511"/>
                  </a:ext>
                </a:extLst>
              </a:tr>
              <a:tr h="2139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четыре из названных выше элементов, которые не содержат биологических ошибок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7" marR="51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7" marR="51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268534"/>
                  </a:ext>
                </a:extLst>
              </a:tr>
              <a:tr h="2139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иные ситуации, не соответствующие правилам выставления 3, 2 и 1 балла.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7" marR="51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7" marR="51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560257"/>
                  </a:ext>
                </a:extLst>
              </a:tr>
              <a:tr h="21390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7" marR="51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7" marR="51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947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9707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87AB87-D2FF-9701-9F96-3A9D52FC9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 У человека аллели генов ихтиоза (заболевание кожи) и дальтонизма находятся в одной хромосоме.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Здоровая по указанным заболеваниям женщина, у матери которой был дальтонизм, а у отца – ихтиоз (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вышла замуж за здорового по обоим заболеваниям мужчину. Родившаяся в этом браке гомозиготная здоровая дочь вышла замуж за здорового по обоим заболеваниям мужчину, в этой семье родился ребенок-дальтоник. Составьте схемы решения задачи. Укажите генотипы, фенотипы родителей, генотипы, фенотипы, пол возможного потомства в двух браках. Возможно ли в первом браке рождение больного по двум заболеваниям ребенка? Ответ поясните.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360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BBC471E-75C3-47F0-0152-41A3EB871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129992"/>
              </p:ext>
            </p:extLst>
          </p:nvPr>
        </p:nvGraphicFramePr>
        <p:xfrm>
          <a:off x="877077" y="149291"/>
          <a:ext cx="11122089" cy="65836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122089">
                  <a:extLst>
                    <a:ext uri="{9D8B030D-6E8A-4147-A177-3AD203B41FA5}">
                      <a16:colId xmlns:a16="http://schemas.microsoft.com/office/drawing/2014/main" val="2878019191"/>
                    </a:ext>
                  </a:extLst>
                </a:gridCol>
              </a:tblGrid>
              <a:tr h="200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верного ответа и указания по оцениванию </a:t>
                      </a:r>
                      <a:r>
                        <a:rPr lang="ru-RU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(правильный ответ должен содержать следующие позиции)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69" marR="20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66970"/>
                  </a:ext>
                </a:extLst>
              </a:tr>
              <a:tr h="620981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 решения задачи включает: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♀ Х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350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ru-RU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♂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здоровая кожа                              здоровая кожа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дальтонизма               отсутствие дальтонизма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Х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350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Х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50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35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генотипы, фенотипы возможных дочерей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ru-RU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здоровая кожа, отсутствие дальтонизма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350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здоровая кожа, отсутствие дальтонизма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здоровая кожа, отсутствие дальтонизма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50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здоровая кожа, отсутствие дальтонизма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генотипы, фенотипы возможных сыновей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здоровая кожа, дальтонизм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350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ихтиоз, отсутствие дальтонизма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здоровая кожа, отсутствие дальтонизма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50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- ихтиоз, дальтонизм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♀ Х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ru-RU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♂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здоровая кожа                              здоровая кожа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дальтонизма               отсутствие дальтонизма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  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X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Y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35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 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генотипы, фенотипы возможных дочерей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ru-RU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здоровая кожа, отсутствие дальтонизма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здоровая кожа, отсутствие дальтонизма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генотипы, фенотипы возможных сыновей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здоровая кожа, дальтонизм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3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здоровая кожа, отсутствие дальтонизма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в первом браке возможно рождение сына-дальтоника с ихтиозом (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50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 В генотипе этого ребенка находятся материнская, образовавшаяся в результате кроссинговера Х-хромосома с двумя рецессивными аллелями и отцовская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-хромосома, не содержащая аллелей этих двух генов.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(Допускается иная генетическая символика изображения сцепленных генов в виде                  .)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 1 и 2 засчитываются только при наличии и генотипов, и фенотипов, и пола всех возможных потомков. 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69" marR="20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45606"/>
                  </a:ext>
                </a:extLst>
              </a:tr>
            </a:tbl>
          </a:graphicData>
        </a:graphic>
      </p:graphicFrame>
      <p:pic>
        <p:nvPicPr>
          <p:cNvPr id="29698" name="Рисунок 10" descr="крит_генетика-01-01">
            <a:extLst>
              <a:ext uri="{FF2B5EF4-FFF2-40B4-BE49-F238E27FC236}">
                <a16:creationId xmlns:a16="http://schemas.microsoft.com/office/drawing/2014/main" id="{757A16FB-C2B0-BB33-A3C1-29C50E2DE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1" y="6295990"/>
            <a:ext cx="541177" cy="22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7" name="Рисунок 10" descr="крит_генетика-01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59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45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81DC045-38FA-08BE-8925-F4F8D0A72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225373"/>
              </p:ext>
            </p:extLst>
          </p:nvPr>
        </p:nvGraphicFramePr>
        <p:xfrm>
          <a:off x="1660849" y="2435290"/>
          <a:ext cx="9227975" cy="32377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178279">
                  <a:extLst>
                    <a:ext uri="{9D8B030D-6E8A-4147-A177-3AD203B41FA5}">
                      <a16:colId xmlns:a16="http://schemas.microsoft.com/office/drawing/2014/main" val="2124330080"/>
                    </a:ext>
                  </a:extLst>
                </a:gridCol>
                <a:gridCol w="1049696">
                  <a:extLst>
                    <a:ext uri="{9D8B030D-6E8A-4147-A177-3AD203B41FA5}">
                      <a16:colId xmlns:a16="http://schemas.microsoft.com/office/drawing/2014/main" val="2166825770"/>
                    </a:ext>
                  </a:extLst>
                </a:gridCol>
              </a:tblGrid>
              <a:tr h="8145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все названные выше элементы и не содержит биологических ошибок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97217"/>
                  </a:ext>
                </a:extLst>
              </a:tr>
              <a:tr h="8145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два из названных выше элементов, которые не содержат биологических ошибок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592480"/>
                  </a:ext>
                </a:extLst>
              </a:tr>
              <a:tr h="8145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включает в себя один из названных выше элементов, который не содержит биологических ошибок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370708"/>
                  </a:ext>
                </a:extLst>
              </a:tr>
              <a:tr h="3970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неправильный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324564"/>
                  </a:ext>
                </a:extLst>
              </a:tr>
              <a:tr h="3970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999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017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B54908B-D869-C600-DAF2-9C5FABE8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5" y="2686050"/>
            <a:ext cx="9601200" cy="1485900"/>
          </a:xfrm>
        </p:spPr>
        <p:txBody>
          <a:bodyPr/>
          <a:lstStyle/>
          <a:p>
            <a:pPr algn="ctr"/>
            <a:r>
              <a:rPr lang="ru-RU" b="1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6684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9830060-3834-F4D9-D86D-4338E965F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438538"/>
            <a:ext cx="9601200" cy="598092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 некоторой молекуле ДНК эукариотического организма на долю нуклеотидов с цитозином приходится 31%. Определите долю нуклеотидов с тимином, входящих в состав этой молекулы. В ответе запишите только соответствующее число.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___________________________%.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 соматической клетке тела рыбы 56 хромосом. Сколько хромосом имеет сперматозоид рыбы? В ответе запишите только число хромосом.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___________________________.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Общая масса молекул ДНК в одном ядре неделящейся соматической клетки человека составляет 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пикограмм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10-12 г). Какова будет масса ДНК в клетке костного мозга в начале профазы митоза? В ответе запишите количество пикограмм ДНК.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Ответ: ___________________________.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33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A8C10FA-D4B9-D059-F922-0CD896ED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004" y="419878"/>
            <a:ext cx="9601200" cy="6195526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Определите соотношение фенотипов в потомстве от моногибридного скрещивания двух гетерозиготных организмов в случае полного доминирования. Ответ запишите в виде последовательности цифр, показывающих соотношение получившихся фенотипов, в порядке их убывания.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___________________________.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По изображённой на рисунке родословной определите вероятность (в процентах) рождения в браке, отмеченном цифрой 1, ребёнка с явно проявившимся признаком при полном его доминировании. В ответе запишите только соответствующее число.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___________________________%.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03FC91-6AED-E576-A6B1-F2B87E8A0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455" y="3634273"/>
            <a:ext cx="7571090" cy="235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8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AB128-CCD8-2526-F6FB-20734F92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101" y="704461"/>
            <a:ext cx="9601200" cy="86308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Рассмотрите схему и выполните задания 5 и 6.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F6715D-AA8D-EDE3-3A61-8DAE7C46B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931" y="1474237"/>
            <a:ext cx="81475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2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FC4EE4C-AF96-5811-FBC2-69DE073FF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82555"/>
            <a:ext cx="9601200" cy="6186195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Каким номером на схеме обозначена зона, в которой клетки делятся мейозом?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___________________________.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Установите соответствие между характеристиками и типами клеток в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сперматогенезе, обозначенными цифрами на схеме выше: к каждой позиции, данной в первом столбце, подберите соответствующую позицию из второго столбца.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DEA6C70-AFC0-81A7-8B67-3007A9BE1D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197064"/>
              </p:ext>
            </p:extLst>
          </p:nvPr>
        </p:nvGraphicFramePr>
        <p:xfrm>
          <a:off x="3106575" y="2729003"/>
          <a:ext cx="7180526" cy="331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37809" imgH="2739143" progId="Word.Document.12">
                  <p:embed/>
                </p:oleObj>
              </mc:Choice>
              <mc:Fallback>
                <p:oleObj name="Document" r:id="rId2" imgW="5937809" imgH="2739143" progId="Word.Document.12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ADEA6C70-AFC0-81A7-8B67-3007A9BE1D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06575" y="2729003"/>
                        <a:ext cx="7180526" cy="3311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4C8149A-B969-E846-4C64-FABE73B9D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567820"/>
              </p:ext>
            </p:extLst>
          </p:nvPr>
        </p:nvGraphicFramePr>
        <p:xfrm>
          <a:off x="8916973" y="5697367"/>
          <a:ext cx="2305050" cy="56438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79120">
                  <a:extLst>
                    <a:ext uri="{9D8B030D-6E8A-4147-A177-3AD203B41FA5}">
                      <a16:colId xmlns:a16="http://schemas.microsoft.com/office/drawing/2014/main" val="212437364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969054269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171243078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3200603400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3635214941"/>
                    </a:ext>
                  </a:extLst>
                </a:gridCol>
                <a:gridCol w="273955">
                  <a:extLst>
                    <a:ext uri="{9D8B030D-6E8A-4147-A177-3AD203B41FA5}">
                      <a16:colId xmlns:a16="http://schemas.microsoft.com/office/drawing/2014/main" val="309374452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74902675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546385"/>
                  </a:ext>
                </a:extLst>
              </a:tr>
              <a:tr h="347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243203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8DA6B718-C001-F8D8-D78E-959477672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090" y="5764363"/>
            <a:ext cx="81298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Запишите в таблицу выбранные цифры под соответствующими буквами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3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D4D2F3-EE2E-2E2D-7665-0B29C5C75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91887"/>
            <a:ext cx="9601200" cy="602757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Выберите три верных ответа из шести и запишите в таблицу цифры, под которыми они указаны.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886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Какие из приведённых признаков относятся к изображённой на рисунке клетке?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8862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наличие хлоропластов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8862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наличие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гликокаликса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8862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способность к автотрофному питанию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8862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способность к фагоцитозу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8862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способность к биосинтезу белка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 startAt="6"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поддержание формы только с помощью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цитоскелета</a:t>
            </a:r>
          </a:p>
          <a:p>
            <a:pPr marL="457200" indent="-457200">
              <a:buAutoNum type="arabicParenR" startAt="6"/>
            </a:pP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B4D5C9E-2895-4816-0C88-94089E5BD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1332"/>
              </p:ext>
            </p:extLst>
          </p:nvPr>
        </p:nvGraphicFramePr>
        <p:xfrm>
          <a:off x="1502229" y="5988199"/>
          <a:ext cx="1491821" cy="338455"/>
        </p:xfrm>
        <a:graphic>
          <a:graphicData uri="http://schemas.openxmlformats.org/drawingml/2006/table">
            <a:tbl>
              <a:tblPr/>
              <a:tblGrid>
                <a:gridCol w="672890">
                  <a:extLst>
                    <a:ext uri="{9D8B030D-6E8A-4147-A177-3AD203B41FA5}">
                      <a16:colId xmlns:a16="http://schemas.microsoft.com/office/drawing/2014/main" val="1686904953"/>
                    </a:ext>
                  </a:extLst>
                </a:gridCol>
                <a:gridCol w="272977">
                  <a:extLst>
                    <a:ext uri="{9D8B030D-6E8A-4147-A177-3AD203B41FA5}">
                      <a16:colId xmlns:a16="http://schemas.microsoft.com/office/drawing/2014/main" val="98541159"/>
                    </a:ext>
                  </a:extLst>
                </a:gridCol>
                <a:gridCol w="272977">
                  <a:extLst>
                    <a:ext uri="{9D8B030D-6E8A-4147-A177-3AD203B41FA5}">
                      <a16:colId xmlns:a16="http://schemas.microsoft.com/office/drawing/2014/main" val="191111358"/>
                    </a:ext>
                  </a:extLst>
                </a:gridCol>
                <a:gridCol w="272977">
                  <a:extLst>
                    <a:ext uri="{9D8B030D-6E8A-4147-A177-3AD203B41FA5}">
                      <a16:colId xmlns:a16="http://schemas.microsoft.com/office/drawing/2014/main" val="1592885003"/>
                    </a:ext>
                  </a:extLst>
                </a:gridCol>
              </a:tblGrid>
              <a:tr h="338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5385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D62675-6483-CDC6-684A-85D8B3AD4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424" y="1950458"/>
            <a:ext cx="3131976" cy="451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19859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118</TotalTime>
  <Words>3030</Words>
  <Application>Microsoft Office PowerPoint</Application>
  <PresentationFormat>Widescreen</PresentationFormat>
  <Paragraphs>627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Уголки</vt:lpstr>
      <vt:lpstr>ДЕМОВЕРСИЯ ЕГЭ ПО БИОЛОГИИ 2023г.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Рассмотрите схему и выполните задания 5 и 6. </vt:lpstr>
      <vt:lpstr>PowerPoint Presentation</vt:lpstr>
      <vt:lpstr>PowerPoint Presentation</vt:lpstr>
      <vt:lpstr>PowerPoint Presentation</vt:lpstr>
      <vt:lpstr>PowerPoint Presentation</vt:lpstr>
      <vt:lpstr>Рассмотрите рисунок и выполните задания 9 и 10.         </vt:lpstr>
      <vt:lpstr>PowerPoint Presentation</vt:lpstr>
      <vt:lpstr>PowerPoint Presentation</vt:lpstr>
      <vt:lpstr>PowerPoint Presentation</vt:lpstr>
      <vt:lpstr>Рассмотрите рисунок и выполните задания 13 и 14.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Прочитайте описание эксперимента и выполните задания 23 и 24.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Генетический код (иРНК от 5ʹ к 3ʹ концу)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 .</dc:creator>
  <cp:lastModifiedBy>user</cp:lastModifiedBy>
  <cp:revision>8</cp:revision>
  <dcterms:created xsi:type="dcterms:W3CDTF">2022-10-09T10:46:49Z</dcterms:created>
  <dcterms:modified xsi:type="dcterms:W3CDTF">2022-10-17T10:36:21Z</dcterms:modified>
</cp:coreProperties>
</file>