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8" r:id="rId16"/>
    <p:sldId id="270" r:id="rId17"/>
    <p:sldId id="271" r:id="rId18"/>
    <p:sldId id="272" r:id="rId19"/>
    <p:sldId id="273" r:id="rId20"/>
    <p:sldId id="274" r:id="rId21"/>
    <p:sldId id="277" r:id="rId22"/>
    <p:sldId id="275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98" autoAdjust="0"/>
    <p:restoredTop sz="94660"/>
  </p:normalViewPr>
  <p:slideViewPr>
    <p:cSldViewPr snapToGrid="0">
      <p:cViewPr>
        <p:scale>
          <a:sx n="78" d="100"/>
          <a:sy n="78" d="100"/>
        </p:scale>
        <p:origin x="-1692" y="-7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469EA91-EFE5-4442-B03A-1B40E179D0AC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27B679B-3195-4820-97B2-F8262901F799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2503225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EA91-EFE5-4442-B03A-1B40E179D0AC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679B-3195-4820-97B2-F8262901F7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9374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EA91-EFE5-4442-B03A-1B40E179D0AC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679B-3195-4820-97B2-F8262901F7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3370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EA91-EFE5-4442-B03A-1B40E179D0AC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679B-3195-4820-97B2-F8262901F7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1213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469EA91-EFE5-4442-B03A-1B40E179D0AC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27B679B-3195-4820-97B2-F8262901F79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4950261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EA91-EFE5-4442-B03A-1B40E179D0AC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679B-3195-4820-97B2-F8262901F7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019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EA91-EFE5-4442-B03A-1B40E179D0AC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679B-3195-4820-97B2-F8262901F7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086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EA91-EFE5-4442-B03A-1B40E179D0AC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679B-3195-4820-97B2-F8262901F7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4733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EA91-EFE5-4442-B03A-1B40E179D0AC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679B-3195-4820-97B2-F8262901F7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6601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469EA91-EFE5-4442-B03A-1B40E179D0AC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27B679B-3195-4820-97B2-F8262901F79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99283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469EA91-EFE5-4442-B03A-1B40E179D0AC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27B679B-3195-4820-97B2-F8262901F79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6562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C469EA91-EFE5-4442-B03A-1B40E179D0AC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A27B679B-3195-4820-97B2-F8262901F79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10498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1A502C-D067-76B3-E91A-A3D0C7DCAD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4928" y="1894114"/>
            <a:ext cx="8991600" cy="2474452"/>
          </a:xfrm>
        </p:spPr>
        <p:txBody>
          <a:bodyPr>
            <a:noAutofit/>
          </a:bodyPr>
          <a:lstStyle/>
          <a:p>
            <a:r>
              <a:rPr lang="ru-RU" sz="5400" dirty="0"/>
              <a:t>Изменение генетического аспекта </a:t>
            </a:r>
            <a:br>
              <a:rPr lang="ru-RU" sz="5400" dirty="0"/>
            </a:br>
            <a:r>
              <a:rPr lang="ru-RU" sz="5400" dirty="0"/>
              <a:t>в </a:t>
            </a:r>
            <a:r>
              <a:rPr lang="ru-RU" sz="5400" dirty="0" err="1"/>
              <a:t>КИМах</a:t>
            </a:r>
            <a:r>
              <a:rPr lang="ru-RU" sz="5400" dirty="0"/>
              <a:t> ЕГЭ по биологии </a:t>
            </a:r>
            <a:br>
              <a:rPr lang="ru-RU" sz="5400" dirty="0"/>
            </a:br>
            <a:r>
              <a:rPr lang="ru-RU" sz="5400" dirty="0"/>
              <a:t>в период 2012-2022гг.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6F8C0D5-3FA6-95F0-E42D-9195A6A068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4655" y="4611162"/>
            <a:ext cx="4881263" cy="1644613"/>
          </a:xfrm>
        </p:spPr>
        <p:txBody>
          <a:bodyPr>
            <a:normAutofit fontScale="70000" lnSpcReduction="20000"/>
          </a:bodyPr>
          <a:lstStyle/>
          <a:p>
            <a:pPr algn="l">
              <a:spcBef>
                <a:spcPts val="600"/>
              </a:spcBef>
            </a:pPr>
            <a:r>
              <a:rPr lang="ru-RU" dirty="0" err="1"/>
              <a:t>Мазяркина</a:t>
            </a:r>
            <a:r>
              <a:rPr lang="ru-RU" dirty="0"/>
              <a:t> Татьяна Вячеславовна </a:t>
            </a:r>
          </a:p>
          <a:p>
            <a:pPr algn="l">
              <a:spcBef>
                <a:spcPts val="600"/>
              </a:spcBef>
            </a:pPr>
            <a:r>
              <a:rPr lang="ru-RU" dirty="0"/>
              <a:t>доцент кафедры биохимии,</a:t>
            </a:r>
          </a:p>
          <a:p>
            <a:pPr algn="l">
              <a:spcBef>
                <a:spcPts val="600"/>
              </a:spcBef>
            </a:pPr>
            <a:r>
              <a:rPr lang="ru-RU" dirty="0"/>
              <a:t> молекулярной биологии и генетики </a:t>
            </a:r>
          </a:p>
          <a:p>
            <a:pPr algn="l">
              <a:spcBef>
                <a:spcPts val="600"/>
              </a:spcBef>
            </a:pPr>
            <a:r>
              <a:rPr lang="ru-RU" dirty="0"/>
              <a:t>Института биологии и химии Московского педагогического государственного университета</a:t>
            </a:r>
          </a:p>
        </p:txBody>
      </p:sp>
    </p:spTree>
    <p:extLst>
      <p:ext uri="{BB962C8B-B14F-4D97-AF65-F5344CB8AC3E}">
        <p14:creationId xmlns:p14="http://schemas.microsoft.com/office/powerpoint/2010/main" val="2519820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F7CDB92-3B34-6C52-E930-C0BD71F29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5739" y="1026368"/>
            <a:ext cx="9899779" cy="4956256"/>
          </a:xfrm>
        </p:spPr>
        <p:txBody>
          <a:bodyPr>
            <a:normAutofit/>
          </a:bodyPr>
          <a:lstStyle/>
          <a:p>
            <a:pPr algn="just"/>
            <a:r>
              <a:rPr lang="ru-RU" sz="2800" dirty="0"/>
              <a:t>№22. Анализ результатов нарушения сцепленного наследования генов позволяет определить последовательность расположения генов в хромосоме и составить генетические карты. Результаты многочисленных скрещиваний мух дрозофил показали, что частота нарушения сцепления в Х-хромосоме между генами А и В составляет 5%, между генами А и С – 7%, между генами С и В – 12%. Перерисуйте предложенную схему хромосомы на лист ответа, отметьте на ней взаимное расположение генов А, В, С и укажите расстояние между ними. Будет ли происходить с равной вероятностью нарушение сцепления этих генов у самцов и самок? Ответ поясните.</a:t>
            </a:r>
          </a:p>
        </p:txBody>
      </p:sp>
    </p:spTree>
    <p:extLst>
      <p:ext uri="{BB962C8B-B14F-4D97-AF65-F5344CB8AC3E}">
        <p14:creationId xmlns:p14="http://schemas.microsoft.com/office/powerpoint/2010/main" val="848561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F7CDB92-3B34-6C52-E930-C0BD71F29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1682" y="765109"/>
            <a:ext cx="10058400" cy="552372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800" dirty="0"/>
              <a:t>№28. У кур признаки длины ног и качества оперения аутосомные несцепленные. Ген длины ног в гомозиготном рецессивном состоянии имеет летальный эффект, в гомозиготном доминантном состоянии определяет развитие длинных ног.  В первом скрещивании курицы с длинными ногами, волнистым оперением и петуха, фенотипически сходного с курицей, все потомство получилось с длинными ногами, а по признаку качества оперения получилось расщепление 1:2:1. Во втором скрещивании курицы  с укороченными ногами, курчавым оперением и петуха с укороченными ногами, нормальным оперением (b) получилось расщепление 2:1. Составьте схемы скрещиваний.  Определите генотипы родительских особей, генотипы, фенотипы потомства в двух скрещиваниях. Объясните расщепления в скрещиваниях.</a:t>
            </a:r>
          </a:p>
        </p:txBody>
      </p:sp>
    </p:spTree>
    <p:extLst>
      <p:ext uri="{BB962C8B-B14F-4D97-AF65-F5344CB8AC3E}">
        <p14:creationId xmlns:p14="http://schemas.microsoft.com/office/powerpoint/2010/main" val="6433058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4931AD-8514-4A52-4503-8E75B9F89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0302" y="587829"/>
            <a:ext cx="9787812" cy="1565583"/>
          </a:xfrm>
        </p:spPr>
        <p:txBody>
          <a:bodyPr>
            <a:normAutofit/>
          </a:bodyPr>
          <a:lstStyle/>
          <a:p>
            <a:pPr algn="ctr"/>
            <a:r>
              <a:rPr lang="ru-RU" sz="3600" b="1" i="1" dirty="0"/>
              <a:t>Контрольно-измерительные материалы ЕГЭ по биологии 2022г.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3192CF8-A5F7-ADA4-05C8-5FDA01C63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441" y="2638044"/>
            <a:ext cx="9881118" cy="3101983"/>
          </a:xfrm>
        </p:spPr>
        <p:txBody>
          <a:bodyPr/>
          <a:lstStyle/>
          <a:p>
            <a:pPr algn="just"/>
            <a:r>
              <a:rPr lang="ru-RU" sz="2800" dirty="0"/>
              <a:t>№8. Установите последовательность структур по мере их уменьшения. Запишите соответствующую последовательность цифр.</a:t>
            </a:r>
          </a:p>
          <a:p>
            <a:pPr marL="0" indent="0">
              <a:buNone/>
            </a:pPr>
            <a:r>
              <a:rPr lang="ru-RU" sz="2800" dirty="0"/>
              <a:t>1) молекула ДНК   2) триплет   3) нуклеотид    4) ген   5) оперон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80614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F7CDB92-3B34-6C52-E930-C0BD71F29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7623" y="1026368"/>
            <a:ext cx="9815805" cy="495625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800" dirty="0"/>
              <a:t>№28. У человека между аллелями генов отсутствия потовых желёз и красно-зелёного дальтонизма происходит кроссинговер. Женщина, не имеющая таких заболеваний, у матери которой был дальтонизм, а у отца – отсутствие потовых желёз, вышла замуж за мужчину-дальтоника, имеющего потовые железы. Родившаяся в этом браке гомозиготная здоровая дочь вышла замуж за мужчину, не имеющего таких заболеваний. В этой семье родился ребёнок-дальтоник. Составьте схемы решения задачи. Укажите генотипы, фенотипы родителей, а также генотипы, фенотипы, пол возможного потомства в двух браках. Возможно ли в первом браке рождение больного этими двумя заболеваниями ребёнка? Ответ поясните. </a:t>
            </a:r>
          </a:p>
        </p:txBody>
      </p:sp>
    </p:spTree>
    <p:extLst>
      <p:ext uri="{BB962C8B-B14F-4D97-AF65-F5344CB8AC3E}">
        <p14:creationId xmlns:p14="http://schemas.microsoft.com/office/powerpoint/2010/main" val="38092302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>
            <a:extLst>
              <a:ext uri="{FF2B5EF4-FFF2-40B4-BE49-F238E27FC236}">
                <a16:creationId xmlns:a16="http://schemas.microsoft.com/office/drawing/2014/main" id="{8D4C69F4-8507-776E-FB05-A6B32DFD05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540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9CE615C-4F9F-191E-40FB-323C1AA70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60849" y="363894"/>
            <a:ext cx="9787812" cy="623284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Схема решения задачи включает следующие элементы: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♀ Х</a:t>
            </a:r>
            <a:r>
              <a:rPr lang="en-US" sz="2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en-US" sz="2400" baseline="30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</a:t>
            </a:r>
            <a:r>
              <a:rPr lang="ru-RU" sz="2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×</a:t>
            </a:r>
            <a:r>
              <a:rPr lang="ru-RU" sz="2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♂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400" baseline="30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наличие потовых желёз,              наличие потовых желёз,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отсутствие дальтонизма                       дальтонизм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Х</a:t>
            </a:r>
            <a:r>
              <a:rPr lang="en-US" sz="2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Х</a:t>
            </a:r>
            <a:r>
              <a:rPr lang="en-US" sz="2400" baseline="30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Х</a:t>
            </a:r>
            <a:r>
              <a:rPr lang="en-US" sz="2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400" baseline="30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X</a:t>
            </a:r>
            <a:r>
              <a:rPr lang="en-US" sz="2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ru-RU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    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генотипы, фенотипы возможных дочерей: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en-US" sz="2400" baseline="30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400" baseline="30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наличие потовых желёз, дальтонизм;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en-US" sz="2400" baseline="30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400" baseline="30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наличие потовых желёз, отсутствие дальтонизма;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en-US" sz="2400" baseline="30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400" baseline="30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наличие потовых желёз, отсутствие дальтонизма;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400" baseline="30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400" baseline="30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наличие потовых желёз, дальтонизм;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генотипы, фенотипы возможных сыновей: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en-US" sz="2400" baseline="30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наличие потовых желёз, дальтонизм;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en-US" sz="2400" baseline="30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отсутствие потовых желёз, отсутствие дальтонизма;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en-US" sz="2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наличие потовых желёз, отсутствие дальтонизма;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400" baseline="30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отсутствие потовых желёз, дальтонизм;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06240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>
            <a:extLst>
              <a:ext uri="{FF2B5EF4-FFF2-40B4-BE49-F238E27FC236}">
                <a16:creationId xmlns:a16="http://schemas.microsoft.com/office/drawing/2014/main" id="{8D492EF2-1B61-091A-3F8F-BC93B9A16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6327" y="233265"/>
            <a:ext cx="10496938" cy="651276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♀ Х</a:t>
            </a:r>
            <a:r>
              <a:rPr lang="en-US" baseline="30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en-US" baseline="30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</a:t>
            </a:r>
            <a:r>
              <a:rPr lang="ru-RU" baseline="30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×</a:t>
            </a:r>
            <a:r>
              <a:rPr lang="ru-RU" baseline="30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♂ </a:t>
            </a:r>
            <a:r>
              <a:rPr lang="en-US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baseline="30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</a:t>
            </a:r>
            <a:r>
              <a:rPr lang="en-US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наличие потовых желёз,              наличие потовых желёз,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отсутствие дальтонизма             отсутствие дальтонизма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Х</a:t>
            </a:r>
            <a:r>
              <a:rPr lang="en-US" baseline="30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Х</a:t>
            </a:r>
            <a:r>
              <a:rPr lang="en-US" baseline="30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</a:t>
            </a:r>
            <a:r>
              <a:rPr lang="en-US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baseline="30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ru-RU" baseline="-25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        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генотипы, фенотипы возможных дочерей: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en-US" baseline="30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</a:t>
            </a:r>
            <a:r>
              <a:rPr lang="en-US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baseline="30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</a:t>
            </a:r>
            <a:r>
              <a:rPr lang="ru-RU" baseline="30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наличие потовых желёз, отсутствие дальтонизма;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en-US" baseline="30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</a:t>
            </a:r>
            <a:r>
              <a:rPr lang="en-US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baseline="30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 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наличие потовых желёз, отсутствие дальтонизма;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генотипы, фенотипы возможных сыновей: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en-US" baseline="30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</a:t>
            </a:r>
            <a:r>
              <a:rPr lang="en-US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наличие потовых желёз, дальтонизм;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en-US" baseline="30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</a:t>
            </a:r>
            <a:r>
              <a:rPr lang="en-US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наличие потовых желёз, отсутствие дальтонизма;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pc="-2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 в первом браке возможно рождение сына-дальтоника с отсутствием потовых желёз (</a:t>
            </a:r>
            <a:r>
              <a:rPr lang="en-US" spc="-2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pc="-20" baseline="30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</a:t>
            </a:r>
            <a:r>
              <a:rPr lang="en-US" spc="-2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ru-RU" spc="-2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В генотипе этого ребёнка находятся материнская, образовавшаяся в результате кроссинговера Х-хромосома с двумя рецессивными аллелями и отцовская </a:t>
            </a:r>
            <a:r>
              <a:rPr lang="en-US" spc="-2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ru-RU" spc="-2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-хромосома, не содержащая аллелей этих двух генов.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(Допускается генетическая символика изображения сцепленных генов в виде  ,   и написание сцепленных в X-хромосоме генов верхним или нижним индексом.)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Элементы 1 и 2 засчитываются только при наличии и генотипов, и фенотипов, и пола всех возможных потомков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29294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Евгений\Desktop\гомогаметный пол\genetics_homoga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7830" y="1379234"/>
            <a:ext cx="8881273" cy="3826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5642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F7CDB92-3B34-6C52-E930-C0BD71F29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526" y="1026368"/>
            <a:ext cx="8738554" cy="4956256"/>
          </a:xfrm>
        </p:spPr>
        <p:txBody>
          <a:bodyPr/>
          <a:lstStyle/>
          <a:p>
            <a:pPr algn="just"/>
            <a:r>
              <a:rPr lang="ru-RU" sz="2400" dirty="0"/>
              <a:t>При скрещивании мышей с извитой шерстью нормальной длины и мышей с прямой длинной шерстью все гибриды первого поколения имели прямую шерсть нормальной длины. В анализирующем скрещивании этих гибридов получено четыре фенотипические группы потомков: 27, 99, 98 и 24. Составьте схемы скрещиваний. Определите генотипы родительских особей, генотипы и фенотипы потомства в каждой группе в двух скрещиваниях, численность каждой группы во втором скрещивании. Объясните формирование четырёх фенотипических групп в анализирующем скрещивании.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35353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F7CDB92-3B34-6C52-E930-C0BD71F29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7435" y="517849"/>
            <a:ext cx="10944808" cy="6340151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dirty="0"/>
              <a:t>Схема решения задачи включает следующие элементы: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dirty="0"/>
              <a:t>1) 	P ♀ </a:t>
            </a:r>
            <a:r>
              <a:rPr lang="ru-RU" sz="3300" dirty="0" err="1"/>
              <a:t>ааВВ</a:t>
            </a:r>
            <a:r>
              <a:rPr lang="ru-RU" sz="3300" dirty="0"/>
              <a:t>                ×	                  ♂ </a:t>
            </a:r>
            <a:r>
              <a:rPr lang="ru-RU" sz="3300" dirty="0" err="1"/>
              <a:t>ААbb</a:t>
            </a:r>
            <a:endParaRPr lang="ru-RU" sz="33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dirty="0"/>
              <a:t>извитая шерсть нормальной длины	             прямая длинная шерсть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dirty="0"/>
              <a:t>G	</a:t>
            </a:r>
            <a:r>
              <a:rPr lang="ru-RU" sz="3300" dirty="0" err="1"/>
              <a:t>aB</a:t>
            </a:r>
            <a:r>
              <a:rPr lang="ru-RU" sz="3300" dirty="0"/>
              <a:t>		                                 </a:t>
            </a:r>
            <a:r>
              <a:rPr lang="ru-RU" sz="3300" dirty="0" err="1"/>
              <a:t>Ab</a:t>
            </a:r>
            <a:endParaRPr lang="ru-RU" sz="33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dirty="0"/>
              <a:t>F1	</a:t>
            </a:r>
            <a:r>
              <a:rPr lang="ru-RU" sz="3300" dirty="0" err="1"/>
              <a:t>AaBb</a:t>
            </a:r>
            <a:endParaRPr lang="ru-RU" sz="33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dirty="0"/>
              <a:t>	прямая шерсть нормальной длины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dirty="0"/>
              <a:t>2) анализирующее скрещивание: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dirty="0"/>
              <a:t>	♀ </a:t>
            </a:r>
            <a:r>
              <a:rPr lang="ru-RU" sz="3300" dirty="0" err="1"/>
              <a:t>АаВb</a:t>
            </a:r>
            <a:r>
              <a:rPr lang="ru-RU" sz="3300" dirty="0"/>
              <a:t>                      ×	    ♂ </a:t>
            </a:r>
            <a:r>
              <a:rPr lang="ru-RU" sz="3300" dirty="0" err="1"/>
              <a:t>ааbb</a:t>
            </a:r>
            <a:r>
              <a:rPr lang="ru-RU" sz="3300" dirty="0"/>
              <a:t>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dirty="0"/>
              <a:t>прямая шерсть нормальной длины	извитая длинная шерсть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dirty="0"/>
              <a:t>G	АВ, </a:t>
            </a:r>
            <a:r>
              <a:rPr lang="ru-RU" sz="3300" dirty="0" err="1"/>
              <a:t>Аb</a:t>
            </a:r>
            <a:r>
              <a:rPr lang="ru-RU" sz="3300" dirty="0"/>
              <a:t>, </a:t>
            </a:r>
            <a:r>
              <a:rPr lang="ru-RU" sz="3300" dirty="0" err="1"/>
              <a:t>аВ</a:t>
            </a:r>
            <a:r>
              <a:rPr lang="ru-RU" sz="3300" dirty="0"/>
              <a:t>, </a:t>
            </a:r>
            <a:r>
              <a:rPr lang="ru-RU" sz="3300" dirty="0" err="1"/>
              <a:t>аb</a:t>
            </a:r>
            <a:r>
              <a:rPr lang="ru-RU" sz="3300" dirty="0"/>
              <a:t>		       </a:t>
            </a:r>
            <a:r>
              <a:rPr lang="ru-RU" sz="3300" dirty="0" err="1"/>
              <a:t>аb</a:t>
            </a:r>
            <a:endParaRPr lang="ru-RU" sz="33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dirty="0"/>
              <a:t>генотипы и фенотипы полученных гибридов: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dirty="0"/>
              <a:t>F2	</a:t>
            </a:r>
            <a:r>
              <a:rPr lang="ru-RU" sz="3300" dirty="0" err="1"/>
              <a:t>АаВb</a:t>
            </a:r>
            <a:r>
              <a:rPr lang="ru-RU" sz="3300" dirty="0"/>
              <a:t> – прямая шерсть нормальной длины (27 или 24);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dirty="0"/>
              <a:t>                  </a:t>
            </a:r>
            <a:r>
              <a:rPr lang="ru-RU" sz="3300" dirty="0" err="1"/>
              <a:t>ааВb</a:t>
            </a:r>
            <a:r>
              <a:rPr lang="ru-RU" sz="3300" dirty="0"/>
              <a:t> – извитая шерсть нормальной длины (99 или 98);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dirty="0"/>
              <a:t>                  </a:t>
            </a:r>
            <a:r>
              <a:rPr lang="ru-RU" sz="3300" dirty="0" err="1"/>
              <a:t>Ааbb</a:t>
            </a:r>
            <a:r>
              <a:rPr lang="ru-RU" sz="3300" dirty="0"/>
              <a:t> – прямая длинная шерсть (98 или 99);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dirty="0"/>
              <a:t>                  </a:t>
            </a:r>
            <a:r>
              <a:rPr lang="ru-RU" sz="3300" dirty="0" err="1"/>
              <a:t>ааbb</a:t>
            </a:r>
            <a:r>
              <a:rPr lang="ru-RU" sz="3300" dirty="0"/>
              <a:t> – извитая длинная шерсть (24 или 27);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dirty="0"/>
              <a:t>3) присутствие в потомстве двух многочисленных фенотипических групп особей (99 и 98) примерно в равных долях – это результат сцепленного наследования аллелей A и b, a и B между собой. Две малочисленные фенотипические группы (27 и 24) образуются в результате кроссинговера.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dirty="0"/>
              <a:t>(Допускается генетическая символика изображения сцепленных генов в виде                  .)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i="1" dirty="0"/>
              <a:t>Элементы 1 и 2 засчитываются только при наличии и генотипов, и фенотипов всех возможных потомков с указанием количества особей</a:t>
            </a:r>
          </a:p>
          <a:p>
            <a:endParaRPr lang="ru-RU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55EFD31-A066-BCD2-6035-38671F0A51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6187" y="5885076"/>
            <a:ext cx="688908" cy="292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10592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F7CDB92-3B34-6C52-E930-C0BD71F29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526" y="1026368"/>
            <a:ext cx="8738554" cy="4956256"/>
          </a:xfrm>
        </p:spPr>
        <p:txBody>
          <a:bodyPr>
            <a:normAutofit/>
          </a:bodyPr>
          <a:lstStyle/>
          <a:p>
            <a:pPr algn="just"/>
            <a:r>
              <a:rPr lang="ru-RU" sz="2400" dirty="0" err="1"/>
              <a:t>Гетерогаметным</a:t>
            </a:r>
            <a:r>
              <a:rPr lang="ru-RU" sz="2400" dirty="0"/>
              <a:t> полом у птиц является женский пол. В первом скрещивании курицы без гребня, с чёрным оперением и петуха с гребнем, полосатым оперением всё потомство было единообразным по признакам наличия гребня и окраски оперения. Во втором скрещивании курицы с гребнем, полосатым оперением и петуха без гребня, с чёрным оперением получились самки с гребнем, чёрным оперением и самцы с гребнем, полосатым оперением. Составьте схемы скрещивания, определите генотипы и фенотипы родительских особей, потомства в двух скрещиваниях и пол в первом скрещивании. Объясните фенотипическое расщепление во втором скрещивании.</a:t>
            </a:r>
          </a:p>
        </p:txBody>
      </p:sp>
    </p:spTree>
    <p:extLst>
      <p:ext uri="{BB962C8B-B14F-4D97-AF65-F5344CB8AC3E}">
        <p14:creationId xmlns:p14="http://schemas.microsoft.com/office/powerpoint/2010/main" val="1245896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B4708B-516E-5064-942D-F4AECF52B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1011" y="494522"/>
            <a:ext cx="10198359" cy="1240972"/>
          </a:xfrm>
        </p:spPr>
        <p:txBody>
          <a:bodyPr>
            <a:normAutofit/>
          </a:bodyPr>
          <a:lstStyle/>
          <a:p>
            <a:pPr algn="ctr"/>
            <a:r>
              <a:rPr lang="ru-RU" sz="3600" b="1" i="1" dirty="0"/>
              <a:t>Контрольно-измерительные материалы ЕГЭ по биологии 2012г.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533E907-FBED-7E11-AED4-38F8027BB8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6366" y="1975571"/>
            <a:ext cx="10403632" cy="3725434"/>
          </a:xfrm>
        </p:spPr>
        <p:txBody>
          <a:bodyPr/>
          <a:lstStyle/>
          <a:p>
            <a:r>
              <a:rPr lang="ru-RU" sz="2800" dirty="0"/>
              <a:t>№1–36 –выбор одного верного ответа из предлагаемых                     четырёх  терминов, утверждений, понятий</a:t>
            </a:r>
          </a:p>
          <a:p>
            <a:r>
              <a:rPr lang="ru-RU" sz="2800" dirty="0"/>
              <a:t>№37-44  (В1-В8) – выбор трёх  правильных ответов из шести, </a:t>
            </a:r>
          </a:p>
          <a:p>
            <a:pPr marL="0" indent="0">
              <a:buNone/>
            </a:pPr>
            <a:r>
              <a:rPr lang="ru-RU" sz="2800" dirty="0"/>
              <a:t>                                 ИЛИ соотнести элементы двух столбцов, </a:t>
            </a:r>
          </a:p>
          <a:p>
            <a:pPr marL="0" indent="0">
              <a:buNone/>
            </a:pPr>
            <a:r>
              <a:rPr lang="ru-RU" sz="2800" dirty="0"/>
              <a:t>                                 ИЛИ составить верную последовательность       процессов  </a:t>
            </a:r>
          </a:p>
          <a:p>
            <a:r>
              <a:rPr lang="ru-RU" sz="2800" dirty="0"/>
              <a:t>№45 – 50 (С1 – С6) – задания с развернутым ответом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79769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Объект 13">
            <a:extLst>
              <a:ext uri="{FF2B5EF4-FFF2-40B4-BE49-F238E27FC236}">
                <a16:creationId xmlns:a16="http://schemas.microsoft.com/office/drawing/2014/main" id="{93CED223-292F-F3A8-1803-D6EC5CF0F1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478" t="667" r="3226" b="44319"/>
          <a:stretch/>
        </p:blipFill>
        <p:spPr>
          <a:xfrm>
            <a:off x="2383276" y="496111"/>
            <a:ext cx="7548663" cy="5616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2810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A435B825-7681-CBCD-873A-F1E91C9913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545" t="55681" r="2231" b="4934"/>
          <a:stretch/>
        </p:blipFill>
        <p:spPr>
          <a:xfrm>
            <a:off x="1488331" y="868194"/>
            <a:ext cx="9708205" cy="5121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7200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BB54908B-D869-C600-DAF2-9C5FABE89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485" y="2686050"/>
            <a:ext cx="9601200" cy="1485900"/>
          </a:xfrm>
        </p:spPr>
        <p:txBody>
          <a:bodyPr/>
          <a:lstStyle/>
          <a:p>
            <a:pPr algn="ctr"/>
            <a:r>
              <a:rPr lang="ru-RU" b="1" i="1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964914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C911F55-ED3B-EFD9-F137-F70BD8F19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6151" y="1296955"/>
            <a:ext cx="10179698" cy="4264090"/>
          </a:xfrm>
        </p:spPr>
        <p:txBody>
          <a:bodyPr/>
          <a:lstStyle/>
          <a:p>
            <a:r>
              <a:rPr lang="ru-RU" sz="2800" i="1" dirty="0"/>
              <a:t>А7. Как называются организмы, имеющие разные аллели одного гена?</a:t>
            </a:r>
          </a:p>
          <a:p>
            <a:pPr marL="0" indent="0">
              <a:buNone/>
            </a:pPr>
            <a:r>
              <a:rPr lang="ru-RU" sz="2800" dirty="0"/>
              <a:t>1) рецессивные  2) гомозиготные</a:t>
            </a:r>
          </a:p>
          <a:p>
            <a:pPr marL="0" indent="0">
              <a:buNone/>
            </a:pPr>
            <a:r>
              <a:rPr lang="ru-RU" sz="2800" dirty="0"/>
              <a:t>3) гетерозиготные  4) альтернативные </a:t>
            </a:r>
          </a:p>
          <a:p>
            <a:pPr algn="just"/>
            <a:r>
              <a:rPr lang="ru-RU" sz="2800" i="1" dirty="0"/>
              <a:t>А30. Исследователь скрещивал гибриды ночной красавицы с розовыми цветками. В потомстве появились растения с красными, розовыми и белыми цветками в соотношении</a:t>
            </a:r>
          </a:p>
          <a:p>
            <a:pPr marL="0" indent="0">
              <a:buNone/>
            </a:pPr>
            <a:r>
              <a:rPr lang="ru-RU" sz="2800" dirty="0"/>
              <a:t>1)3:1  2) 1:1  3) 9:3:3:1  4) 1:2:1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21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F7CDB92-3B34-6C52-E930-C0BD71F29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526" y="1026368"/>
            <a:ext cx="8993014" cy="4956256"/>
          </a:xfrm>
        </p:spPr>
        <p:txBody>
          <a:bodyPr/>
          <a:lstStyle/>
          <a:p>
            <a:r>
              <a:rPr lang="ru-RU" sz="2800" i="1" dirty="0"/>
              <a:t>В1. Комбинативная изменчивость является результатом</a:t>
            </a:r>
          </a:p>
          <a:p>
            <a:pPr marL="0" indent="0">
              <a:buNone/>
            </a:pPr>
            <a:r>
              <a:rPr lang="ru-RU" sz="2800" dirty="0"/>
              <a:t>1) удвоения ДНК </a:t>
            </a:r>
          </a:p>
          <a:p>
            <a:pPr marL="0" indent="0">
              <a:buNone/>
            </a:pPr>
            <a:r>
              <a:rPr lang="ru-RU" sz="2800" dirty="0"/>
              <a:t>2) потери части хромосомы</a:t>
            </a:r>
          </a:p>
          <a:p>
            <a:pPr marL="0" indent="0">
              <a:buNone/>
            </a:pPr>
            <a:r>
              <a:rPr lang="ru-RU" sz="2800" dirty="0"/>
              <a:t>3) случайной встречи гамет при половом размножении</a:t>
            </a:r>
          </a:p>
          <a:p>
            <a:pPr marL="0" indent="0">
              <a:buNone/>
            </a:pPr>
            <a:r>
              <a:rPr lang="ru-RU" sz="2800" dirty="0"/>
              <a:t>4) рекомбинации генов при кроссинговере  </a:t>
            </a:r>
          </a:p>
          <a:p>
            <a:pPr marL="0" indent="0">
              <a:buNone/>
            </a:pPr>
            <a:r>
              <a:rPr lang="ru-RU" sz="2800" dirty="0"/>
              <a:t>5) независимого расхождения гомологичных хромосом в мейозе</a:t>
            </a:r>
          </a:p>
          <a:p>
            <a:pPr marL="0" indent="0">
              <a:buNone/>
            </a:pPr>
            <a:r>
              <a:rPr lang="ru-RU" sz="2800" dirty="0"/>
              <a:t>6) уменьшения числа хромосом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4236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F7CDB92-3B34-6C52-E930-C0BD71F29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8375" y="662474"/>
            <a:ext cx="9680945" cy="4956256"/>
          </a:xfrm>
        </p:spPr>
        <p:txBody>
          <a:bodyPr/>
          <a:lstStyle/>
          <a:p>
            <a:r>
              <a:rPr lang="ru-RU" sz="2400" i="1" dirty="0"/>
              <a:t>В6. Установите соответствие между характеристикой и типом мутации.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E7D26FBA-D3FB-31A6-2A3D-CB5D47EBF6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9475159"/>
              </p:ext>
            </p:extLst>
          </p:nvPr>
        </p:nvGraphicFramePr>
        <p:xfrm>
          <a:off x="1250303" y="1530219"/>
          <a:ext cx="8879632" cy="4728751"/>
        </p:xfrm>
        <a:graphic>
          <a:graphicData uri="http://schemas.openxmlformats.org/drawingml/2006/table">
            <a:tbl>
              <a:tblPr firstRow="1" firstCol="1" bandRow="1"/>
              <a:tblGrid>
                <a:gridCol w="4834580">
                  <a:extLst>
                    <a:ext uri="{9D8B030D-6E8A-4147-A177-3AD203B41FA5}">
                      <a16:colId xmlns:a16="http://schemas.microsoft.com/office/drawing/2014/main" val="548780004"/>
                    </a:ext>
                  </a:extLst>
                </a:gridCol>
                <a:gridCol w="4045052">
                  <a:extLst>
                    <a:ext uri="{9D8B030D-6E8A-4147-A177-3AD203B41FA5}">
                      <a16:colId xmlns:a16="http://schemas.microsoft.com/office/drawing/2014/main" val="2196662485"/>
                    </a:ext>
                  </a:extLst>
                </a:gridCol>
              </a:tblGrid>
              <a:tr h="3966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</a:p>
                  </a:txBody>
                  <a:tcPr marL="68139" marR="68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ТИП МУТАЦИИ</a:t>
                      </a:r>
                    </a:p>
                  </a:txBody>
                  <a:tcPr marL="68139" marR="68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4430888"/>
                  </a:ext>
                </a:extLst>
              </a:tr>
              <a:tr h="83894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А) умножение числа хромосом, кратное гаплоидному набору</a:t>
                      </a:r>
                    </a:p>
                  </a:txBody>
                  <a:tcPr marL="68139" marR="68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1) геномная</a:t>
                      </a:r>
                    </a:p>
                  </a:txBody>
                  <a:tcPr marL="68139" marR="68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9996813"/>
                  </a:ext>
                </a:extLst>
              </a:tr>
              <a:tr h="83894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Б) появление дополнительной Х-хромосомы</a:t>
                      </a:r>
                    </a:p>
                  </a:txBody>
                  <a:tcPr marL="68139" marR="68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2) хромосомная</a:t>
                      </a:r>
                    </a:p>
                  </a:txBody>
                  <a:tcPr marL="68139" marR="68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0043871"/>
                  </a:ext>
                </a:extLst>
              </a:tr>
              <a:tr h="83894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В) потеря концевого участка хромосомы</a:t>
                      </a:r>
                    </a:p>
                  </a:txBody>
                  <a:tcPr marL="68139" marR="68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39" marR="68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4916815"/>
                  </a:ext>
                </a:extLst>
              </a:tr>
              <a:tr h="83894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Г) умножение  участка хромосомы в несколько раз</a:t>
                      </a:r>
                    </a:p>
                  </a:txBody>
                  <a:tcPr marL="68139" marR="68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39" marR="68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4433228"/>
                  </a:ext>
                </a:extLst>
              </a:tr>
              <a:tr h="91293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Д) наличие трёх 21-х хромосом в зиготе</a:t>
                      </a:r>
                    </a:p>
                  </a:txBody>
                  <a:tcPr marL="68139" marR="68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39" marR="68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71800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2196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F7CDB92-3B34-6C52-E930-C0BD71F29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526" y="1026368"/>
            <a:ext cx="8738554" cy="4956256"/>
          </a:xfrm>
        </p:spPr>
        <p:txBody>
          <a:bodyPr/>
          <a:lstStyle/>
          <a:p>
            <a:r>
              <a:rPr lang="ru-RU" sz="2800" i="1" dirty="0"/>
              <a:t>С2. Найдите ошибки в приведённом тексте. Укажите номера предложений, в которых они сделаны, исправьте их.</a:t>
            </a:r>
          </a:p>
          <a:p>
            <a:pPr marL="0" indent="0" algn="just">
              <a:buNone/>
            </a:pPr>
            <a:r>
              <a:rPr lang="ru-RU" sz="2800" dirty="0"/>
              <a:t>1. Различают изменчивость ненаследственную, наследственную и комбинативную. 2. Наследственную изменчивость ещё называют генотипической. 3. Ненаследственная изменчивость связана с изменением генотипа. 4. Пределы наследственной изменчивости - это норма реакции, определяемая генотипом. 5. Ч. Дарвин назвал наследственную изменчивость неопределённой.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323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F7CDB92-3B34-6C52-E930-C0BD71F29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526" y="1026368"/>
            <a:ext cx="8738554" cy="4956256"/>
          </a:xfrm>
        </p:spPr>
        <p:txBody>
          <a:bodyPr>
            <a:normAutofit/>
          </a:bodyPr>
          <a:lstStyle/>
          <a:p>
            <a:pPr algn="just"/>
            <a:r>
              <a:rPr lang="ru-RU" sz="2800" dirty="0"/>
              <a:t>С6. У собак чёрная шерсть – доминантный признак, коричневая - рецессивный, длинная шерсть доминирует над короткой, гены этих признаков находятся в разных хромосомах. В анализирующем скрещивании чёрной длинношёрстной самки в потомстве получилось расщепление: 3 чёрных длинношёрстных щенка, 3 коричневых длинношёрстных. Определите генотипы родительских особей и потомства, соответствующие их фенотипам, указанным в тексте задачи. Составьте схему решения задачи. Объясните полученные результаты.</a:t>
            </a:r>
          </a:p>
        </p:txBody>
      </p:sp>
    </p:spTree>
    <p:extLst>
      <p:ext uri="{BB962C8B-B14F-4D97-AF65-F5344CB8AC3E}">
        <p14:creationId xmlns:p14="http://schemas.microsoft.com/office/powerpoint/2010/main" val="2225845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42B5DB-F0DC-D9C2-F2FD-92F429969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061" y="625151"/>
            <a:ext cx="10011747" cy="1528261"/>
          </a:xfrm>
        </p:spPr>
        <p:txBody>
          <a:bodyPr>
            <a:normAutofit/>
          </a:bodyPr>
          <a:lstStyle/>
          <a:p>
            <a:pPr algn="ctr"/>
            <a:r>
              <a:rPr lang="ru-RU" sz="3600" b="1" i="1" dirty="0"/>
              <a:t>Контрольно-измерительные материалы ЕГЭ по биологии 2017г.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EAD5568-9EB9-92E0-5AFA-0BD46DA8D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0890" y="2479423"/>
            <a:ext cx="9666513" cy="3101983"/>
          </a:xfrm>
        </p:spPr>
        <p:txBody>
          <a:bodyPr>
            <a:normAutofit/>
          </a:bodyPr>
          <a:lstStyle/>
          <a:p>
            <a:pPr algn="just"/>
            <a:r>
              <a:rPr lang="ru-RU" sz="2800" dirty="0"/>
              <a:t>№6. Каково соотношение фенотипов потомков при скрещивании двух гетерозиготных организмов (неполное доминирование признака). Ответ запишите в виде последовательности цифр, показывающих соотношение получившихся фенотипов,  в порядке их убывания.</a:t>
            </a:r>
          </a:p>
        </p:txBody>
      </p:sp>
    </p:spTree>
    <p:extLst>
      <p:ext uri="{BB962C8B-B14F-4D97-AF65-F5344CB8AC3E}">
        <p14:creationId xmlns:p14="http://schemas.microsoft.com/office/powerpoint/2010/main" val="1919193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F7CDB92-3B34-6C52-E930-C0BD71F29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526" y="1026368"/>
            <a:ext cx="8738554" cy="495625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800" i="1" dirty="0"/>
              <a:t>№19. Установите последовательность действий экспериментатора в опыте при </a:t>
            </a:r>
            <a:r>
              <a:rPr lang="ru-RU" sz="2800" i="1" dirty="0" err="1"/>
              <a:t>дигибридном</a:t>
            </a:r>
            <a:r>
              <a:rPr lang="ru-RU" sz="2800" i="1" dirty="0"/>
              <a:t> независимом наследовании. Запишите соответствующую последовательность цифр.</a:t>
            </a:r>
          </a:p>
          <a:p>
            <a:pPr marL="0" indent="0">
              <a:buNone/>
            </a:pPr>
            <a:r>
              <a:rPr lang="ru-RU" sz="2800" dirty="0"/>
              <a:t>1)	скрещивание гибридов первого поколения между собой</a:t>
            </a:r>
          </a:p>
          <a:p>
            <a:pPr marL="0" indent="0">
              <a:buNone/>
            </a:pPr>
            <a:r>
              <a:rPr lang="ru-RU" sz="2800" dirty="0"/>
              <a:t>2)	отбор чистых линий</a:t>
            </a:r>
          </a:p>
          <a:p>
            <a:pPr marL="0" indent="0">
              <a:buNone/>
            </a:pPr>
            <a:r>
              <a:rPr lang="ru-RU" sz="2800" dirty="0"/>
              <a:t>3)	получение фенотипического расщепления 9:3:3:1</a:t>
            </a:r>
          </a:p>
          <a:p>
            <a:pPr marL="0" indent="0">
              <a:buNone/>
            </a:pPr>
            <a:r>
              <a:rPr lang="ru-RU" sz="2800" dirty="0"/>
              <a:t>4)	получение гибридного фенотипически одинакового потомства по двум исследуемым признакам</a:t>
            </a:r>
          </a:p>
          <a:p>
            <a:pPr marL="0" indent="0">
              <a:buNone/>
            </a:pPr>
            <a:r>
              <a:rPr lang="ru-RU" sz="2800" dirty="0"/>
              <a:t>5)	скрещивание организмов чистых линий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3949078"/>
      </p:ext>
    </p:extLst>
  </p:cSld>
  <p:clrMapOvr>
    <a:masterClrMapping/>
  </p:clrMapOvr>
</p:sld>
</file>

<file path=ppt/theme/theme1.xml><?xml version="1.0" encoding="utf-8"?>
<a:theme xmlns:a="http://schemas.openxmlformats.org/drawingml/2006/main" name="Уголки">
  <a:themeElements>
    <a:clrScheme name="Уголки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Уголки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Уголки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77</TotalTime>
  <Words>1217</Words>
  <Application>Microsoft Office PowerPoint</Application>
  <PresentationFormat>Widescreen</PresentationFormat>
  <Paragraphs>103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Уголки</vt:lpstr>
      <vt:lpstr>Изменение генетического аспекта  в КИМах ЕГЭ по биологии  в период 2012-2022гг.</vt:lpstr>
      <vt:lpstr>Контрольно-измерительные материалы ЕГЭ по биологии 2012г.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Контрольно-измерительные материалы ЕГЭ по биологии 2017г.</vt:lpstr>
      <vt:lpstr>PowerPoint Presentation</vt:lpstr>
      <vt:lpstr>PowerPoint Presentation</vt:lpstr>
      <vt:lpstr>PowerPoint Presentation</vt:lpstr>
      <vt:lpstr>Контрольно-измерительные материалы ЕГЭ по биологии 2022г.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Изменение генетического аспекта в КИМах ЕГЭ по биологии в период 2012-2022гг.</dc:title>
  <dc:creator>Alex .</dc:creator>
  <cp:lastModifiedBy>user</cp:lastModifiedBy>
  <cp:revision>16</cp:revision>
  <dcterms:created xsi:type="dcterms:W3CDTF">2022-10-08T06:51:37Z</dcterms:created>
  <dcterms:modified xsi:type="dcterms:W3CDTF">2022-10-17T10:36:12Z</dcterms:modified>
</cp:coreProperties>
</file>