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23" r:id="rId2"/>
    <p:sldId id="324" r:id="rId3"/>
    <p:sldId id="325" r:id="rId4"/>
    <p:sldId id="326" r:id="rId5"/>
    <p:sldId id="327" r:id="rId6"/>
    <p:sldId id="333" r:id="rId7"/>
    <p:sldId id="328" r:id="rId8"/>
    <p:sldId id="329" r:id="rId9"/>
    <p:sldId id="289" r:id="rId10"/>
    <p:sldId id="261" r:id="rId11"/>
    <p:sldId id="300" r:id="rId12"/>
    <p:sldId id="338" r:id="rId13"/>
    <p:sldId id="315" r:id="rId14"/>
    <p:sldId id="302" r:id="rId15"/>
    <p:sldId id="336" r:id="rId16"/>
    <p:sldId id="266" r:id="rId17"/>
    <p:sldId id="297" r:id="rId18"/>
    <p:sldId id="304" r:id="rId19"/>
    <p:sldId id="271" r:id="rId20"/>
    <p:sldId id="280" r:id="rId21"/>
    <p:sldId id="299" r:id="rId22"/>
    <p:sldId id="303" r:id="rId23"/>
    <p:sldId id="272" r:id="rId24"/>
    <p:sldId id="274" r:id="rId25"/>
    <p:sldId id="267" r:id="rId26"/>
    <p:sldId id="322" r:id="rId27"/>
    <p:sldId id="318" r:id="rId28"/>
    <p:sldId id="319" r:id="rId29"/>
    <p:sldId id="320" r:id="rId30"/>
    <p:sldId id="293" r:id="rId31"/>
    <p:sldId id="331" r:id="rId32"/>
    <p:sldId id="332" r:id="rId33"/>
    <p:sldId id="288" r:id="rId34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77599" autoAdjust="0"/>
  </p:normalViewPr>
  <p:slideViewPr>
    <p:cSldViewPr>
      <p:cViewPr>
        <p:scale>
          <a:sx n="84" d="100"/>
          <a:sy n="84" d="100"/>
        </p:scale>
        <p:origin x="-9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85DD-7A74-4695-81B7-0A3DF8FF031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451B-599F-41C9-81C4-4ACDE208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451B-599F-41C9-81C4-4ACDE20896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D9AEB2-D850-4A33-A8D2-2C7C6CEA0FD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B3CBBF-9062-4DD4-A6E8-B67E43418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403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Развитие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креативного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 мышления  - путь формирования функциональной грамотности.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://wisebox.top/wp-content/uploads/2018/08/sozelogrenme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5084068" cy="4295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5072074"/>
            <a:ext cx="292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Груздева Ирина Олеговна</a:t>
            </a:r>
          </a:p>
          <a:p>
            <a:r>
              <a:rPr lang="ru-RU" b="1" dirty="0" smtClean="0"/>
              <a:t>учитель биологии МАОУ «Лицей №35 г. Челябинска»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Мозговой штурм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User\Мои документы\Downloads\1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1125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8368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Жена немецкого сельского врача Роберта Коха Эмма преподнесла ему на день рождения подарок. Этот дар любимой женщины определил его последующие научные успехи. С легкой руки Эммы ему крупно повезло: вскоре он стал лауреатом Нобелевской премии. Его именем названа бактерия - возбудительница туберкулеза. Что же подарила Коху его дальновидная супруга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1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находится в черном ящике?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0700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Существует проблема: как предотвратить выход диких зверей на автострады, чтобы они не сталкивались с автомобилями и не забредали в города. Различные ловушки и ограждения малоэффективны, да и экономически невыгодны. Как быть?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Некоторые пауки доставляют хлопоты человеку. Живущий на лугах лабиринтовый паук столь усердно плетет свои сети, что уничтожает много пчел, которые попадают в его ловчую паутину. Пчеловодам дороги пчелы. Как быть?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3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Составить как можно больше задач по предложенному графику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upload.wikimedia.org/wikipedia/commons/8/8c/Monotonicity_example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643050"/>
            <a:ext cx="707236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72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6932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Предложите научные эксперименты на борту орбитальной станции. Эксперименты должны быть оригинальные и результаты полезные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Ваш класс решил выпустить свою книгу. Для обложки вы выбрали необычную картинку. Теперь вам нужно придумать название этой книги и написать сюжет.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.ytimg.com/vi/XNprUoAg4N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43370" y="0"/>
            <a:ext cx="16502178" cy="735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79775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Обратный мозговой штурм</a:t>
            </a:r>
            <a:br>
              <a:rPr lang="ru-RU" sz="32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Выявление всевозможных недостатков объекта или явления; генерация не способов решения проблемы, а самих проблем.</a:t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того, как проблемы найдены, их преобразуют в хорошие решения.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1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0057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066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</a:rPr>
              <a:t>С какими трудностями 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сталкиваются растения при выживании в условиях Крайнего Севера?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5"/>
            <a:ext cx="65527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24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Жить или выживать: животные-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экстремалы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97709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Среда обитания,</a:t>
                      </a:r>
                      <a:r>
                        <a:rPr lang="ru-RU" baseline="0" dirty="0"/>
                        <a:t> места обитания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Факторы среды, ограничивающие жизнь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Приспособления животных к выживанию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Водная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Отсутствие</a:t>
                      </a:r>
                      <a:r>
                        <a:rPr lang="ru-RU" baseline="0" dirty="0"/>
                        <a:t> света и высокое давление на больших глубинах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Бентос?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Наземно-воздушная среда:</a:t>
                      </a:r>
                    </a:p>
                    <a:p>
                      <a:r>
                        <a:rPr lang="ru-RU" dirty="0"/>
                        <a:t>Арктическая пустыня</a:t>
                      </a:r>
                    </a:p>
                    <a:p>
                      <a:r>
                        <a:rPr lang="ru-RU" dirty="0"/>
                        <a:t>Пустыня</a:t>
                      </a:r>
                    </a:p>
                    <a:p>
                      <a:r>
                        <a:rPr lang="ru-RU" dirty="0"/>
                        <a:t>Пещеры </a:t>
                      </a:r>
                    </a:p>
                    <a:p>
                      <a:r>
                        <a:rPr lang="ru-RU" dirty="0"/>
                        <a:t>Высокогорья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Почва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Организм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726316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err="1">
                <a:solidFill>
                  <a:schemeClr val="tx1"/>
                </a:solidFill>
                <a:effectLst/>
              </a:rPr>
              <a:t>Синектика</a:t>
            </a:r>
            <a:r>
              <a:rPr lang="ru-RU" sz="3200" b="1" u="sng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u="sng" dirty="0">
                <a:solidFill>
                  <a:schemeClr val="tx1"/>
                </a:solidFill>
                <a:effectLst/>
              </a:rPr>
            </a:br>
            <a:r>
              <a:rPr lang="ru-RU" sz="3200" b="1" dirty="0">
                <a:solidFill>
                  <a:schemeClr val="tx1"/>
                </a:solidFill>
                <a:effectLst/>
              </a:rPr>
              <a:t>Решение путем нахождения аналогов в различных областях 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знаний.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r>
              <a:rPr lang="ru-RU" sz="3200" b="1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r>
              <a:rPr lang="ru-RU" sz="3200" b="1" dirty="0">
                <a:solidFill>
                  <a:schemeClr val="tx1"/>
                </a:solidFill>
                <a:effectLst/>
              </a:rPr>
              <a:t>Полученное при рассмотрении объекта знание переносится на менее изученный объект, сходный по существенным свойствам.</a:t>
            </a:r>
          </a:p>
        </p:txBody>
      </p:sp>
      <p:pic>
        <p:nvPicPr>
          <p:cNvPr id="3" name="Picture 2" descr="C:\Users\User\Desktop\21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0057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214422"/>
            <a:ext cx="7498080" cy="51435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Указа Президента Российской Федерации от 07.05.2018г. №204 «О национальных целях и стратегических задачах развития Российской Федерации на период до 2024 года»</a:t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разработке национального проекта в сфере образования Правительству РФ необходимо обеспечить: </a:t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глобальную конкурентоспособность российского образования;</a:t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вхождение Российской Федерации в число 10 ведущих стран мира по качеству общего образования.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3625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</a:rPr>
              <a:t>Какие  знания о строении кости использовал инженер Эйфель при создании проекта Эйфелевой башни?</a:t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https://im0-tub-ru.yandex.net/i?id=17063bd1c870bdde4a74513b13c6469f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92896"/>
            <a:ext cx="2928958" cy="3888432"/>
          </a:xfrm>
          <a:prstGeom prst="rect">
            <a:avLst/>
          </a:prstGeom>
          <a:noFill/>
        </p:spPr>
      </p:pic>
      <p:pic>
        <p:nvPicPr>
          <p:cNvPr id="5126" name="Picture 6" descr="http://vmede.org/sait/content/Anatomija_stomat_kolesnikov_2010/2_files/mb4_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48880"/>
            <a:ext cx="342902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A\Desktop\depositphotos_8239168-stock-photo-egg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"/>
            <a:ext cx="475252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AA\Desktop\peach_PNG48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284986"/>
            <a:ext cx="3024336" cy="29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AA\Desktop\vo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8" y="357166"/>
            <a:ext cx="414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 чем сходство строения куриного яйца, абрикоса и планеты Земля?</a:t>
            </a:r>
          </a:p>
        </p:txBody>
      </p:sp>
    </p:spTree>
    <p:extLst>
      <p:ext uri="{BB962C8B-B14F-4D97-AF65-F5344CB8AC3E}">
        <p14:creationId xmlns:p14="http://schemas.microsoft.com/office/powerpoint/2010/main" val="341553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Заполнить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таблицу, сравнивая грузовой автомобиль с государством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7627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Автомобиль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Государство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Тормоза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Кузов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3929066"/>
            <a:ext cx="671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Вспомните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химических реакций и найдите аналогии в исторических явлениях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реакции замещения – период дворцовых переворотов в 18 веке)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4030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err="1">
                <a:solidFill>
                  <a:schemeClr val="tx1"/>
                </a:solidFill>
                <a:effectLst/>
              </a:rPr>
              <a:t>Ноогеновские</a:t>
            </a:r>
            <a:r>
              <a:rPr lang="ru-RU" sz="2800" b="1" u="sng" dirty="0">
                <a:solidFill>
                  <a:schemeClr val="tx1"/>
                </a:solidFill>
                <a:effectLst/>
              </a:rPr>
              <a:t> задачи</a:t>
            </a:r>
            <a:br>
              <a:rPr lang="ru-RU" sz="2800" b="1" u="sng" dirty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>Технология, рождённая в Сибири более двадцати лет назад.</a:t>
            </a:r>
            <a:br>
              <a:rPr lang="ru-RU" sz="2800" b="1" dirty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/>
              </a:rPr>
              <a:t>НооГеновская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  (парадоксальная) задача – это  строительство новых миров. </a:t>
            </a:r>
            <a:endParaRPr lang="ru-RU" sz="2800" b="1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14338" name="Picture 2" descr="https://metaisskra.com/wp-content/uploads/2016/04/mkg_klimakapseln_callebaut_lilypad_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1"/>
            <a:ext cx="6858048" cy="3857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6251024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Примеры некоторых </a:t>
            </a:r>
            <a:r>
              <a:rPr lang="ru-RU" sz="2800" b="1" u="sng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ноогеновских</a:t>
            </a:r>
            <a:r>
              <a:rPr lang="ru-RU" sz="28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задач: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Построить физику в мире, где масса тел непрерывно меняется.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Придумать развитую экономику в мире, где появление денег невозможно.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Построить мир существ, живущих на плоскости и не имеющих толщины — а в остальном, такой же, как у нас.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Построить мир, где всё живое.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Описать пути приспособления человека к миру, в котором почва находится в непрерывном движении.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745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Построить мир через 2000 лет и спрогнозировать облик человека будущего</a:t>
            </a:r>
          </a:p>
        </p:txBody>
      </p:sp>
      <p:pic>
        <p:nvPicPr>
          <p:cNvPr id="7170" name="Picture 2" descr="C:\Documents and Settings\User\Мои документы\Downloads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56886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54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Высокая радиация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Химическое загрязнение атмосферы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Шумовое загрязнение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Глобальная компьютеризация</a:t>
            </a: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Малоподвижный образ жизни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Питание полуфабрикатами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Обилие консервантов в пище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Питьевая вода плохого качества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Большая нагрузка на глаза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User\Desktop\21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58112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2" y="214290"/>
          <a:ext cx="7929617" cy="6286545"/>
        </p:xfrm>
        <a:graphic>
          <a:graphicData uri="http://schemas.openxmlformats.org/drawingml/2006/table">
            <a:tbl>
              <a:tblPr/>
              <a:tblGrid>
                <a:gridCol w="3023430"/>
                <a:gridCol w="2643780"/>
                <a:gridCol w="2262407"/>
              </a:tblGrid>
              <a:tr h="1483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Факторы окружающей среды, воздействующие на человека в будущем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Признаки человека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Высокая радиация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Человек будущего - облысеет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Кожа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потемнеет и огрубеет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5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Химическое загрязнение среды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Легкие увеличатся, грудная клетка станет шире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Нос увеличится в размере и зарастет внутри густыми и длинными волосами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Шумовое загрязнение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 ушах образуются складки, человек сможет поднимать и опускать ушные раковины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642918"/>
          <a:ext cx="7858180" cy="5357850"/>
        </p:xfrm>
        <a:graphic>
          <a:graphicData uri="http://schemas.openxmlformats.org/drawingml/2006/table">
            <a:tbl>
              <a:tblPr/>
              <a:tblGrid>
                <a:gridCol w="2996192"/>
                <a:gridCol w="2619963"/>
                <a:gridCol w="2242025"/>
              </a:tblGrid>
              <a:tr h="2935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Переход к техногенному обществу (глобальная компьютеризация)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Руки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станут длиннее, пальцы тоже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Ноги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станут тонкие и слабые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Малоподвижный образ жизни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Большая нагрузка на глаза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Близорукость станет нормой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1" y="357167"/>
          <a:ext cx="7858179" cy="6000792"/>
        </p:xfrm>
        <a:graphic>
          <a:graphicData uri="http://schemas.openxmlformats.org/drawingml/2006/table">
            <a:tbl>
              <a:tblPr/>
              <a:tblGrid>
                <a:gridCol w="2996192"/>
                <a:gridCol w="2619962"/>
                <a:gridCol w="2242025"/>
              </a:tblGrid>
              <a:tr h="3953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Питание полуфабрикатами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Туловище станет короче, так как кишечник укоротится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Зубы станут маленькие и редкие, волевые подбородки уйдут в прошлое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Ожирение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Обилие консервантов в пище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Печень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станет больше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Плохие зубы, кариесы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Питьевая вода плохого качества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8694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государственной программы Российской Федерации от 26.12.2017г. №1642 «Развитие образования» (2018-2025 годы)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программы: сохранение лидирующих позиций Российской Федерации в международном исследовании качества чтения и понимания текста (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PIRLS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а также в международном исследовании качества математического и </a:t>
            </a:r>
            <a:r>
              <a:rPr 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образования (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TIMSS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); повышение позиций Российской Федерации в международной программе по оценке образовательных достижений учащихся (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119211484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03" y="0"/>
            <a:ext cx="405316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357166"/>
            <a:ext cx="37147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Волосы отсутствуют.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Уши большие с кожной складкой.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Близорукость как норма.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Большой нос с густым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оволосением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Маленькие и редкие зубы.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Длинные руки и пальцы.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Тонкие и слабые ноги.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Темная и грубая кожа.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Короткое туловище.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Широкая грудная клетка из-за большого объема легких.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Ожирение.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Ментальные карты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ds02.infourok.ru/uploads/ex/013d/0001e984-15c2268a/hello_html_m2ea487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807246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58579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То, чему я хотел вас научить, -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точно яблоня, покрытая листвою.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То, что я при этом знаю, -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лишь веточка в кроне.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То, что я при этом говорю, -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лишь яблоко на этой ветке.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то, что у вас останется, -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лишь зернышко.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 из него вырастает яблоня.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lifeo.ru/wp-content/uploads/kartinka-spasibo-za-vnimanie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831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образования 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один раз в три года проводит оценку функциональной грамотности школьников в возрасте 15 лет.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274838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формирования функциональной грамотности: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читательская грамотность,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естественно-научная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грамотность,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математическая грамотность,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финансовая грамотность,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глобальные компетенции;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мышление.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42984"/>
            <a:ext cx="7498080" cy="150019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мышление – это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получение нового знания.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000372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57187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мышление – ведущий компонент в 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ISA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-2021, его новое направление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инова, Яковлева, Ковалева, Авдеенко - Креативное мышление. Сборник эталонных заданий. Выпуск 1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3429024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571480"/>
            <a:ext cx="41434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Пособие предназначено для формирования и оценки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мышления, которое является частью функциональной грамотности и изучается в международном сравнительном исследовании PISA.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49292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 из способов развития </a:t>
            </a:r>
            <a:r>
              <a:rPr lang="ru-RU" sz="31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мышления -  использовать нетипичные задания, в которых предлагается рассмотреть некоторые проблемы из реальной жизни. Решение таких задач, как правило, требует применения знаний в незнакомой ситуации, поиска новых решений или способов действий. В своей педагогической практике для развития </a:t>
            </a:r>
            <a:r>
              <a:rPr lang="ru-RU" sz="31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учащихся я применяю творческие задачи.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93022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Творческая задача - это задача, при которой необходимо найти новый алгоритм решения, создать новый способ достижения цели. </a:t>
            </a:r>
            <a:r>
              <a:rPr lang="ru-RU" sz="31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Documents and Settings\User\Мои документы\885bc9ff568061174a9d3f32877c0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832648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89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2044</TotalTime>
  <Words>694</Words>
  <Application>Microsoft Office PowerPoint</Application>
  <PresentationFormat>Экран (4:3)</PresentationFormat>
  <Paragraphs>111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Развитие креативного мышления  - путь формирования функциональной грамотности. </vt:lpstr>
      <vt:lpstr>Из Указа Президента Российской Федерации от 07.05.2018г. №204 «О национальных целях и стратегических задачах развития Российской Федерации на период до 2024 года» При разработке национального проекта в сфере образования Правительству РФ необходимо обеспечить:  - глобальную конкурентоспособность российского образования; - вхождение Российской Федерации в число 10 ведущих стран мира по качеству общего образования.   </vt:lpstr>
      <vt:lpstr>Из государственной программы Российской Федерации от 26.12.2017г. №1642 «Развитие образования» (2018-2025 годы) Цель программы: сохранение лидирующих позиций Российской Федерации в международном исследовании качества чтения и понимания текста (PIRLS), а также в международном исследовании качества математического и естественно-научного образования (TIMSS); повышение позиций Российской Федерации в международной программе по оценке образовательных достижений учащихся (PISA). </vt:lpstr>
      <vt:lpstr>Международная программа по оценке качества образования PISA один раз в три года проводит оценку функциональной грамотности школьников в возрасте 15 лет. </vt:lpstr>
      <vt:lpstr>Креативное мышление – это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получение нового знания. </vt:lpstr>
      <vt:lpstr>Презентация PowerPoint</vt:lpstr>
      <vt:lpstr>Один из способов развития креативного мышления -  использовать нетипичные задания, в которых предлагается рассмотреть некоторые проблемы из реальной жизни. Решение таких задач, как правило, требует применения знаний в незнакомой ситуации, поиска новых решений или способов действий. В своей педагогической практике для развития креативности у учащихся я применяю творческие задачи. </vt:lpstr>
      <vt:lpstr>  Творческая задача - это задача, при которой необходимо найти новый алгоритм решения, создать новый способ достижения цели.   </vt:lpstr>
      <vt:lpstr>Презентация PowerPoint</vt:lpstr>
      <vt:lpstr>Мозговой штурм</vt:lpstr>
      <vt:lpstr>Жена немецкого сельского врача Роберта Коха Эмма преподнесла ему на день рождения подарок. Этот дар любимой женщины определил его последующие научные успехи. С легкой руки Эммы ему крупно повезло: вскоре он стал лауреатом Нобелевской премии. Его именем названа бактерия - возбудительница туберкулеза. Что же подарила Коху его дальновидная супруга? Что находится в черном ящике? </vt:lpstr>
      <vt:lpstr>Задача. Существует проблема: как предотвратить выход диких зверей на автострады, чтобы они не сталкивались с автомобилями и не забредали в города. Различные ловушки и ограждения малоэффективны, да и экономически невыгодны. Как быть?  Задача. Некоторые пауки доставляют хлопоты человеку. Живущий на лугах лабиринтовый паук столь усердно плетет свои сети, что уничтожает много пчел, которые попадают в его ловчую паутину. Пчеловодам дороги пчелы. Как быть? </vt:lpstr>
      <vt:lpstr>Составить как можно больше задач по предложенному графику</vt:lpstr>
      <vt:lpstr>Предложите научные эксперименты на борту орбитальной станции. Эксперименты должны быть оригинальные и результаты полезные.  Ваш класс решил выпустить свою книгу. Для обложки вы выбрали необычную картинку. Теперь вам нужно придумать название этой книги и написать сюжет.</vt:lpstr>
      <vt:lpstr>Презентация PowerPoint</vt:lpstr>
      <vt:lpstr>Обратный мозговой штурм Выявление всевозможных недостатков объекта или явления; генерация не способов решения проблемы, а самих проблем.  После того, как проблемы найдены, их преобразуют в хорошие решения. </vt:lpstr>
      <vt:lpstr>С какими трудностями сталкиваются растения при выживании в условиях Крайнего Севера?</vt:lpstr>
      <vt:lpstr>Жить или выживать: животные- экстремалы</vt:lpstr>
      <vt:lpstr>Синектика Решение путем нахождения аналогов в различных областях знаний.  Полученное при рассмотрении объекта знание переносится на менее изученный объект, сходный по существенным свойствам.</vt:lpstr>
      <vt:lpstr>Какие  знания о строении кости использовал инженер Эйфель при создании проекта Эйфелевой башни? </vt:lpstr>
      <vt:lpstr>Презентация PowerPoint</vt:lpstr>
      <vt:lpstr>Заполнить таблицу, сравнивая грузовой автомобиль с государством</vt:lpstr>
      <vt:lpstr>Ноогеновские задачи Технология, рождённая в Сибири более двадцати лет назад.  НооГеновская  (парадоксальная) задача – это  строительство новых миров. </vt:lpstr>
      <vt:lpstr>Примеры некоторых ноогеновских задач: - Построить физику в мире, где масса тел непрерывно меняется. - Придумать развитую экономику в мире, где появление денег невозможно. - Построить мир существ, живущих на плоскости и не имеющих толщины — а в остальном, такой же, как у нас. - Построить мир, где всё живое. - Описать пути приспособления человека к миру, в котором почва находится в непрерывном движении. </vt:lpstr>
      <vt:lpstr>Построить мир через 2000 лет и спрогнозировать облик человека будущего</vt:lpstr>
      <vt:lpstr>Высокая радиация Химическое загрязнение атмосферы Шумовое загрязнение Глобальная компьютеризация Малоподвижный образ жизни Питание полуфабрикатами Обилие консервантов в пище Питьевая вода плохого качества Большая нагрузка на глаза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Ментальные карты</vt:lpstr>
      <vt:lpstr>То, чему я хотел вас научить, -  точно яблоня, покрытая листвою. То, что я при этом знаю, -  всего лишь веточка в кроне. То, что я при этом говорю, -  всего лишь яблоко на этой ветке. А то, что у вас останется, -  всего лишь зернышко. Но из него вырастает яблоня.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228</cp:revision>
  <cp:lastPrinted>2020-11-17T02:54:37Z</cp:lastPrinted>
  <dcterms:created xsi:type="dcterms:W3CDTF">2018-11-06T08:43:25Z</dcterms:created>
  <dcterms:modified xsi:type="dcterms:W3CDTF">2020-11-18T03:55:49Z</dcterms:modified>
</cp:coreProperties>
</file>