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8" r:id="rId2"/>
    <p:sldId id="265" r:id="rId3"/>
    <p:sldId id="280" r:id="rId4"/>
    <p:sldId id="310" r:id="rId5"/>
    <p:sldId id="309" r:id="rId6"/>
    <p:sldId id="311" r:id="rId7"/>
    <p:sldId id="307" r:id="rId8"/>
    <p:sldId id="315" r:id="rId9"/>
    <p:sldId id="313" r:id="rId10"/>
    <p:sldId id="300" r:id="rId11"/>
    <p:sldId id="301" r:id="rId12"/>
    <p:sldId id="302" r:id="rId13"/>
    <p:sldId id="303" r:id="rId14"/>
    <p:sldId id="305" r:id="rId15"/>
    <p:sldId id="304" r:id="rId16"/>
    <p:sldId id="306" r:id="rId17"/>
    <p:sldId id="308" r:id="rId18"/>
    <p:sldId id="312" r:id="rId19"/>
    <p:sldId id="314" r:id="rId20"/>
    <p:sldId id="281" r:id="rId21"/>
    <p:sldId id="278" r:id="rId22"/>
    <p:sldId id="279" r:id="rId23"/>
    <p:sldId id="283" r:id="rId24"/>
    <p:sldId id="299" r:id="rId25"/>
    <p:sldId id="316" r:id="rId26"/>
    <p:sldId id="262" r:id="rId27"/>
    <p:sldId id="26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83" d="100"/>
          <a:sy n="83" d="100"/>
        </p:scale>
        <p:origin x="145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1899E-5E88-4214-B586-D9895ABF5D0A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59680-BB3C-44F7-B1F9-B5A10CB9F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44CD8-0C48-4CCA-830C-C97597DBEBD3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F2BEC-7BC5-46C3-BB5B-8430024A9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933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F2BEC-7BC5-46C3-BB5B-8430024A9D5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419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g-fotki.yandex.ru/get/30086/200418627.15e/0_16ef74_4acbfbc4_orig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923" y="1047750"/>
            <a:ext cx="8483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&#1055;&#1072;&#1082;&#1077;&#1090;&#1085;&#1099;&#1081;_&#1086;&#1090;&#1095;&#1077;&#1090;_18102021_134432.xlsx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&#1096;&#1082;&#1072;&#1083;&#1072;%20&#1090;&#1088;&#1091;&#1076;&#1085;&#1086;&#1089;&#1090;&#1080;%20&#1087;&#1088;&#1077;&#1076;&#1084;&#1077;&#1090;&#1086;&#1074;.pn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ioco.ru/obraztsi_i_opisaniya_vpr_2021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vprtest.ru/" TargetMode="External"/><Relationship Id="rId2" Type="http://schemas.openxmlformats.org/officeDocument/2006/relationships/hyperlink" Target="https://bio5-vpr.sdamgia.ru/?redir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&#1082;&#1086;&#1085;&#1090;&#1088;&#1086;&#1083;&#1100;&#1079;&#1085;&#1072;&#1085;&#1080;&#1081;.&#1088;&#1092;/biologiya-vse-klassy/" TargetMode="External"/><Relationship Id="rId5" Type="http://schemas.openxmlformats.org/officeDocument/2006/relationships/hyperlink" Target="https://onlinetestpad.com/ru/tests/biology" TargetMode="External"/><Relationship Id="rId4" Type="http://schemas.openxmlformats.org/officeDocument/2006/relationships/hyperlink" Target="https://iq2u.ru/test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bioword.ru/" TargetMode="External"/><Relationship Id="rId2" Type="http://schemas.openxmlformats.org/officeDocument/2006/relationships/hyperlink" Target="https://gufo.me/dict/biology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&#1042;&#1055;&#1056;-&#1041;&#1080;&#1086;&#1083;&#1086;&#1075;&#1080;&#1103;-&#1083;&#1080;&#1090;&#1077;&#1088;&#1072;&#1090;&#1091;&#1088;&#1072;-&#1076;&#1083;&#1103;-&#1087;&#1086;&#1076;&#1075;&#1086;&#1090;&#1086;&#1074;&#1082;&#1080;.docx" TargetMode="External"/><Relationship Id="rId5" Type="http://schemas.openxmlformats.org/officeDocument/2006/relationships/hyperlink" Target="http://www.proznanie.ru/slovnik/?sl=biology" TargetMode="External"/><Relationship Id="rId4" Type="http://schemas.openxmlformats.org/officeDocument/2006/relationships/hyperlink" Target="http://www.zooschool.ru/faq/dictionary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fkniga.ru/search/?q=&#1042;&#1055;&#1056;%20&#1073;&#1080;&#1086;&#1083;&#1086;&#1075;&#1080;&#1103;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bio-him-basin.lbihost.ru/%D0%BE-%D0%BF%D1%80%D0%BE%D0%B5%D0%BA%D1%82%D0%B5/" TargetMode="External"/><Relationship Id="rId4" Type="http://schemas.openxmlformats.org/officeDocument/2006/relationships/hyperlink" Target="mailto:basina-dasha@mail.r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fioco.ru/ru/osoko/vpr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420888"/>
            <a:ext cx="748883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Онлайн-час учителей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</a:t>
            </a:r>
          </a:p>
          <a:p>
            <a:pPr algn="ctr"/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преподавания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 в 2021/2022 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3" b="9124"/>
          <a:stretch/>
        </p:blipFill>
        <p:spPr>
          <a:xfrm>
            <a:off x="899592" y="424852"/>
            <a:ext cx="3024336" cy="11761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24852"/>
            <a:ext cx="3024336" cy="1055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7009" t="7799" r="16842" b="11802"/>
          <a:stretch/>
        </p:blipFill>
        <p:spPr>
          <a:xfrm>
            <a:off x="899592" y="1268760"/>
            <a:ext cx="7478084" cy="51125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2230" y="47667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Муниципальный доклад: Состояние, результаты функционирования и развития системы образования города Челябинска. </a:t>
            </a:r>
          </a:p>
        </p:txBody>
      </p:sp>
    </p:spTree>
    <p:extLst>
      <p:ext uri="{BB962C8B-B14F-4D97-AF65-F5344CB8AC3E}">
        <p14:creationId xmlns:p14="http://schemas.microsoft.com/office/powerpoint/2010/main" val="1767163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113" t="16401" r="23152" b="10920"/>
          <a:stretch/>
        </p:blipFill>
        <p:spPr>
          <a:xfrm>
            <a:off x="899592" y="1628800"/>
            <a:ext cx="8152673" cy="4646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692696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Стр.26 Результативность выполнения ВПР по предметам, % успеваемости</a:t>
            </a:r>
          </a:p>
        </p:txBody>
      </p:sp>
    </p:spTree>
    <p:extLst>
      <p:ext uri="{BB962C8B-B14F-4D97-AF65-F5344CB8AC3E}">
        <p14:creationId xmlns:p14="http://schemas.microsoft.com/office/powerpoint/2010/main" val="2044493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13" t="12932" r="1774" b="15683"/>
          <a:stretch/>
        </p:blipFill>
        <p:spPr>
          <a:xfrm>
            <a:off x="59847" y="188640"/>
            <a:ext cx="8696619" cy="3600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2932" r="460" b="39651"/>
          <a:stretch/>
        </p:blipFill>
        <p:spPr>
          <a:xfrm>
            <a:off x="190124" y="3933056"/>
            <a:ext cx="8566341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61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3359" b="30602"/>
          <a:stretch/>
        </p:blipFill>
        <p:spPr>
          <a:xfrm>
            <a:off x="246661" y="260648"/>
            <a:ext cx="8483558" cy="22771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11204" b="6893"/>
          <a:stretch/>
        </p:blipFill>
        <p:spPr>
          <a:xfrm>
            <a:off x="251520" y="2681384"/>
            <a:ext cx="8424934" cy="388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9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99" y="1340768"/>
            <a:ext cx="8890309" cy="377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9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2763" b="6639"/>
          <a:stretch/>
        </p:blipFill>
        <p:spPr>
          <a:xfrm>
            <a:off x="179512" y="2852936"/>
            <a:ext cx="8568952" cy="38857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0776" b="35340"/>
          <a:stretch/>
        </p:blipFill>
        <p:spPr>
          <a:xfrm>
            <a:off x="188412" y="257827"/>
            <a:ext cx="8560052" cy="259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55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484784"/>
            <a:ext cx="6621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Пакетный_отчет_18102021_134432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28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96752"/>
            <a:ext cx="7200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Высокая сложность учебного материала.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умения сравнивать биологические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объекты, устанавливать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причинно-следственные связи, соотносить процессы и объекты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характеристиками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Слабые умения анализировать биологические тексты, узнавать изображения, анализировать графическую информацию.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Недостаточные знания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фактологического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материала по биологии, слабые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конкретных биологических объектах, о биологических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системах разного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уровня, в том числе об экосистемах своего региона.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недостаточно времени уделяется на формирование учебных умений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способов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из области использования приобретенные знания и умения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практической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и в повседневной жизни.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навыка работы с определенными типами заданий.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с заданиями на установление соответствия биологических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объектов, процессов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явлений.</a:t>
            </a:r>
          </a:p>
        </p:txBody>
      </p:sp>
    </p:spTree>
    <p:extLst>
      <p:ext uri="{BB962C8B-B14F-4D97-AF65-F5344CB8AC3E}">
        <p14:creationId xmlns:p14="http://schemas.microsoft.com/office/powerpoint/2010/main" val="3666552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17" t="30728" r="23532" b="6006"/>
          <a:stretch/>
        </p:blipFill>
        <p:spPr>
          <a:xfrm>
            <a:off x="396277" y="1749966"/>
            <a:ext cx="8424195" cy="415123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6277" y="62068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ВПР 2022 года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922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Изменения в ООП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1538" y="2643182"/>
            <a:ext cx="4038600" cy="125729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Учебный план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5400" y="2643182"/>
            <a:ext cx="4038600" cy="1328734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План внеурочной деятельности</a:t>
            </a:r>
            <a:endParaRPr lang="ru-RU" b="1" dirty="0">
              <a:solidFill>
                <a:srgbClr val="7030A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2857488" y="1857364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5893603" y="1893083"/>
            <a:ext cx="78581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660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96752"/>
            <a:ext cx="77768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«Проблемные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точки ВПР» с позиции учителя и заместителя директора по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УВР.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Басина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Ольга Валентиновна, зам.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УВР МАОУ «СОШ № 50 г. Челябинска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в организации электронного обучения детей –инвалидов с использованием дистанционных образовательных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Ларкина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Вера Ивановна, учитель биологии МАОУ «СОШ №154 г. Челябинска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мотивации учащихся на уроках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Минаева   Наталья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Павловна, учитель биологии МБОУ «СОШ № 75 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Челябинска»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подготовки к ЕГЭ 2022 по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Рябова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Александровна, учитель биологии МБОУ«СОШ № 103 г. Челябинска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Смешанное обучение: решение генетических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задач.Бабушкина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 Станиславовна, учитель биологии МБОУ «Гимназия №1 г. Челябинска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3" t="13601" r="41339" b="9400"/>
          <a:stretch/>
        </p:blipFill>
        <p:spPr>
          <a:xfrm>
            <a:off x="1763688" y="548679"/>
            <a:ext cx="5184576" cy="567343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t="16800" r="43302" b="7602"/>
          <a:stretch/>
        </p:blipFill>
        <p:spPr>
          <a:xfrm>
            <a:off x="107504" y="332656"/>
            <a:ext cx="5444872" cy="62646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3624" t="22679" r="43301" b="52121"/>
          <a:stretch/>
        </p:blipFill>
        <p:spPr>
          <a:xfrm>
            <a:off x="5532995" y="1210765"/>
            <a:ext cx="3663715" cy="157016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274" t="6077" r="5971" b="7322"/>
          <a:stretch/>
        </p:blipFill>
        <p:spPr>
          <a:xfrm>
            <a:off x="251520" y="1340768"/>
            <a:ext cx="8754657" cy="47525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764704"/>
            <a:ext cx="561662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https://fioco.ru/obraztsi_i_opisaniya_vpr_2021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181349"/>
              </p:ext>
            </p:extLst>
          </p:nvPr>
        </p:nvGraphicFramePr>
        <p:xfrm>
          <a:off x="1285852" y="1285860"/>
          <a:ext cx="7029450" cy="2674620"/>
        </p:xfrm>
        <a:graphic>
          <a:graphicData uri="http://schemas.openxmlformats.org/drawingml/2006/table">
            <a:tbl>
              <a:tblPr/>
              <a:tblGrid>
                <a:gridCol w="7029450">
                  <a:extLst>
                    <a:ext uri="{9D8B030D-6E8A-4147-A177-3AD203B41FA5}">
                      <a16:colId xmlns:a16="http://schemas.microsoft.com/office/drawing/2014/main" val="709361999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Сайты тренажеры для подготовки к </a:t>
                      </a:r>
                      <a:r>
                        <a:rPr lang="ru-RU" b="1" dirty="0" smtClean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ВПР</a:t>
                      </a:r>
                      <a:endParaRPr lang="ru-RU" dirty="0"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376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253B80"/>
                          </a:solidFill>
                          <a:effectLst/>
                          <a:latin typeface="times new roman" panose="02020603050405020304" pitchFamily="18" charset="0"/>
                          <a:hlinkClick r:id="rId2"/>
                        </a:rPr>
                        <a:t>Решу ВПР</a:t>
                      </a:r>
                      <a:endParaRPr lang="ru-RU" sz="2000" dirty="0"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44628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179BD7"/>
                          </a:solidFill>
                          <a:effectLst/>
                          <a:latin typeface="times new roman" panose="02020603050405020304" pitchFamily="18" charset="0"/>
                          <a:hlinkClick r:id="rId3"/>
                        </a:rPr>
                        <a:t>ВПР </a:t>
                      </a:r>
                      <a:r>
                        <a:rPr lang="ru-RU" sz="2000" dirty="0" smtClean="0">
                          <a:solidFill>
                            <a:srgbClr val="179BD7"/>
                          </a:solidFill>
                          <a:effectLst/>
                          <a:latin typeface="times new roman" panose="02020603050405020304" pitchFamily="18" charset="0"/>
                          <a:hlinkClick r:id="rId3"/>
                        </a:rPr>
                        <a:t>ТЕСТЫ</a:t>
                      </a:r>
                      <a:endParaRPr lang="ru-RU" sz="2000" dirty="0"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91704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253B80"/>
                          </a:solidFill>
                          <a:effectLst/>
                          <a:latin typeface="times new roman" panose="02020603050405020304" pitchFamily="18" charset="0"/>
                          <a:hlinkClick r:id="rId4"/>
                        </a:rPr>
                        <a:t>Бесплатные онлайн тесты по всем предметам школьного курса</a:t>
                      </a:r>
                      <a:endParaRPr lang="ru-RU" sz="2000" dirty="0"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5507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2000" dirty="0" err="1">
                          <a:solidFill>
                            <a:srgbClr val="253B80"/>
                          </a:solidFill>
                          <a:effectLst/>
                          <a:latin typeface="times new roman" panose="02020603050405020304" pitchFamily="18" charset="0"/>
                          <a:hlinkClick r:id="rId5"/>
                        </a:rPr>
                        <a:t>Оnline</a:t>
                      </a:r>
                      <a:r>
                        <a:rPr lang="ru-RU" sz="2000" dirty="0">
                          <a:solidFill>
                            <a:srgbClr val="253B80"/>
                          </a:solidFill>
                          <a:effectLst/>
                          <a:latin typeface="times new roman" panose="02020603050405020304" pitchFamily="18" charset="0"/>
                          <a:hlinkClick r:id="rId5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253B80"/>
                          </a:solidFill>
                          <a:effectLst/>
                          <a:latin typeface="times new roman" panose="02020603050405020304" pitchFamily="18" charset="0"/>
                          <a:hlinkClick r:id="rId5"/>
                        </a:rPr>
                        <a:t>test</a:t>
                      </a:r>
                      <a:r>
                        <a:rPr lang="ru-RU" sz="2000" dirty="0">
                          <a:solidFill>
                            <a:srgbClr val="253B80"/>
                          </a:solidFill>
                          <a:effectLst/>
                          <a:latin typeface="times new roman" panose="02020603050405020304" pitchFamily="18" charset="0"/>
                          <a:hlinkClick r:id="rId5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253B80"/>
                          </a:solidFill>
                          <a:effectLst/>
                          <a:latin typeface="times new roman" panose="02020603050405020304" pitchFamily="18" charset="0"/>
                          <a:hlinkClick r:id="rId5"/>
                        </a:rPr>
                        <a:t>pad</a:t>
                      </a:r>
                      <a:r>
                        <a:rPr lang="ru-RU" sz="2000" dirty="0">
                          <a:solidFill>
                            <a:srgbClr val="253B80"/>
                          </a:solidFill>
                          <a:effectLst/>
                          <a:latin typeface="times new roman" panose="02020603050405020304" pitchFamily="18" charset="0"/>
                          <a:hlinkClick r:id="rId5"/>
                        </a:rPr>
                        <a:t>: Тесты по Биологии</a:t>
                      </a:r>
                      <a:br>
                        <a:rPr lang="ru-RU" sz="2000" dirty="0">
                          <a:solidFill>
                            <a:srgbClr val="253B80"/>
                          </a:solidFill>
                          <a:effectLst/>
                          <a:latin typeface="times new roman" panose="02020603050405020304" pitchFamily="18" charset="0"/>
                          <a:hlinkClick r:id="rId5"/>
                        </a:rPr>
                      </a:br>
                      <a:endParaRPr lang="ru-RU" sz="2000" dirty="0"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5057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253B80"/>
                          </a:solidFill>
                          <a:effectLst/>
                          <a:latin typeface="times new roman" panose="02020603050405020304" pitchFamily="18" charset="0"/>
                          <a:hlinkClick r:id="rId6"/>
                        </a:rPr>
                        <a:t>Контроль </a:t>
                      </a:r>
                      <a:r>
                        <a:rPr lang="ru-RU" sz="2000" dirty="0" err="1">
                          <a:solidFill>
                            <a:srgbClr val="253B80"/>
                          </a:solidFill>
                          <a:effectLst/>
                          <a:latin typeface="times new roman" panose="02020603050405020304" pitchFamily="18" charset="0"/>
                          <a:hlinkClick r:id="rId6"/>
                        </a:rPr>
                        <a:t>знаний.рф</a:t>
                      </a:r>
                      <a:r>
                        <a:rPr lang="ru-RU" sz="2000" dirty="0">
                          <a:solidFill>
                            <a:srgbClr val="253B80"/>
                          </a:solidFill>
                          <a:effectLst/>
                          <a:latin typeface="times new roman" panose="02020603050405020304" pitchFamily="18" charset="0"/>
                          <a:hlinkClick r:id="rId6"/>
                        </a:rPr>
                        <a:t>/</a:t>
                      </a:r>
                      <a:r>
                        <a:rPr lang="en-US" sz="2000" dirty="0" err="1">
                          <a:solidFill>
                            <a:srgbClr val="253B80"/>
                          </a:solidFill>
                          <a:effectLst/>
                          <a:latin typeface="times new roman" panose="02020603050405020304" pitchFamily="18" charset="0"/>
                          <a:hlinkClick r:id="rId6"/>
                        </a:rPr>
                        <a:t>biologiya-vse-klassy</a:t>
                      </a:r>
                      <a:r>
                        <a:rPr lang="en-US" sz="2000" dirty="0">
                          <a:solidFill>
                            <a:srgbClr val="253B80"/>
                          </a:solidFill>
                          <a:effectLst/>
                          <a:latin typeface="times new roman" panose="02020603050405020304" pitchFamily="18" charset="0"/>
                          <a:hlinkClick r:id="rId6"/>
                        </a:rPr>
                        <a:t>/</a:t>
                      </a:r>
                      <a:endParaRPr lang="en-US" sz="2000" dirty="0"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2408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064643"/>
              </p:ext>
            </p:extLst>
          </p:nvPr>
        </p:nvGraphicFramePr>
        <p:xfrm>
          <a:off x="1115616" y="692696"/>
          <a:ext cx="7029450" cy="2305050"/>
        </p:xfrm>
        <a:graphic>
          <a:graphicData uri="http://schemas.openxmlformats.org/drawingml/2006/table">
            <a:tbl>
              <a:tblPr/>
              <a:tblGrid>
                <a:gridCol w="7029450">
                  <a:extLst>
                    <a:ext uri="{9D8B030D-6E8A-4147-A177-3AD203B41FA5}">
                      <a16:colId xmlns:a16="http://schemas.microsoft.com/office/drawing/2014/main" val="241164407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Биологические словари-онлайн </a:t>
                      </a:r>
                      <a:endParaRPr lang="ru-RU" sz="2400" dirty="0"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7812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solidFill>
                            <a:srgbClr val="253B80"/>
                          </a:solidFill>
                          <a:effectLst/>
                          <a:latin typeface="times new roman" panose="02020603050405020304" pitchFamily="18" charset="0"/>
                          <a:hlinkClick r:id="rId2"/>
                        </a:rPr>
                        <a:t>Биологический энциклопедический словарь</a:t>
                      </a:r>
                      <a:r>
                        <a:rPr lang="ru-RU" sz="24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20115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solidFill>
                            <a:srgbClr val="253B80"/>
                          </a:solidFill>
                          <a:effectLst/>
                          <a:latin typeface="times new roman" panose="02020603050405020304" pitchFamily="18" charset="0"/>
                          <a:hlinkClick r:id="rId3"/>
                        </a:rPr>
                        <a:t>Биологический словарь </a:t>
                      </a:r>
                      <a:r>
                        <a:rPr lang="en-US" sz="2400" dirty="0">
                          <a:solidFill>
                            <a:srgbClr val="253B80"/>
                          </a:solidFill>
                          <a:effectLst/>
                          <a:latin typeface="times new roman" panose="02020603050405020304" pitchFamily="18" charset="0"/>
                          <a:hlinkClick r:id="rId3"/>
                        </a:rPr>
                        <a:t>on-line</a:t>
                      </a:r>
                      <a:endParaRPr lang="en-US" sz="2400" dirty="0"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41813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solidFill>
                            <a:srgbClr val="253B80"/>
                          </a:solidFill>
                          <a:effectLst/>
                          <a:latin typeface="times new roman" panose="02020603050405020304" pitchFamily="18" charset="0"/>
                          <a:hlinkClick r:id="rId4"/>
                        </a:rPr>
                        <a:t>Словарь юного биолога</a:t>
                      </a:r>
                      <a:endParaRPr lang="ru-RU" sz="2400" dirty="0"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32177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solidFill>
                            <a:srgbClr val="253B80"/>
                          </a:solidFill>
                          <a:effectLst/>
                          <a:latin typeface="times new roman" panose="02020603050405020304" pitchFamily="18" charset="0"/>
                          <a:hlinkClick r:id="rId5"/>
                        </a:rPr>
                        <a:t>Краткий словарь биологических терминов</a:t>
                      </a:r>
                      <a:endParaRPr lang="ru-RU" sz="2400" dirty="0"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694303"/>
                  </a:ext>
                </a:extLst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3861048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file"/>
              </a:rPr>
              <a:t>Литература для подготовки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1604" y="642918"/>
            <a:ext cx="5500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https://fkniga.ru/search/?q=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ВПР%20биология</a:t>
            </a:r>
            <a:endParaRPr lang="ru-RU" dirty="0"/>
          </a:p>
        </p:txBody>
      </p:sp>
      <p:pic>
        <p:nvPicPr>
          <p:cNvPr id="1026" name="Picture 2" descr="https://proxy.imgsmail.ru/?email=schel50%40mail.ru&amp;e=1634878678&amp;flags=0&amp;h=d8UJe34fGIvOMztFe8QoWw&amp;url173=cGljcy5lc3B1dG5pay5jb20vcmVwb3NpdG9yeS9ob21lLzQ3NTYwL2ltYWdlcy9tc2cvMTE1NjkyMjgvMTU5MTg3NTMwMTczOS5qcGc~&amp;is_https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7" y="1071546"/>
            <a:ext cx="857256" cy="625341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24158" t="3906" r="5014" b="11133"/>
          <a:stretch>
            <a:fillRect/>
          </a:stretch>
        </p:blipFill>
        <p:spPr bwMode="auto">
          <a:xfrm>
            <a:off x="2428860" y="1500174"/>
            <a:ext cx="4000528" cy="269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l="23645" t="11914" r="2782" b="9961"/>
          <a:stretch>
            <a:fillRect/>
          </a:stretch>
        </p:blipFill>
        <p:spPr bwMode="auto">
          <a:xfrm>
            <a:off x="4286248" y="4071942"/>
            <a:ext cx="394873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718885"/>
              </p:ext>
            </p:extLst>
          </p:nvPr>
        </p:nvGraphicFramePr>
        <p:xfrm>
          <a:off x="899593" y="1700808"/>
          <a:ext cx="7848872" cy="38147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119">
                  <a:extLst>
                    <a:ext uri="{9D8B030D-6E8A-4147-A177-3AD203B41FA5}">
                      <a16:colId xmlns:a16="http://schemas.microsoft.com/office/drawing/2014/main" val="3768731788"/>
                    </a:ext>
                  </a:extLst>
                </a:gridCol>
                <a:gridCol w="1992123">
                  <a:extLst>
                    <a:ext uri="{9D8B030D-6E8A-4147-A177-3AD203B41FA5}">
                      <a16:colId xmlns:a16="http://schemas.microsoft.com/office/drawing/2014/main" val="2465122110"/>
                    </a:ext>
                  </a:extLst>
                </a:gridCol>
                <a:gridCol w="3109518">
                  <a:extLst>
                    <a:ext uri="{9D8B030D-6E8A-4147-A177-3AD203B41FA5}">
                      <a16:colId xmlns:a16="http://schemas.microsoft.com/office/drawing/2014/main" val="2471313535"/>
                    </a:ext>
                  </a:extLst>
                </a:gridCol>
                <a:gridCol w="1667112">
                  <a:extLst>
                    <a:ext uri="{9D8B030D-6E8A-4147-A177-3AD203B41FA5}">
                      <a16:colId xmlns:a16="http://schemas.microsoft.com/office/drawing/2014/main" val="4162272795"/>
                    </a:ext>
                  </a:extLst>
                </a:gridCol>
              </a:tblGrid>
              <a:tr h="371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</a:t>
                      </a:r>
                      <a:endParaRPr lang="ru-RU" sz="1200" b="1" kern="50" dirty="0">
                        <a:effectLst/>
                        <a:latin typeface="Times New Roman" panose="02020603050405020304" pitchFamily="18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29771" marR="29771" marT="29771" marB="2977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</a:t>
                      </a:r>
                      <a:endParaRPr lang="ru-RU" sz="1200" b="1" kern="50">
                        <a:effectLst/>
                        <a:latin typeface="Times New Roman" panose="02020603050405020304" pitchFamily="18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29771" marR="29771" marT="29771" marB="2977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работы, должность</a:t>
                      </a:r>
                      <a:endParaRPr lang="ru-RU" sz="1200" b="1" kern="50">
                        <a:effectLst/>
                        <a:latin typeface="Times New Roman" panose="02020603050405020304" pitchFamily="18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29771" marR="29771" marT="29771" marB="2977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Контакты</a:t>
                      </a:r>
                      <a:endParaRPr lang="ru-RU" sz="1200" b="1" kern="50">
                        <a:effectLst/>
                        <a:latin typeface="Times New Roman" panose="02020603050405020304" pitchFamily="18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29771" marR="29771" marT="29771" marB="29771"/>
                </a:tc>
                <a:extLst>
                  <a:ext uri="{0D108BD9-81ED-4DB2-BD59-A6C34878D82A}">
                    <a16:rowId xmlns:a16="http://schemas.microsoft.com/office/drawing/2014/main" val="2864811796"/>
                  </a:ext>
                </a:extLst>
              </a:tr>
              <a:tr h="295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b="1" kern="50" dirty="0">
                        <a:effectLst/>
                        <a:latin typeface="Times New Roman" panose="02020603050405020304" pitchFamily="18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29771" marR="29771" marT="29771" marB="297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effectLst/>
                          <a:latin typeface="Times New Roman" panose="02020603050405020304" pitchFamily="18" charset="0"/>
                          <a:ea typeface="Droid Sans"/>
                          <a:cs typeface="Times New Roman" panose="02020603050405020304" pitchFamily="18" charset="0"/>
                        </a:rPr>
                        <a:t>Басина Ольга Валентиновна</a:t>
                      </a:r>
                      <a:endParaRPr lang="ru-RU" sz="1200" b="1" kern="50" dirty="0">
                        <a:effectLst/>
                        <a:latin typeface="Times New Roman" panose="02020603050405020304" pitchFamily="18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29771" marR="29771" marT="29771" marB="297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50" dirty="0" smtClean="0">
                          <a:effectLst/>
                          <a:latin typeface="Times New Roman" panose="02020603050405020304" pitchFamily="18" charset="0"/>
                          <a:ea typeface="Droid Sans"/>
                          <a:cs typeface="Times New Roman" panose="02020603050405020304" pitchFamily="18" charset="0"/>
                        </a:rPr>
                        <a:t>МАОУ «СОШ № 50 г. Челябинска», заместитель директора по УВР</a:t>
                      </a:r>
                      <a:endParaRPr lang="ru-RU" sz="1000" b="1" kern="50" dirty="0">
                        <a:effectLst/>
                        <a:latin typeface="Times New Roman" panose="02020603050405020304" pitchFamily="18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29771" marR="29771" marT="29771" marB="297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kern="50" dirty="0" smtClean="0">
                          <a:effectLst/>
                          <a:latin typeface="Times New Roman" panose="02020603050405020304" pitchFamily="18" charset="0"/>
                          <a:ea typeface="Droid Sans"/>
                          <a:cs typeface="Times New Roman" panose="02020603050405020304" pitchFamily="18" charset="0"/>
                        </a:rPr>
                        <a:t>basina-dasha@mail.ru</a:t>
                      </a:r>
                      <a:endParaRPr lang="ru-RU" sz="1200" b="1" kern="50" dirty="0">
                        <a:effectLst/>
                        <a:latin typeface="Times New Roman" panose="02020603050405020304" pitchFamily="18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29771" marR="29771" marT="29771" marB="29771"/>
                </a:tc>
                <a:extLst>
                  <a:ext uri="{0D108BD9-81ED-4DB2-BD59-A6C34878D82A}">
                    <a16:rowId xmlns:a16="http://schemas.microsoft.com/office/drawing/2014/main" val="1001014244"/>
                  </a:ext>
                </a:extLst>
              </a:tr>
              <a:tr h="295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Калининский</a:t>
                      </a:r>
                      <a:endParaRPr lang="ru-RU" sz="1000" b="1" kern="50" dirty="0">
                        <a:effectLst/>
                        <a:latin typeface="Times New Roman" panose="02020603050405020304" pitchFamily="18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29771" marR="29771" marT="29771" marB="297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Ларкина Вера Ивановна</a:t>
                      </a:r>
                      <a:endParaRPr lang="ru-RU" sz="1200" b="1" kern="50">
                        <a:effectLst/>
                        <a:latin typeface="Times New Roman" panose="02020603050405020304" pitchFamily="18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29771" marR="29771" marT="29771" marB="297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154 г. Челябинска», учитель биологии </a:t>
                      </a:r>
                      <a:endParaRPr lang="ru-RU" sz="1000" b="1" kern="50" dirty="0">
                        <a:effectLst/>
                        <a:latin typeface="Times New Roman" panose="02020603050405020304" pitchFamily="18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29771" marR="29771" marT="29771" marB="297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wera_1975@mail.ru</a:t>
                      </a:r>
                      <a:endParaRPr lang="ru-RU" sz="1200" b="1" kern="50" dirty="0">
                        <a:effectLst/>
                        <a:latin typeface="Times New Roman" panose="02020603050405020304" pitchFamily="18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29771" marR="29771" marT="29771" marB="29771"/>
                </a:tc>
                <a:extLst>
                  <a:ext uri="{0D108BD9-81ED-4DB2-BD59-A6C34878D82A}">
                    <a16:rowId xmlns:a16="http://schemas.microsoft.com/office/drawing/2014/main" val="28926765"/>
                  </a:ext>
                </a:extLst>
              </a:tr>
              <a:tr h="362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Курчатовский </a:t>
                      </a:r>
                      <a:endParaRPr lang="ru-RU" sz="1000" b="1" kern="50" dirty="0">
                        <a:effectLst/>
                        <a:latin typeface="Times New Roman" panose="02020603050405020304" pitchFamily="18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29771" marR="29771" marT="29771" marB="297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Груздева Ирина Олеговна</a:t>
                      </a:r>
                      <a:endParaRPr lang="ru-RU" sz="1200" b="1" kern="50" dirty="0">
                        <a:effectLst/>
                        <a:latin typeface="Times New Roman" panose="02020603050405020304" pitchFamily="18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29771" marR="29771" marT="29771" marB="297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«Лицей № 35г. Челябинска»(филиал), учитель биологии МАОУ </a:t>
                      </a:r>
                      <a:endParaRPr lang="ru-RU" sz="1000" b="1" kern="50" dirty="0">
                        <a:effectLst/>
                        <a:latin typeface="Times New Roman" panose="02020603050405020304" pitchFamily="18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29771" marR="29771" marT="29771" marB="297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Irina.gruzdewa2013@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yandex.ru</a:t>
                      </a:r>
                      <a:endParaRPr lang="ru-RU" sz="1200" b="1" kern="50">
                        <a:effectLst/>
                        <a:latin typeface="Times New Roman" panose="02020603050405020304" pitchFamily="18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29771" marR="29771" marT="29771" marB="29771"/>
                </a:tc>
                <a:extLst>
                  <a:ext uri="{0D108BD9-81ED-4DB2-BD59-A6C34878D82A}">
                    <a16:rowId xmlns:a16="http://schemas.microsoft.com/office/drawing/2014/main" val="1865436359"/>
                  </a:ext>
                </a:extLst>
              </a:tr>
              <a:tr h="248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Ленинский</a:t>
                      </a:r>
                      <a:endParaRPr lang="ru-RU" sz="1000" b="1" kern="50" dirty="0">
                        <a:effectLst/>
                        <a:latin typeface="Times New Roman" panose="02020603050405020304" pitchFamily="18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29771" marR="29771" marT="29771" marB="297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Минаева Наталья Павловна</a:t>
                      </a:r>
                      <a:endParaRPr lang="ru-RU" sz="1200" b="1" kern="50" dirty="0">
                        <a:effectLst/>
                        <a:latin typeface="Times New Roman" panose="02020603050405020304" pitchFamily="18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29771" marR="29771" marT="29771" marB="297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"СОШ №75 г. Челябинска, учитель биологии </a:t>
                      </a:r>
                      <a:endParaRPr lang="ru-RU" sz="1000" b="1" kern="50" dirty="0">
                        <a:effectLst/>
                        <a:latin typeface="Times New Roman" panose="02020603050405020304" pitchFamily="18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29771" marR="29771" marT="29771" marB="297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75239@mail.ru</a:t>
                      </a:r>
                      <a:endParaRPr lang="ru-RU" sz="1200" b="1" kern="50">
                        <a:effectLst/>
                        <a:latin typeface="Times New Roman" panose="02020603050405020304" pitchFamily="18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29771" marR="29771" marT="29771" marB="29771"/>
                </a:tc>
                <a:extLst>
                  <a:ext uri="{0D108BD9-81ED-4DB2-BD59-A6C34878D82A}">
                    <a16:rowId xmlns:a16="http://schemas.microsoft.com/office/drawing/2014/main" val="2447019653"/>
                  </a:ext>
                </a:extLst>
              </a:tr>
              <a:tr h="325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Металлургический</a:t>
                      </a:r>
                      <a:endParaRPr lang="ru-RU" sz="1000" b="1" kern="50">
                        <a:effectLst/>
                        <a:latin typeface="Times New Roman" panose="02020603050405020304" pitchFamily="18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29771" marR="29771" marT="29771" marB="297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Рябова Наталия Александровна</a:t>
                      </a:r>
                      <a:endParaRPr lang="ru-RU" sz="1200" b="1" kern="50" dirty="0">
                        <a:effectLst/>
                        <a:latin typeface="Times New Roman" panose="02020603050405020304" pitchFamily="18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29771" marR="29771" marT="29771" marB="297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"СОШ №103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Челябинска", учитель биологии </a:t>
                      </a:r>
                      <a:endParaRPr lang="ru-RU" sz="1000" b="1" kern="50" dirty="0">
                        <a:effectLst/>
                        <a:latin typeface="Times New Roman" panose="02020603050405020304" pitchFamily="18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29771" marR="29771" marT="29771" marB="297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Natalex07@idox.ru</a:t>
                      </a:r>
                      <a:endParaRPr lang="ru-RU" sz="1200" b="1" kern="50">
                        <a:effectLst/>
                        <a:latin typeface="Times New Roman" panose="02020603050405020304" pitchFamily="18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29771" marR="29771" marT="29771" marB="29771"/>
                </a:tc>
                <a:extLst>
                  <a:ext uri="{0D108BD9-81ED-4DB2-BD59-A6C34878D82A}">
                    <a16:rowId xmlns:a16="http://schemas.microsoft.com/office/drawing/2014/main" val="300165322"/>
                  </a:ext>
                </a:extLst>
              </a:tr>
              <a:tr h="321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Советский</a:t>
                      </a:r>
                      <a:endParaRPr lang="ru-RU" sz="1000" b="1" kern="50">
                        <a:effectLst/>
                        <a:latin typeface="Times New Roman" panose="02020603050405020304" pitchFamily="18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29771" marR="29771" marT="29771" marB="297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Полханова Наталья Васильевна</a:t>
                      </a:r>
                      <a:endParaRPr lang="ru-RU" sz="1200" b="1" kern="50">
                        <a:effectLst/>
                        <a:latin typeface="Times New Roman" panose="02020603050405020304" pitchFamily="18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29771" marR="29771" marT="29771" marB="297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"СОШ № 105 г. Челябинска", учитель биологии</a:t>
                      </a:r>
                      <a:endParaRPr lang="ru-RU" sz="1000" b="1" kern="50" dirty="0">
                        <a:effectLst/>
                        <a:latin typeface="Times New Roman" panose="02020603050405020304" pitchFamily="18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29771" marR="29771" marT="29771" marB="297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natali_3140@mail.ru</a:t>
                      </a:r>
                      <a:endParaRPr lang="ru-RU" sz="1200" b="1" kern="50">
                        <a:effectLst/>
                        <a:latin typeface="Times New Roman" panose="02020603050405020304" pitchFamily="18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29771" marR="29771" marT="29771" marB="29771"/>
                </a:tc>
                <a:extLst>
                  <a:ext uri="{0D108BD9-81ED-4DB2-BD59-A6C34878D82A}">
                    <a16:rowId xmlns:a16="http://schemas.microsoft.com/office/drawing/2014/main" val="809656443"/>
                  </a:ext>
                </a:extLst>
              </a:tr>
              <a:tr h="173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Тракторозаводский</a:t>
                      </a:r>
                      <a:endParaRPr lang="ru-RU" sz="1000" b="1" kern="50">
                        <a:effectLst/>
                        <a:latin typeface="Times New Roman" panose="02020603050405020304" pitchFamily="18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29771" marR="29771" marT="29771" marB="297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Кунгина</a:t>
                      </a:r>
                      <a:r>
                        <a:rPr lang="ru-RU" sz="12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Татьяна Леонидовна</a:t>
                      </a:r>
                      <a:endParaRPr lang="ru-RU" sz="1200" b="1" kern="50" dirty="0">
                        <a:effectLst/>
                        <a:latin typeface="Times New Roman" panose="02020603050405020304" pitchFamily="18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29771" marR="29771" marT="29771" marB="297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"СОШ № 155 г. Челябинска", учитель биологии </a:t>
                      </a:r>
                      <a:endParaRPr lang="ru-RU" sz="1000" b="1" kern="50" dirty="0">
                        <a:effectLst/>
                        <a:latin typeface="Times New Roman" panose="02020603050405020304" pitchFamily="18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29771" marR="29771" marT="29771" marB="297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kern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Kungina</a:t>
                      </a:r>
                      <a:r>
                        <a:rPr lang="ru-RU" sz="12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en-US" sz="1200" b="1" kern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</a:t>
                      </a:r>
                      <a:r>
                        <a:rPr lang="ru-RU" sz="12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@</a:t>
                      </a:r>
                      <a:r>
                        <a:rPr lang="en-US" sz="12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b="1" kern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</a:t>
                      </a:r>
                      <a:endParaRPr lang="ru-RU" sz="1200" b="1" kern="50" dirty="0">
                        <a:effectLst/>
                        <a:latin typeface="Times New Roman" panose="02020603050405020304" pitchFamily="18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29771" marR="29771" marT="29771" marB="29771"/>
                </a:tc>
                <a:extLst>
                  <a:ext uri="{0D108BD9-81ED-4DB2-BD59-A6C34878D82A}">
                    <a16:rowId xmlns:a16="http://schemas.microsoft.com/office/drawing/2014/main" val="39425819"/>
                  </a:ext>
                </a:extLst>
              </a:tr>
              <a:tr h="5272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Центральный</a:t>
                      </a:r>
                      <a:endParaRPr lang="ru-RU" sz="1000" b="1" kern="50" dirty="0">
                        <a:effectLst/>
                        <a:latin typeface="Times New Roman" panose="02020603050405020304" pitchFamily="18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29771" marR="29771" marT="29771" marB="297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Бабушкина Мария Станиславовна</a:t>
                      </a:r>
                      <a:endParaRPr lang="ru-RU" sz="1200" b="1" kern="50">
                        <a:effectLst/>
                        <a:latin typeface="Times New Roman" panose="02020603050405020304" pitchFamily="18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29771" marR="29771" marT="29771" marB="297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биологии МБОУ «Гимназия № 1 г. Челябинска»</a:t>
                      </a:r>
                      <a:endParaRPr lang="ru-RU" sz="1000" b="1" kern="50" dirty="0">
                        <a:effectLst/>
                        <a:latin typeface="Times New Roman" panose="02020603050405020304" pitchFamily="18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29771" marR="29771" marT="29771" marB="2977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kern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Mbabushkina</a:t>
                      </a:r>
                      <a:r>
                        <a:rPr lang="ru-RU" sz="12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2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5@gmail.com</a:t>
                      </a:r>
                      <a:endParaRPr lang="ru-RU" sz="1200" b="1" kern="50" dirty="0">
                        <a:effectLst/>
                        <a:latin typeface="Times New Roman" panose="02020603050405020304" pitchFamily="18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29771" marR="29771" marT="29771" marB="29771"/>
                </a:tc>
                <a:extLst>
                  <a:ext uri="{0D108BD9-81ED-4DB2-BD59-A6C34878D82A}">
                    <a16:rowId xmlns:a16="http://schemas.microsoft.com/office/drawing/2014/main" val="22732732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1214414" y="1643050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педагогический совет 10.11.2021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83160" y="3284984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стол: Результаты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 по учебному предмету «Биология»: проблемы и варианты решения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6864" y="2354684"/>
            <a:ext cx="56166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«Проблемные точки ВПР» с позиции учителя и заместителя директора по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УВР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Басина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Валентиновна,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УВР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«СОШ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50 г. Челябинска»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2204864"/>
            <a:ext cx="1633757" cy="24424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15616" y="901833"/>
            <a:ext cx="6334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ОБЩЕОБРАЗОВАТЕЛЬНОЕ УЧРЕЖДЕНИЕ «СРЕДНЯЯ ОБЩЕОБРАЗОВАТЕЛЬНАЯ ШКОЛА № 50 Г. ЧЕЛЯБИНСКА»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79979"/>
            <a:ext cx="767647" cy="9259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96719" y="510019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basina-dasha@mail.ru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РешуБио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006" t="6838" r="28582" b="16239"/>
          <a:stretch/>
        </p:blipFill>
        <p:spPr>
          <a:xfrm>
            <a:off x="1092027" y="764704"/>
            <a:ext cx="759808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72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714" t="7042" r="12852" b="8450"/>
          <a:stretch/>
        </p:blipFill>
        <p:spPr>
          <a:xfrm>
            <a:off x="107504" y="692696"/>
            <a:ext cx="8784976" cy="532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26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272" t="8363" r="13273" b="7273"/>
          <a:stretch/>
        </p:blipFill>
        <p:spPr>
          <a:xfrm>
            <a:off x="1043608" y="908720"/>
            <a:ext cx="7488832" cy="477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2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693" t="27321" r="23896" b="8930"/>
          <a:stretch/>
        </p:blipFill>
        <p:spPr>
          <a:xfrm>
            <a:off x="889391" y="1988840"/>
            <a:ext cx="8107900" cy="39604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2086" t="1406" r="23211" b="84095"/>
          <a:stretch/>
        </p:blipFill>
        <p:spPr>
          <a:xfrm>
            <a:off x="1331640" y="548680"/>
            <a:ext cx="6769257" cy="79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37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4005064"/>
            <a:ext cx="6336704" cy="1500187"/>
          </a:xfrm>
        </p:spPr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</a:rPr>
              <a:t>Школы с низкими образовательными </a:t>
            </a:r>
            <a:r>
              <a:rPr lang="ru-RU" sz="3600" b="1" dirty="0" smtClean="0">
                <a:solidFill>
                  <a:srgbClr val="C00000"/>
                </a:solidFill>
              </a:rPr>
              <a:t>результатами</a:t>
            </a:r>
          </a:p>
          <a:p>
            <a:endParaRPr lang="ru-RU" sz="3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3600" b="1" dirty="0" smtClean="0">
                <a:solidFill>
                  <a:srgbClr val="C00000"/>
                </a:solidFill>
              </a:rPr>
              <a:t>Школы с необъективными результатами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03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30450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https://fioco.ru/ru/osoko/vpr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6594" t="3907" r="5495" b="4274"/>
          <a:stretch/>
        </p:blipFill>
        <p:spPr>
          <a:xfrm>
            <a:off x="683568" y="632094"/>
            <a:ext cx="7354009" cy="43204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7335" t="9315" r="7780" b="12437"/>
          <a:stretch/>
        </p:blipFill>
        <p:spPr>
          <a:xfrm>
            <a:off x="1842839" y="2780928"/>
            <a:ext cx="7272808" cy="377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5668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581</Words>
  <Application>Microsoft Office PowerPoint</Application>
  <PresentationFormat>Экран (4:3)</PresentationFormat>
  <Paragraphs>94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Droid Sans</vt:lpstr>
      <vt:lpstr>times new roman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Изменения ВПР 2022 года</vt:lpstr>
      <vt:lpstr>Изменения в ООП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 для подготовки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пользователь</cp:lastModifiedBy>
  <cp:revision>69</cp:revision>
  <dcterms:created xsi:type="dcterms:W3CDTF">2014-07-06T18:18:01Z</dcterms:created>
  <dcterms:modified xsi:type="dcterms:W3CDTF">2021-10-21T05:55:25Z</dcterms:modified>
</cp:coreProperties>
</file>