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1" r:id="rId3"/>
    <p:sldId id="284" r:id="rId4"/>
    <p:sldId id="287" r:id="rId5"/>
    <p:sldId id="283" r:id="rId6"/>
    <p:sldId id="277" r:id="rId7"/>
    <p:sldId id="282" r:id="rId8"/>
    <p:sldId id="292" r:id="rId9"/>
    <p:sldId id="325" r:id="rId10"/>
    <p:sldId id="326" r:id="rId11"/>
    <p:sldId id="286" r:id="rId12"/>
    <p:sldId id="2147473866" r:id="rId13"/>
    <p:sldId id="327" r:id="rId14"/>
    <p:sldId id="328" r:id="rId15"/>
    <p:sldId id="329" r:id="rId16"/>
    <p:sldId id="285" r:id="rId17"/>
    <p:sldId id="279" r:id="rId18"/>
    <p:sldId id="280" r:id="rId19"/>
    <p:sldId id="288" r:id="rId20"/>
    <p:sldId id="289" r:id="rId21"/>
    <p:sldId id="290" r:id="rId22"/>
    <p:sldId id="291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03" autoAdjust="0"/>
  </p:normalViewPr>
  <p:slideViewPr>
    <p:cSldViewPr>
      <p:cViewPr varScale="1">
        <p:scale>
          <a:sx n="95" d="100"/>
          <a:sy n="95" d="100"/>
        </p:scale>
        <p:origin x="107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90FC-C8F8-441A-B109-428F95BC63E1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22832-DBE3-47DE-AA56-5FAAD4D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3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6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4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3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5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8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ый треугольник 28"/>
          <p:cNvSpPr/>
          <p:nvPr/>
        </p:nvSpPr>
        <p:spPr>
          <a:xfrm flipV="1">
            <a:off x="1" y="0"/>
            <a:ext cx="4648199" cy="3582988"/>
          </a:xfrm>
          <a:prstGeom prst="rtTriangle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77000">
                <a:schemeClr val="accent1">
                  <a:lumMod val="60000"/>
                  <a:lumOff val="40000"/>
                  <a:alpha val="6200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 dirty="0"/>
          </a:p>
        </p:txBody>
      </p:sp>
      <p:grpSp>
        <p:nvGrpSpPr>
          <p:cNvPr id="4" name="Группа 3"/>
          <p:cNvGrpSpPr/>
          <p:nvPr/>
        </p:nvGrpSpPr>
        <p:grpSpPr>
          <a:xfrm rot="20467452" flipV="1">
            <a:off x="1085956" y="26996"/>
            <a:ext cx="4339526" cy="5478937"/>
            <a:chOff x="1214414" y="0"/>
            <a:chExt cx="7289840" cy="6858000"/>
          </a:xfrm>
        </p:grpSpPr>
        <p:sp>
          <p:nvSpPr>
            <p:cNvPr id="31" name="Овал 30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6935986" y="1216041"/>
              <a:ext cx="428596" cy="428597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3429000"/>
            <a:ext cx="7143800" cy="1074551"/>
          </a:xfrm>
        </p:spPr>
        <p:txBody>
          <a:bodyPr/>
          <a:lstStyle>
            <a:lvl1pPr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0570"/>
            <a:ext cx="6400799" cy="58769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1" name="Дата 40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1" name="Нижний колонтитул 60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2" name="Номер слайда 61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>
            <a:off x="0" y="2743200"/>
            <a:ext cx="5338118" cy="4114800"/>
          </a:xfrm>
          <a:prstGeom prst="rtTriangle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77000">
                <a:schemeClr val="accent1">
                  <a:lumMod val="60000"/>
                  <a:lumOff val="40000"/>
                  <a:alpha val="6200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1970817" y="32658"/>
            <a:ext cx="6458816" cy="6705600"/>
            <a:chOff x="2627756" y="32657"/>
            <a:chExt cx="8611754" cy="6705600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2627756" y="3734710"/>
              <a:ext cx="3410708" cy="3003547"/>
              <a:chOff x="2627756" y="3734710"/>
              <a:chExt cx="3410708" cy="3003547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3226777" y="4956309"/>
                <a:ext cx="1420760" cy="140634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4885882" y="5131720"/>
                <a:ext cx="849922" cy="84129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4594205" y="4074646"/>
                <a:ext cx="586480" cy="58053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545119" y="4503066"/>
                <a:ext cx="373218" cy="3694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5662112" y="3804560"/>
                <a:ext cx="376351" cy="372533"/>
              </a:xfrm>
              <a:prstGeom prst="ellipse">
                <a:avLst/>
              </a:prstGeom>
              <a:solidFill>
                <a:schemeClr val="accent2"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4039084" y="4433215"/>
                <a:ext cx="508076" cy="502921"/>
              </a:xfrm>
              <a:prstGeom prst="ellipse">
                <a:avLst/>
              </a:prstGeom>
              <a:solidFill>
                <a:schemeClr val="accent2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4885882" y="3734710"/>
                <a:ext cx="247767" cy="24525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5238714" y="4223664"/>
                <a:ext cx="668033" cy="661255"/>
              </a:xfrm>
              <a:prstGeom prst="ellipse">
                <a:avLst/>
              </a:prstGeom>
              <a:solidFill>
                <a:schemeClr val="accent2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4603616" y="4782468"/>
                <a:ext cx="247767" cy="24525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4533050" y="6109627"/>
                <a:ext cx="247767" cy="24525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2627756" y="4992019"/>
                <a:ext cx="558233" cy="5525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2698322" y="5900076"/>
                <a:ext cx="247767" cy="24525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2839455" y="6157728"/>
                <a:ext cx="586480" cy="58053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7778629" y="32657"/>
              <a:ext cx="3460881" cy="3934884"/>
              <a:chOff x="7778630" y="32657"/>
              <a:chExt cx="3460881" cy="3934884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8349460" y="3068802"/>
                <a:ext cx="558233" cy="5525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9048826" y="2756803"/>
                <a:ext cx="1179251" cy="116728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8413728" y="2128149"/>
                <a:ext cx="849922" cy="84129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7849196" y="2896504"/>
                <a:ext cx="247767" cy="245254"/>
              </a:xfrm>
              <a:prstGeom prst="ellipse">
                <a:avLst/>
              </a:prstGeom>
              <a:solidFill>
                <a:schemeClr val="accent2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8837126" y="3595009"/>
                <a:ext cx="247767" cy="24525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8131462" y="3595009"/>
                <a:ext cx="376351" cy="37253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7778630" y="3595009"/>
                <a:ext cx="247767" cy="24525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9542790" y="1918597"/>
                <a:ext cx="668033" cy="661255"/>
              </a:xfrm>
              <a:prstGeom prst="ellipse">
                <a:avLst/>
              </a:prstGeom>
              <a:solidFill>
                <a:schemeClr val="accent2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0319022" y="1988448"/>
                <a:ext cx="247767" cy="24525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0036755" y="870840"/>
                <a:ext cx="423367" cy="419071"/>
              </a:xfrm>
              <a:prstGeom prst="ellipse">
                <a:avLst/>
              </a:prstGeom>
              <a:solidFill>
                <a:schemeClr val="accent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0389588" y="1010541"/>
                <a:ext cx="849922" cy="84129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0460155" y="731139"/>
                <a:ext cx="247767" cy="24525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10036756" y="32657"/>
                <a:ext cx="661687" cy="65497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1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10787897" y="79200"/>
                <a:ext cx="247767" cy="245254"/>
              </a:xfrm>
              <a:prstGeom prst="ellipse">
                <a:avLst/>
              </a:prstGeom>
              <a:solidFill>
                <a:schemeClr val="accent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499" y="2285993"/>
            <a:ext cx="8521001" cy="1470025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68" name="Дата 67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9" name="Нижний колонтитул 68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0" name="Номер слайда 69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главление" type="clipArtAndTx" preserve="1">
  <p:cSld name="Оглавл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2819400"/>
            <a:ext cx="5239265" cy="4038600"/>
          </a:xfrm>
          <a:prstGeom prst="rtTriangle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77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 flipV="1">
            <a:off x="3608171" y="0"/>
            <a:ext cx="5535827" cy="4267200"/>
          </a:xfrm>
          <a:prstGeom prst="rtTriangle">
            <a:avLst/>
          </a:prstGeom>
          <a:gradFill>
            <a:gsLst>
              <a:gs pos="74000">
                <a:schemeClr val="accent1">
                  <a:lumMod val="60000"/>
                  <a:lumOff val="40000"/>
                  <a:alpha val="200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 dirty="0"/>
          </a:p>
        </p:txBody>
      </p:sp>
      <p:grpSp>
        <p:nvGrpSpPr>
          <p:cNvPr id="8" name="Группа 7"/>
          <p:cNvGrpSpPr/>
          <p:nvPr/>
        </p:nvGrpSpPr>
        <p:grpSpPr>
          <a:xfrm rot="20271788" flipH="1" flipV="1">
            <a:off x="5656964" y="674421"/>
            <a:ext cx="3784076" cy="4795550"/>
            <a:chOff x="1214414" y="0"/>
            <a:chExt cx="7289840" cy="6858000"/>
          </a:xfrm>
        </p:grpSpPr>
        <p:sp>
          <p:nvSpPr>
            <p:cNvPr id="9" name="Овал 8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286644" y="857232"/>
              <a:ext cx="428596" cy="428596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6172199" cy="1129604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14"/>
          </p:nvPr>
        </p:nvSpPr>
        <p:spPr>
          <a:xfrm>
            <a:off x="762000" y="2133600"/>
            <a:ext cx="6183313" cy="35702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5400000">
            <a:off x="5219592" y="2933721"/>
            <a:ext cx="6858000" cy="990599"/>
            <a:chOff x="0" y="0"/>
            <a:chExt cx="9144000" cy="990600"/>
          </a:xfrm>
        </p:grpSpPr>
        <p:sp>
          <p:nvSpPr>
            <p:cNvPr id="8" name="Полилиния: фигура 7"/>
            <p:cNvSpPr/>
            <p:nvPr/>
          </p:nvSpPr>
          <p:spPr>
            <a:xfrm flipH="1">
              <a:off x="0" y="0"/>
              <a:ext cx="88392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8839200 w 8839200"/>
                <a:gd name="connsiteY0" fmla="*/ 0 h 990600"/>
                <a:gd name="connsiteX1" fmla="*/ 0 w 8839200"/>
                <a:gd name="connsiteY1" fmla="*/ 685800 h 990600"/>
                <a:gd name="connsiteX2" fmla="*/ 8839200 w 8839200"/>
                <a:gd name="connsiteY2" fmla="*/ 990600 h 990600"/>
                <a:gd name="connsiteX3" fmla="*/ 8839200 w 8839200"/>
                <a:gd name="connsiteY3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9200" h="990600">
                  <a:moveTo>
                    <a:pt x="8839200" y="0"/>
                  </a:moveTo>
                  <a:lnTo>
                    <a:pt x="0" y="685800"/>
                  </a:lnTo>
                  <a:lnTo>
                    <a:pt x="8839200" y="990600"/>
                  </a:lnTo>
                  <a:lnTo>
                    <a:pt x="8839200" y="0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466725 w 9144000"/>
                <a:gd name="connsiteY2" fmla="*/ 476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525 w 9144000"/>
                <a:gd name="connsiteY2" fmla="*/ 5048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9525" y="504825"/>
                  </a:lnTo>
                  <a:lnTo>
                    <a:pt x="9144000" y="990600"/>
                  </a:lnTo>
                  <a:lnTo>
                    <a:pt x="9144000" y="0"/>
                  </a:lnTo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 rot="5400000">
            <a:off x="7695257" y="5645057"/>
            <a:ext cx="1080000" cy="1403486"/>
            <a:chOff x="8077200" y="152400"/>
            <a:chExt cx="928516" cy="1664292"/>
          </a:xfrm>
        </p:grpSpPr>
        <p:sp>
          <p:nvSpPr>
            <p:cNvPr id="11" name="Овал 10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82860" y="274639"/>
            <a:ext cx="870857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7489372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18410" cy="6858000"/>
          </a:xfrm>
        </p:spPr>
        <p:txBody>
          <a:bodyPr/>
          <a:lstStyle/>
          <a:p>
            <a:pPr lvl="0">
              <a:defRPr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8850" y="136525"/>
            <a:ext cx="4464935" cy="2387600"/>
          </a:xfrm>
        </p:spPr>
        <p:txBody>
          <a:bodyPr anchor="b"/>
          <a:lstStyle>
            <a:lvl1pPr algn="ctr">
              <a:defRPr sz="45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1" y="3602038"/>
            <a:ext cx="4464935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3475"/>
            <a:ext cx="8229599" cy="5142997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019703" y="151200"/>
            <a:ext cx="1026000" cy="2440800"/>
            <a:chOff x="8077200" y="152400"/>
            <a:chExt cx="928516" cy="1664292"/>
          </a:xfrm>
        </p:grpSpPr>
        <p:sp>
          <p:nvSpPr>
            <p:cNvPr id="6" name="Овал 5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flipH="1" flipV="1">
            <a:off x="4399005" y="-1"/>
            <a:ext cx="4744994" cy="3657600"/>
          </a:xfrm>
          <a:prstGeom prst="rtTriangle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77000">
                <a:schemeClr val="accent1">
                  <a:lumMod val="60000"/>
                  <a:lumOff val="40000"/>
                  <a:alpha val="6200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24924"/>
            <a:ext cx="8229599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91001"/>
            <a:ext cx="8229599" cy="43392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39" name="Дата 38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 rot="1140000" flipH="1" flipV="1">
            <a:off x="3841213" y="-77708"/>
            <a:ext cx="4320000" cy="5457600"/>
            <a:chOff x="1214414" y="0"/>
            <a:chExt cx="7289840" cy="6858000"/>
          </a:xfrm>
        </p:grpSpPr>
        <p:sp>
          <p:nvSpPr>
            <p:cNvPr id="37" name="Овал 36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6935986" y="1216041"/>
              <a:ext cx="428596" cy="428597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177"/>
            <a:ext cx="8229599" cy="868346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57200" y="1071563"/>
            <a:ext cx="3971924" cy="5143500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4714875" y="1071563"/>
            <a:ext cx="3971924" cy="5143500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177"/>
            <a:ext cx="8229599" cy="868346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6" name="Таблица 5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142985"/>
            <a:ext cx="8229599" cy="504680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  <a:endParaRPr lang="ru-RU" alt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177"/>
            <a:ext cx="8229599" cy="868346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457200" y="1114426"/>
            <a:ext cx="3981449" cy="2500313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4"/>
          </p:nvPr>
        </p:nvSpPr>
        <p:spPr>
          <a:xfrm>
            <a:off x="4705350" y="1114426"/>
            <a:ext cx="3981449" cy="2500313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457200" y="3748107"/>
            <a:ext cx="3981449" cy="2500313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6"/>
          </p:nvPr>
        </p:nvSpPr>
        <p:spPr>
          <a:xfrm>
            <a:off x="4705350" y="3748107"/>
            <a:ext cx="3981449" cy="2500313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" y="0"/>
            <a:ext cx="9143999" cy="990600"/>
            <a:chOff x="0" y="0"/>
            <a:chExt cx="9144000" cy="990600"/>
          </a:xfrm>
        </p:grpSpPr>
        <p:sp>
          <p:nvSpPr>
            <p:cNvPr id="9" name="Полилиния: фигура 8"/>
            <p:cNvSpPr/>
            <p:nvPr/>
          </p:nvSpPr>
          <p:spPr>
            <a:xfrm flipH="1">
              <a:off x="0" y="0"/>
              <a:ext cx="88392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8839200 w 8839200"/>
                <a:gd name="connsiteY0" fmla="*/ 0 h 990600"/>
                <a:gd name="connsiteX1" fmla="*/ 0 w 8839200"/>
                <a:gd name="connsiteY1" fmla="*/ 685800 h 990600"/>
                <a:gd name="connsiteX2" fmla="*/ 8839200 w 8839200"/>
                <a:gd name="connsiteY2" fmla="*/ 990600 h 990600"/>
                <a:gd name="connsiteX3" fmla="*/ 8839200 w 8839200"/>
                <a:gd name="connsiteY3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9200" h="990600">
                  <a:moveTo>
                    <a:pt x="8839200" y="0"/>
                  </a:moveTo>
                  <a:lnTo>
                    <a:pt x="0" y="685800"/>
                  </a:lnTo>
                  <a:lnTo>
                    <a:pt x="8839200" y="990600"/>
                  </a:lnTo>
                  <a:lnTo>
                    <a:pt x="8839200" y="0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0" name="Полилиния: фигура 9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466725 w 9144000"/>
                <a:gd name="connsiteY2" fmla="*/ 476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525 w 9144000"/>
                <a:gd name="connsiteY2" fmla="*/ 5048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9525" y="504825"/>
                  </a:lnTo>
                  <a:lnTo>
                    <a:pt x="9144000" y="990600"/>
                  </a:lnTo>
                  <a:lnTo>
                    <a:pt x="9144000" y="0"/>
                  </a:lnTo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73710" y="180000"/>
            <a:ext cx="1025999" cy="3268800"/>
            <a:chOff x="7681902" y="180972"/>
            <a:chExt cx="1328754" cy="3270256"/>
          </a:xfrm>
        </p:grpSpPr>
        <p:sp>
          <p:nvSpPr>
            <p:cNvPr id="12" name="Овал 11"/>
            <p:cNvSpPr/>
            <p:nvPr/>
          </p:nvSpPr>
          <p:spPr>
            <a:xfrm>
              <a:off x="7977182" y="2224094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7681902" y="114299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382000" y="762000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977182" y="79533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334372" y="1295400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691430" y="186690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610600" y="320040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562972" y="180972"/>
              <a:ext cx="428628" cy="4286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 flipV="1">
            <a:off x="26575" y="3277456"/>
            <a:ext cx="1025999" cy="3268800"/>
            <a:chOff x="7681902" y="180972"/>
            <a:chExt cx="1328754" cy="3270256"/>
          </a:xfrm>
        </p:grpSpPr>
        <p:sp>
          <p:nvSpPr>
            <p:cNvPr id="21" name="Овал 20"/>
            <p:cNvSpPr/>
            <p:nvPr/>
          </p:nvSpPr>
          <p:spPr>
            <a:xfrm>
              <a:off x="7977182" y="2224094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681902" y="114299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382000" y="762000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977182" y="79533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334372" y="1295400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691430" y="186690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610600" y="320040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562972" y="180972"/>
              <a:ext cx="428628" cy="4286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116585"/>
            <a:ext cx="5486399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1792288" y="1393371"/>
            <a:ext cx="5486399" cy="3334204"/>
          </a:xfr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рисунка</a:t>
            </a:r>
            <a:endParaRPr lang="ru-RU" alt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09458"/>
            <a:ext cx="5486399" cy="12627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" y="0"/>
            <a:ext cx="9143999" cy="990600"/>
            <a:chOff x="0" y="0"/>
            <a:chExt cx="9144000" cy="990600"/>
          </a:xfrm>
        </p:grpSpPr>
        <p:sp>
          <p:nvSpPr>
            <p:cNvPr id="10" name="Полилиния: фигура 9"/>
            <p:cNvSpPr/>
            <p:nvPr/>
          </p:nvSpPr>
          <p:spPr>
            <a:xfrm flipH="1">
              <a:off x="0" y="0"/>
              <a:ext cx="88392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8839200 w 8839200"/>
                <a:gd name="connsiteY0" fmla="*/ 0 h 990600"/>
                <a:gd name="connsiteX1" fmla="*/ 0 w 8839200"/>
                <a:gd name="connsiteY1" fmla="*/ 685800 h 990600"/>
                <a:gd name="connsiteX2" fmla="*/ 8839200 w 8839200"/>
                <a:gd name="connsiteY2" fmla="*/ 990600 h 990600"/>
                <a:gd name="connsiteX3" fmla="*/ 8839200 w 8839200"/>
                <a:gd name="connsiteY3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9200" h="990600">
                  <a:moveTo>
                    <a:pt x="8839200" y="0"/>
                  </a:moveTo>
                  <a:lnTo>
                    <a:pt x="0" y="685800"/>
                  </a:lnTo>
                  <a:lnTo>
                    <a:pt x="8839200" y="990600"/>
                  </a:lnTo>
                  <a:lnTo>
                    <a:pt x="8839200" y="0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466725 w 9144000"/>
                <a:gd name="connsiteY2" fmla="*/ 476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525 w 9144000"/>
                <a:gd name="connsiteY2" fmla="*/ 5048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9525" y="504825"/>
                  </a:lnTo>
                  <a:lnTo>
                    <a:pt x="9144000" y="990600"/>
                  </a:lnTo>
                  <a:lnTo>
                    <a:pt x="9144000" y="0"/>
                  </a:lnTo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343614" y="158400"/>
            <a:ext cx="729000" cy="1663200"/>
            <a:chOff x="8077200" y="152400"/>
            <a:chExt cx="928516" cy="1664292"/>
          </a:xfrm>
        </p:grpSpPr>
        <p:sp>
          <p:nvSpPr>
            <p:cNvPr id="12" name="Овал 11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177"/>
            <a:ext cx="8229599" cy="868346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33476"/>
            <a:ext cx="8229599" cy="506635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£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80000"/>
        <a:buFont typeface="Wingdings"/>
        <a:buChar char="£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SzPct val="80000"/>
        <a:buFont typeface="Wingdings"/>
        <a:buChar char="£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Y7jcfwWjDRfp_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disk.yandex.ru/i/TtQ0Nc1cOR4gF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edit/d/w_1RUg3HDw75Kp0Cauci-iPegnqahzm72s0qoIz-cKg6NEpwS0lNb3FsZ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o86.ru/index.php/component/k2/item/20589-universalnaya-biblioteka-tsifrovoj-obrazovatelnyj-kont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yandex.ru/docs/view?tm=1771374218&amp;tld=ru&amp;lang=ru&amp;name=Prikaz_Minprosvescheniya_Rossii_ot_23.07.2025_N_551_Ob_utverzhd.pdf&amp;text=&#1087;&#1077;&#1088;&#1077;&#1095;&#1077;&#1085;&#1100;%20&#1101;&#1086;&#1088;%20&#1091;&#1090;&#1074;&#1077;&#1088;&#1078;&#1076;&#1077;&#1085;&#1085;&#1099;&#1093;%20&#1084;&#1080;&#1085;&#1080;&#1089;&#1090;&#1077;&#1088;&#1089;&#1090;&#1074;&#1086;&#1084;%202025&amp;url=https%3A%2F%2Fsch12-uray.gosuslugi.ru%2Fnetcat_files%2F190%2F2642%2FPrikaz_Minprosvescheniya_Rossii_ot_23.07.2025_N_551_Ob_utverzhd.pdf&amp;lr=56&amp;mime=pdf&amp;l10n=ru&amp;sign=b146f169d8b1ee852562a2f0fda7a3d1&amp;keyno=0&amp;nosw=1&amp;serpParams=tm%3D1771374218%26tld%3Dru%26lang%3Dru%26name%3DPrikaz_Minprosvescheniya_Rossii_ot_23.07.2025_N_551_Ob_utverzhd.pdf%26text%3D%25D0%25BF%25D0%25B5%25D1%2580%25D0%25B5%25D1%2587%25D0%25B5%25D0%25BD%25D1%258C%2B%25D1%258D%25D0%25BE%25D1%2580%2B%25D1%2583%25D1%2582%25D0%25B2%25D0%25B5%25D1%2580%25D0%25B6%25D0%25B4%25D0%25B5%25D0%25BD%25D0%25BD%25D1%258B%25D1%2585%2B%25D0%25BC%25D0%25B8%25D0%25BD%25D0%25B8%25D1%2581%25D1%2582%25D0%25B5%25D1%2580%25D1%2581%25D1%2582%25D0%25B2%25D0%25BE%25D0%25BC%2B2025%26url%3Dhttps%253A%2F%2Fsch12-uray.gosuslugi.ru%2Fnetcat_files%2F190%2F2642%2FPrikaz_Minprosvescheniya_Rossii_ot_23.07.2025_N_551_Ob_utverzhd.pdf%26lr%3D56%26mime%3Dpdf%26l10n%3Dru%26sign%3Db146f169d8b1ee852562a2f0fda7a3d1%26keyno%3D0%26nosw%3D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80" r="22280"/>
          <a:stretch>
            <a:fillRect/>
          </a:stretch>
        </p:blipFill>
        <p:spPr>
          <a:xfrm>
            <a:off x="0" y="0"/>
            <a:ext cx="5231892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404665"/>
            <a:ext cx="6143600" cy="4732311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400" dirty="0">
                <a:solidFill>
                  <a:schemeClr val="tx1"/>
                </a:solidFill>
              </a:rPr>
              <a:t>Возможности 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использования 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ресурса Универсальной библиотеки цифрового 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образовательного </a:t>
            </a:r>
          </a:p>
          <a:p>
            <a:pPr algn="r"/>
            <a:r>
              <a:rPr lang="ru-RU" sz="4400" dirty="0">
                <a:solidFill>
                  <a:schemeClr val="tx1"/>
                </a:solidFill>
              </a:rPr>
              <a:t>контента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67944" y="5589240"/>
            <a:ext cx="4847456" cy="816496"/>
          </a:xfrm>
          <a:prstGeom prst="rect">
            <a:avLst/>
          </a:prstGeom>
        </p:spPr>
        <p:txBody>
          <a:bodyPr vert="horz" lIns="91440" tIns="45720" rIns="91440" bIns="45720">
            <a:normAutofit fontScale="47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Курасова Александра Николаевна, </a:t>
            </a:r>
          </a:p>
          <a:p>
            <a:r>
              <a:rPr lang="ru-RU" dirty="0">
                <a:solidFill>
                  <a:schemeClr val="tx1"/>
                </a:solidFill>
              </a:rPr>
              <a:t>учитель химии МАОУ «Гимназия № 23 г. Челябинска»,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руководитель ГМО учителей химии г. Челябинска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974679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8508E-F0EE-4A11-A4AF-1F5ABF9E4FFE}"/>
              </a:ext>
            </a:extLst>
          </p:cNvPr>
          <p:cNvSpPr txBox="1"/>
          <p:nvPr/>
        </p:nvSpPr>
        <p:spPr>
          <a:xfrm>
            <a:off x="539998" y="1780711"/>
            <a:ext cx="755559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Для использования платформы нужна </a:t>
            </a:r>
            <a:r>
              <a:rPr lang="ru-RU" sz="1350" b="1" dirty="0">
                <a:solidFill>
                  <a:schemeClr val="accent1"/>
                </a:solidFill>
              </a:rPr>
              <a:t>подтверждённая</a:t>
            </a: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 учётная запись на Госуслугах</a:t>
            </a:r>
            <a:endParaRPr lang="ru-RU" sz="135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283626"/>
            <a:ext cx="7200870" cy="408153"/>
          </a:xfrm>
        </p:spPr>
        <p:txBody>
          <a:bodyPr rtlCol="0" anchor="t">
            <a:noAutofit/>
          </a:bodyPr>
          <a:lstStyle/>
          <a:p>
            <a:r>
              <a:rPr lang="ru-RU" sz="2400" dirty="0">
                <a:solidFill>
                  <a:srgbClr val="062E88"/>
                </a:solidFill>
                <a:latin typeface="Golos Text Black" pitchFamily="34" charset="0"/>
                <a:ea typeface="Golos Text Black" pitchFamily="34" charset="0"/>
              </a:rPr>
              <a:t>Условия использования платформы</a:t>
            </a:r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92" y="2413953"/>
            <a:ext cx="8180718" cy="28235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E2C461-6DB6-7AFE-EAA7-CD0C8A57F2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BF9CBCA-A578-C272-9FBC-6E705A299C89}"/>
              </a:ext>
            </a:extLst>
          </p:cNvPr>
          <p:cNvSpPr txBox="1">
            <a:spLocks/>
          </p:cNvSpPr>
          <p:nvPr/>
        </p:nvSpPr>
        <p:spPr>
          <a:xfrm>
            <a:off x="457200" y="76177"/>
            <a:ext cx="8229599" cy="86834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/>
              <a:t>УБ ЦОК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8204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Доступ к ЭОР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DDB760-CC85-D2B1-6C56-842B296D8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46" y="1484784"/>
            <a:ext cx="8636107" cy="4733360"/>
          </a:xfrm>
        </p:spPr>
      </p:pic>
    </p:spTree>
    <p:extLst>
      <p:ext uri="{BB962C8B-B14F-4D97-AF65-F5344CB8AC3E}">
        <p14:creationId xmlns:p14="http://schemas.microsoft.com/office/powerpoint/2010/main" val="36616745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283626"/>
            <a:ext cx="7200870" cy="482516"/>
          </a:xfrm>
        </p:spPr>
        <p:txBody>
          <a:bodyPr rtlCol="0" anchor="t">
            <a:noAutofit/>
          </a:bodyPr>
          <a:lstStyle/>
          <a:p>
            <a:r>
              <a:rPr lang="ru-RU" sz="2400" dirty="0">
                <a:solidFill>
                  <a:srgbClr val="062E88"/>
                </a:solidFill>
                <a:latin typeface="Golos Text Black" pitchFamily="34" charset="0"/>
                <a:ea typeface="Golos Text Black" pitchFamily="34" charset="0"/>
              </a:rPr>
              <a:t>Как попасть на платформу?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8508E-F0EE-4A11-A4AF-1F5ABF9E4FFE}"/>
              </a:ext>
            </a:extLst>
          </p:cNvPr>
          <p:cNvSpPr txBox="1"/>
          <p:nvPr/>
        </p:nvSpPr>
        <p:spPr>
          <a:xfrm>
            <a:off x="539998" y="1780711"/>
            <a:ext cx="75555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Через ФГИС «Моя школа». Ввести в браузере:</a:t>
            </a:r>
            <a:r>
              <a:rPr lang="ru-RU" sz="1350" b="1" dirty="0">
                <a:solidFill>
                  <a:schemeClr val="accent1"/>
                </a:solidFill>
              </a:rPr>
              <a:t> </a:t>
            </a:r>
            <a:r>
              <a:rPr lang="ru-RU" sz="1350" i="1" dirty="0">
                <a:solidFill>
                  <a:schemeClr val="accent1"/>
                </a:solidFill>
              </a:rPr>
              <a:t>Госуслуги Моя школа, </a:t>
            </a:r>
            <a:r>
              <a:rPr lang="ru-RU" sz="1350" dirty="0"/>
              <a:t>перейти по ссылке от Госуслуг, выбрать: </a:t>
            </a:r>
            <a:r>
              <a:rPr lang="ru-RU" sz="1350" i="1" dirty="0">
                <a:solidFill>
                  <a:schemeClr val="accent1"/>
                </a:solidFill>
              </a:rPr>
              <a:t>Универсальная библиотека цифрового образовательного контента</a:t>
            </a:r>
            <a:endParaRPr lang="ru-RU" sz="1350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755797-B9CA-45F2-B363-C6052CAB3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428"/>
          <a:stretch/>
        </p:blipFill>
        <p:spPr>
          <a:xfrm>
            <a:off x="628650" y="2487778"/>
            <a:ext cx="7361128" cy="313676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8D83B51-28B1-4CB9-8E96-7D0EDF53E166}"/>
              </a:ext>
            </a:extLst>
          </p:cNvPr>
          <p:cNvSpPr/>
          <p:nvPr/>
        </p:nvSpPr>
        <p:spPr>
          <a:xfrm>
            <a:off x="3178969" y="4179094"/>
            <a:ext cx="2293144" cy="11572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E165D9-DFA5-4BC9-E5B8-BF930EE1B4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F265184-E746-E119-2059-585F8C32C24F}"/>
              </a:ext>
            </a:extLst>
          </p:cNvPr>
          <p:cNvSpPr txBox="1">
            <a:spLocks/>
          </p:cNvSpPr>
          <p:nvPr/>
        </p:nvSpPr>
        <p:spPr>
          <a:xfrm>
            <a:off x="457200" y="76177"/>
            <a:ext cx="8229599" cy="86834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/>
              <a:t>Доступ к ЭОР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409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2D5803-B222-BAFF-9220-A3826B92C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83" y="2652177"/>
            <a:ext cx="8268359" cy="230287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283626"/>
            <a:ext cx="7200870" cy="482516"/>
          </a:xfrm>
        </p:spPr>
        <p:txBody>
          <a:bodyPr rtlCol="0" anchor="t">
            <a:noAutofit/>
          </a:bodyPr>
          <a:lstStyle/>
          <a:p>
            <a:r>
              <a:rPr lang="ru-RU" sz="2400" dirty="0">
                <a:solidFill>
                  <a:srgbClr val="062E88"/>
                </a:solidFill>
                <a:latin typeface="Golos Text Black" pitchFamily="34" charset="0"/>
                <a:ea typeface="Golos Text Black" pitchFamily="34" charset="0"/>
              </a:rPr>
              <a:t>Как попасть на платформу?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8508E-F0EE-4A11-A4AF-1F5ABF9E4FFE}"/>
              </a:ext>
            </a:extLst>
          </p:cNvPr>
          <p:cNvSpPr txBox="1"/>
          <p:nvPr/>
        </p:nvSpPr>
        <p:spPr>
          <a:xfrm>
            <a:off x="539998" y="1780711"/>
            <a:ext cx="75555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Ввести в браузере: </a:t>
            </a:r>
            <a:r>
              <a:rPr lang="ru-RU" sz="135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Платформа ЦОК / Универсальная библиотека ЦОК </a:t>
            </a: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и перейти по ссылке от </a:t>
            </a:r>
            <a:r>
              <a:rPr lang="ru-RU" sz="135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</a:t>
            </a:r>
            <a:endParaRPr lang="ru-RU" sz="13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C7E0BB-2E01-D273-C19C-7A67034FE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5701B42-F10C-5F6C-8FF6-A3CA66725E5C}"/>
              </a:ext>
            </a:extLst>
          </p:cNvPr>
          <p:cNvSpPr txBox="1">
            <a:spLocks/>
          </p:cNvSpPr>
          <p:nvPr/>
        </p:nvSpPr>
        <p:spPr>
          <a:xfrm>
            <a:off x="457200" y="76177"/>
            <a:ext cx="8229599" cy="86834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/>
              <a:t>Доступ к ЭОР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1618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D7D587-81E8-49ED-BE76-88FB5F36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2370595"/>
            <a:ext cx="7587806" cy="330934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283626"/>
            <a:ext cx="7200870" cy="515567"/>
          </a:xfrm>
        </p:spPr>
        <p:txBody>
          <a:bodyPr rtlCol="0" anchor="t">
            <a:noAutofit/>
          </a:bodyPr>
          <a:lstStyle/>
          <a:p>
            <a:r>
              <a:rPr lang="ru-RU" sz="2400" dirty="0">
                <a:solidFill>
                  <a:srgbClr val="062E88"/>
                </a:solidFill>
                <a:latin typeface="Golos Text Black" pitchFamily="34" charset="0"/>
                <a:ea typeface="Golos Text Black" pitchFamily="34" charset="0"/>
              </a:rPr>
              <a:t>Как попасть на платформу?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8508E-F0EE-4A11-A4AF-1F5ABF9E4FFE}"/>
              </a:ext>
            </a:extLst>
          </p:cNvPr>
          <p:cNvSpPr txBox="1"/>
          <p:nvPr/>
        </p:nvSpPr>
        <p:spPr>
          <a:xfrm>
            <a:off x="539998" y="1780711"/>
            <a:ext cx="75555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Зайти в </a:t>
            </a:r>
            <a:r>
              <a:rPr lang="ru-RU" sz="135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, ввести запрос роботу Максу: </a:t>
            </a:r>
            <a:b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5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Платформа ЦОК / Библиотека ЦОК / </a:t>
            </a:r>
            <a:r>
              <a:rPr lang="ru-RU" sz="1350" i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Маркетплейс</a:t>
            </a:r>
            <a:r>
              <a:rPr lang="ru-RU" sz="135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нажать </a:t>
            </a:r>
            <a:r>
              <a:rPr lang="ru-RU" sz="135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«Перейти на платформу»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A8448F-D468-6D86-CDA2-5DCDE5343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2E26B9A-21D4-B6E5-9FAF-07488E2D8F3D}"/>
              </a:ext>
            </a:extLst>
          </p:cNvPr>
          <p:cNvSpPr txBox="1">
            <a:spLocks/>
          </p:cNvSpPr>
          <p:nvPr/>
        </p:nvSpPr>
        <p:spPr>
          <a:xfrm>
            <a:off x="457200" y="76177"/>
            <a:ext cx="8229599" cy="86834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/>
              <a:t>Доступ к ЭОР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7963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15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D78BF2-97B2-447B-A2FB-EDD3F54E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0" y="2378579"/>
            <a:ext cx="7590451" cy="313281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283626"/>
            <a:ext cx="7200870" cy="416415"/>
          </a:xfrm>
        </p:spPr>
        <p:txBody>
          <a:bodyPr rtlCol="0" anchor="t">
            <a:noAutofit/>
          </a:bodyPr>
          <a:lstStyle/>
          <a:p>
            <a:r>
              <a:rPr lang="ru-RU" sz="2400" dirty="0">
                <a:solidFill>
                  <a:srgbClr val="062E88"/>
                </a:solidFill>
                <a:latin typeface="Golos Text Black" pitchFamily="34" charset="0"/>
                <a:ea typeface="Golos Text Black" pitchFamily="34" charset="0"/>
              </a:rPr>
              <a:t>Как попасть на платформу?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8508E-F0EE-4A11-A4AF-1F5ABF9E4FFE}"/>
              </a:ext>
            </a:extLst>
          </p:cNvPr>
          <p:cNvSpPr txBox="1"/>
          <p:nvPr/>
        </p:nvSpPr>
        <p:spPr>
          <a:xfrm>
            <a:off x="539998" y="1780711"/>
            <a:ext cx="75555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Перед началом работы с УБ ЦОК необходимо </a:t>
            </a:r>
            <a:r>
              <a:rPr lang="ru-RU" sz="135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авторизоваться</a:t>
            </a: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 под своим логином </a:t>
            </a:r>
            <a:b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и паролем от </a:t>
            </a:r>
            <a:r>
              <a:rPr lang="ru-RU" sz="135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1350" dirty="0">
                <a:ea typeface="Calibri" panose="020F0502020204030204" pitchFamily="34" charset="0"/>
                <a:cs typeface="Times New Roman" panose="02020603050405020304" pitchFamily="18" charset="0"/>
              </a:rPr>
              <a:t> и выбрать </a:t>
            </a:r>
            <a:r>
              <a:rPr lang="ru-RU" sz="135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роль сотрудника школы</a:t>
            </a:r>
            <a:endParaRPr lang="ru-RU" sz="1350" b="1" i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CF9663-9305-CE44-8249-EF25BC39C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EEC5A7B-0735-70A5-5A69-063EC5114747}"/>
              </a:ext>
            </a:extLst>
          </p:cNvPr>
          <p:cNvSpPr txBox="1">
            <a:spLocks/>
          </p:cNvSpPr>
          <p:nvPr/>
        </p:nvSpPr>
        <p:spPr>
          <a:xfrm>
            <a:off x="457200" y="76177"/>
            <a:ext cx="8229599" cy="86834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/>
              <a:t>Доступ к ЭОР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616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Инструкция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AA12BD-F803-F5B2-F74D-508FA44F192C}"/>
              </a:ext>
            </a:extLst>
          </p:cNvPr>
          <p:cNvSpPr txBox="1"/>
          <p:nvPr/>
        </p:nvSpPr>
        <p:spPr>
          <a:xfrm>
            <a:off x="463225" y="5421777"/>
            <a:ext cx="842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ВИДЕОИНСТРУКЦИЯ</a:t>
            </a:r>
            <a:r>
              <a:rPr lang="ru-RU" dirty="0"/>
              <a:t>: </a:t>
            </a:r>
            <a:r>
              <a:rPr lang="en-US" dirty="0">
                <a:hlinkClick r:id="rId3"/>
              </a:rPr>
              <a:t>https://disk.yandex.ru/i/Y7jcfwWjDRfp_w</a:t>
            </a:r>
            <a:r>
              <a:rPr lang="ru-RU" dirty="0"/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(ОБЯЗАТЕЛЬНЫЙ ПРОСМОТР </a:t>
            </a:r>
            <a:r>
              <a:rPr lang="ru-RU" b="1" i="1" dirty="0">
                <a:solidFill>
                  <a:srgbClr val="FF0000"/>
                </a:solidFill>
              </a:rPr>
              <a:t>КАЖДОМУ УЧИТЕЛЮ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ИНСТРУКЦИЯ </a:t>
            </a:r>
            <a:r>
              <a:rPr lang="ru-RU" b="1" dirty="0">
                <a:solidFill>
                  <a:srgbClr val="FF0000"/>
                </a:solidFill>
              </a:rPr>
              <a:t>ДЛЯ УЧИТЕЛЯ </a:t>
            </a:r>
            <a:r>
              <a:rPr lang="ru-RU" dirty="0">
                <a:solidFill>
                  <a:srgbClr val="FF0000"/>
                </a:solidFill>
              </a:rPr>
              <a:t>(обязательно для изучения)</a:t>
            </a:r>
          </a:p>
          <a:p>
            <a:pPr algn="ctr"/>
            <a:r>
              <a:rPr lang="en-US" dirty="0">
                <a:hlinkClick r:id="rId4"/>
              </a:rPr>
              <a:t>https://disk.yandex.ru/i/TtQ0Nc1cOR4gFA</a:t>
            </a:r>
            <a:r>
              <a:rPr lang="ru-RU" dirty="0"/>
              <a:t>  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D048746-D022-8020-5742-71E69C7E3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47055" y="1492291"/>
            <a:ext cx="6449887" cy="397332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B36891-B54C-ABD5-8AFE-7F219A4334C4}"/>
              </a:ext>
            </a:extLst>
          </p:cNvPr>
          <p:cNvSpPr txBox="1"/>
          <p:nvPr/>
        </p:nvSpPr>
        <p:spPr>
          <a:xfrm>
            <a:off x="648072" y="894915"/>
            <a:ext cx="8244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Для поиска материалов перейдите во вкладку </a:t>
            </a:r>
            <a:r>
              <a:rPr lang="ru-RU" sz="18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«Каталог»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или воспользуйтесь поиском на главной странице</a:t>
            </a:r>
            <a:endParaRPr lang="ru-RU" sz="1800" b="1" i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696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Информация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ADF925A-E796-6691-F9B7-2B399BD3E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229" y="1268760"/>
            <a:ext cx="8756429" cy="5040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4F41A8-961E-D6A9-DAB5-0AE3D60173F1}"/>
              </a:ext>
            </a:extLst>
          </p:cNvPr>
          <p:cNvSpPr txBox="1"/>
          <p:nvPr/>
        </p:nvSpPr>
        <p:spPr>
          <a:xfrm>
            <a:off x="6117885" y="4972145"/>
            <a:ext cx="285177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4"/>
              </a:rPr>
              <a:t>https://disk.yandex.ru/edit/d/w_1RUg3HDw75Kp0Cauci-iPegnqahzm72s0qoIz-cKg6NEpwS0lNb3FsZw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3325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Мобильное приложение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1668F7-1B4D-9DCC-0C85-F58E7C846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8672463" cy="494651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8068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Мобильное приложение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B49B1DF-50E9-E668-DD90-D5454E236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81" y="1772816"/>
            <a:ext cx="8434237" cy="424847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928106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Нормативно-правовые документы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910403-F786-8B13-50ED-214C299C9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570" y="1124744"/>
            <a:ext cx="5887272" cy="341995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1414C7-CF1B-85E0-7DF8-62766B402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256" y="4749519"/>
            <a:ext cx="6820543" cy="12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61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Статистика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6CBADBB-B97F-452C-21A8-6D32A3FC4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8579169" cy="468052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745727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Статистика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9BB57A-52E5-489E-C723-77E0AFC39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6" y="1268760"/>
            <a:ext cx="9005528" cy="497287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2294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Поддержка пользователей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65BE2-BED4-F8B2-1B03-D1DB3D00B84E}"/>
              </a:ext>
            </a:extLst>
          </p:cNvPr>
          <p:cNvSpPr txBox="1"/>
          <p:nvPr/>
        </p:nvSpPr>
        <p:spPr>
          <a:xfrm>
            <a:off x="539552" y="1218664"/>
            <a:ext cx="77555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Курс в LMS, видеоролик, страница с FAQ, обратная связь  – </a:t>
            </a:r>
            <a:r>
              <a:rPr lang="ru-RU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все для быстрого знакомства с платформой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1C7537A-6FAF-268A-F3A4-6B63F354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" y="2060848"/>
            <a:ext cx="9144000" cy="4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017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86/aa/98/86aa98dfa66fc415747f2e952469138f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41" y="0"/>
            <a:ext cx="9132659" cy="42931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6276" y="2693059"/>
            <a:ext cx="6507723" cy="1471882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2800" dirty="0"/>
              <a:t>Сообщество «ГМО учителей химии </a:t>
            </a:r>
            <a:br>
              <a:rPr lang="ru-RU" sz="2800" dirty="0"/>
            </a:br>
            <a:r>
              <a:rPr lang="ru-RU" sz="2800" dirty="0"/>
              <a:t>г. Челябинска» </a:t>
            </a:r>
            <a:br>
              <a:rPr lang="ru-RU" sz="2800" dirty="0"/>
            </a:br>
            <a:r>
              <a:rPr lang="en-US" sz="2800" dirty="0"/>
              <a:t>https://vk.com/public210219328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450" t="21090" r="33110" b="37800"/>
          <a:stretch>
            <a:fillRect/>
          </a:stretch>
        </p:blipFill>
        <p:spPr>
          <a:xfrm>
            <a:off x="7308304" y="243498"/>
            <a:ext cx="1476223" cy="10183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653898" y="372592"/>
            <a:ext cx="3456385" cy="52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/>
              <a:t>Городское методическое объединение учителей химии города Челябинска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04248" y="4509120"/>
            <a:ext cx="2214247" cy="2016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50912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Курасова Александра Николаевна, </a:t>
            </a:r>
            <a:br>
              <a:rPr lang="ru-RU" dirty="0"/>
            </a:br>
            <a:r>
              <a:rPr lang="ru-RU" dirty="0"/>
              <a:t>учитель химии МАОУ «Гимназия № 23 г. Челябинска», </a:t>
            </a:r>
            <a:br>
              <a:rPr lang="ru-RU" dirty="0"/>
            </a:br>
            <a:r>
              <a:rPr lang="ru-RU" dirty="0"/>
              <a:t>руководитель ГМО учителей химии г. Челябинска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552244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89085783933</a:t>
            </a:r>
            <a:endParaRPr lang="en-US" dirty="0"/>
          </a:p>
          <a:p>
            <a:r>
              <a:rPr lang="en-US" dirty="0"/>
              <a:t>Sha</a:t>
            </a:r>
            <a:r>
              <a:rPr lang="ru-RU" dirty="0"/>
              <a:t>-</a:t>
            </a:r>
            <a:r>
              <a:rPr lang="en-US" dirty="0"/>
              <a:t>aleksandra@yandex.ru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1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Нормативно-правовые документы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3F645044-A7E7-6A48-5447-60CC933E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2776"/>
            <a:ext cx="8075241" cy="514299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Приказ 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YS Text"/>
              </a:rPr>
              <a:t>Минпросвещения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 России от 26.08.2022 №771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«Об утверждении методики расчёта показателей в области цифровой трансформации образования, относящейся к сфере деятельности Министерства просвещения Российской Федерации».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Распоряжение Правительства РФ от 18.10.2023 №2894-р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 «Стратегическое направление в области цифровой трансформации образования, относящейся к сфере деятельности Министерства просвещения Российской федерации»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Письмо 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YS Text"/>
              </a:rPr>
              <a:t>Минцифры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 России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(ОК-П13-86521 от 05.09.2025г.)</a:t>
            </a:r>
          </a:p>
          <a:p>
            <a:pPr marL="0" indent="0" algn="l">
              <a:buNone/>
            </a:pPr>
            <a:endParaRPr lang="ru-RU" sz="1600" b="0" i="0" dirty="0">
              <a:solidFill>
                <a:srgbClr val="333333"/>
              </a:solidFill>
              <a:effectLst/>
              <a:latin typeface="YS Text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F50081-FDB5-AB20-1477-8DE73E9BF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61048"/>
            <a:ext cx="6655846" cy="237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8A44B-22C6-F45D-2542-A79B2547A70B}"/>
              </a:ext>
            </a:extLst>
          </p:cNvPr>
          <p:cNvSpPr txBox="1"/>
          <p:nvPr/>
        </p:nvSpPr>
        <p:spPr>
          <a:xfrm>
            <a:off x="899592" y="6438004"/>
            <a:ext cx="80752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4"/>
              </a:rPr>
              <a:t>https://iro86.ru/index.php/component/k2/item/20589-universalnaya-biblioteka-tsifrovoj-obrazovatelnyj-kontent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0304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34174-DA95-8C12-9BAD-33C4FCB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Нормативно-правовые документы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66A3F1-F70B-9339-2D11-AA34AF056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10668F-A280-B4B0-6AFF-059A4E5D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" y="2488065"/>
            <a:ext cx="9144000" cy="4348612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2C70687C-B090-0C89-3488-893AC2BC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3476"/>
            <a:ext cx="8496944" cy="1354590"/>
          </a:xfrm>
        </p:spPr>
        <p:txBody>
          <a:bodyPr/>
          <a:lstStyle/>
          <a:p>
            <a:r>
              <a:rPr lang="ru-RU" sz="1600" b="1" dirty="0">
                <a:hlinkClick r:id="rId4"/>
              </a:rPr>
              <a:t>Приказ Министерства просвещения РФ от 23.07.2025г. №551 </a:t>
            </a:r>
            <a:r>
              <a:rPr lang="ru-RU" sz="1600" dirty="0">
                <a:hlinkClick r:id="rId4"/>
              </a:rPr>
              <a:t>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02362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Нормативно-правовые документы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AEE4A7-89FF-F00E-08FB-CA8E6F7D6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794" y="1412776"/>
            <a:ext cx="3407086" cy="15121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2BB2BA-9DEA-93E1-8E11-99AAFA097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412776"/>
            <a:ext cx="5502091" cy="41579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374B46-6F4A-2DE6-12F1-1DAD624C7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5570772"/>
            <a:ext cx="5544617" cy="9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6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Нормативно-правовые документы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A106A9-7CD9-33E3-9DE1-600C9E8DC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1055013"/>
            <a:ext cx="5362706" cy="5513676"/>
          </a:xfrm>
        </p:spPr>
      </p:pic>
    </p:spTree>
    <p:extLst>
      <p:ext uri="{BB962C8B-B14F-4D97-AF65-F5344CB8AC3E}">
        <p14:creationId xmlns:p14="http://schemas.microsoft.com/office/powerpoint/2010/main" val="15016193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Терминология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26E76EA-504E-EBAB-5BB2-5FBAB7A2D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985" y="1700808"/>
            <a:ext cx="8985015" cy="4896544"/>
          </a:xfrm>
        </p:spPr>
      </p:pic>
    </p:spTree>
    <p:extLst>
      <p:ext uri="{BB962C8B-B14F-4D97-AF65-F5344CB8AC3E}">
        <p14:creationId xmlns:p14="http://schemas.microsoft.com/office/powerpoint/2010/main" val="41987917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УБ ЦОК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270F153-67AC-F9C9-F551-F2B8399F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0" i="0" u="none" strike="noStrike" baseline="0" dirty="0">
                <a:solidFill>
                  <a:srgbClr val="052D87"/>
                </a:solidFill>
                <a:latin typeface="Calibri" panose="020F0502020204030204" pitchFamily="34" charset="0"/>
              </a:rPr>
              <a:t>Что такое универсальная библиотека ЦОК? </a:t>
            </a:r>
          </a:p>
          <a:p>
            <a:r>
              <a:rPr lang="ru-RU" sz="1800" b="0" i="0" u="none" strike="noStrike" baseline="0" dirty="0">
                <a:solidFill>
                  <a:srgbClr val="4471C4"/>
                </a:solidFill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Платформа, предоставляющая доступ к верифицированному образовательному контенту, в том числе коммерческому,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от ведущих российских разработчиков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вошедших в Федеральный перечень ЭОР*, </a:t>
            </a:r>
            <a:r>
              <a:rPr lang="ru-RU" sz="1800" b="1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БЕСПЛАТНО</a:t>
            </a:r>
            <a:endParaRPr lang="ru-RU" sz="1800" b="0" i="0" u="none" strike="noStrike" baseline="0" dirty="0">
              <a:solidFill>
                <a:srgbClr val="4471C4"/>
              </a:solidFill>
              <a:latin typeface="Calibri" panose="020F0502020204030204" pitchFamily="34" charset="0"/>
            </a:endParaRPr>
          </a:p>
          <a:p>
            <a:r>
              <a:rPr lang="ru-RU" sz="1800" b="0" i="0" u="none" strike="noStrike" baseline="0" dirty="0">
                <a:solidFill>
                  <a:srgbClr val="4471C4"/>
                </a:solidFill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Более </a:t>
            </a:r>
            <a:r>
              <a:rPr lang="ru-RU" sz="1800" b="1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35 000 уроков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от </a:t>
            </a:r>
            <a:r>
              <a:rPr lang="ru-RU" sz="1800" b="1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30 поставщиков</a:t>
            </a:r>
            <a:endParaRPr lang="ru-RU" sz="1800" b="0" i="0" u="none" strike="noStrike" baseline="0" dirty="0">
              <a:solidFill>
                <a:srgbClr val="4471C4"/>
              </a:solidFill>
              <a:latin typeface="Calibri" panose="020F0502020204030204" pitchFamily="34" charset="0"/>
            </a:endParaRPr>
          </a:p>
          <a:p>
            <a:endParaRPr lang="ru-RU" sz="1800" b="0" i="0" u="none" strike="noStrike" baseline="0" dirty="0">
              <a:solidFill>
                <a:srgbClr val="4471C4"/>
              </a:solidFill>
              <a:latin typeface="Calibri" panose="020F0502020204030204" pitchFamily="34" charset="0"/>
            </a:endParaRPr>
          </a:p>
          <a:p>
            <a:r>
              <a:rPr lang="ru-RU" sz="1800" b="0" i="0" u="none" strike="noStrike" baseline="0" dirty="0">
                <a:solidFill>
                  <a:srgbClr val="4471C4"/>
                </a:solidFill>
                <a:latin typeface="Arial" panose="020B0604020202020204" pitchFamily="34" charset="0"/>
              </a:rPr>
              <a:t>•</a:t>
            </a:r>
            <a:r>
              <a:rPr lang="ru-RU" sz="1800" b="1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Главная цель –дать лучший образовательный контент для обучающихся</a:t>
            </a:r>
            <a:endParaRPr lang="ru-RU" sz="1800" b="0" i="0" u="none" strike="noStrike" baseline="0" dirty="0">
              <a:solidFill>
                <a:srgbClr val="4471C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0" i="0" u="none" strike="noStrike" baseline="0" dirty="0">
              <a:solidFill>
                <a:srgbClr val="4471C4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FE6E3D-0EB7-E551-0E1D-B01BA189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04973"/>
            <a:ext cx="9144000" cy="1964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DCE1CE-DCCE-7E08-3386-986897650751}"/>
              </a:ext>
            </a:extLst>
          </p:cNvPr>
          <p:cNvSpPr txBox="1"/>
          <p:nvPr/>
        </p:nvSpPr>
        <p:spPr>
          <a:xfrm>
            <a:off x="215515" y="5933757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*Приказ </a:t>
            </a:r>
            <a:r>
              <a:rPr lang="ru-RU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Минпросвещения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России от 18.07.2024 N 499 "Об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образования"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595354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DFC25E81-1119-435B-BB4D-3C666E95A6D5}"/>
              </a:ext>
            </a:extLst>
          </p:cNvPr>
          <p:cNvSpPr txBox="1">
            <a:spLocks/>
          </p:cNvSpPr>
          <p:nvPr/>
        </p:nvSpPr>
        <p:spPr>
          <a:xfrm>
            <a:off x="608434" y="5786841"/>
            <a:ext cx="7763438" cy="65576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607500" tIns="108000" rIns="108000" bIns="675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solidFill>
                  <a:schemeClr val="accent1"/>
                </a:solidFill>
              </a:rPr>
              <a:t>Платформа позволяет экономить время на подготовку к урокам,</a:t>
            </a:r>
            <a:br>
              <a:rPr lang="ru-RU" sz="1500" b="1" dirty="0">
                <a:solidFill>
                  <a:schemeClr val="accent1"/>
                </a:solidFill>
              </a:rPr>
            </a:br>
            <a:r>
              <a:rPr lang="ru-RU" sz="1500" b="1" dirty="0">
                <a:solidFill>
                  <a:schemeClr val="accent1"/>
                </a:solidFill>
              </a:rPr>
              <a:t>на выявление пробелов в знаниях и их устранению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890C4A-25DC-4773-B80E-044A936B7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52" y="5239402"/>
            <a:ext cx="270000" cy="27000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4" y="1115602"/>
            <a:ext cx="7200870" cy="465992"/>
          </a:xfrm>
        </p:spPr>
        <p:txBody>
          <a:bodyPr rtlCol="0" anchor="t">
            <a:noAutofit/>
          </a:bodyPr>
          <a:lstStyle/>
          <a:p>
            <a:r>
              <a:rPr lang="ru-RU" sz="2400" dirty="0">
                <a:solidFill>
                  <a:srgbClr val="062E88"/>
                </a:solidFill>
                <a:latin typeface="Golos Text Black" pitchFamily="34" charset="0"/>
                <a:ea typeface="Golos Text Black" pitchFamily="34" charset="0"/>
              </a:rPr>
              <a:t>Почему учитель выбирает УБ ЦОК?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F8508E-F0EE-4A11-A4AF-1F5ABF9E4FFE}"/>
              </a:ext>
            </a:extLst>
          </p:cNvPr>
          <p:cNvSpPr txBox="1"/>
          <p:nvPr/>
        </p:nvSpPr>
        <p:spPr>
          <a:xfrm>
            <a:off x="539998" y="1780710"/>
            <a:ext cx="7995568" cy="362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Весь </a:t>
            </a:r>
            <a:r>
              <a:rPr lang="ru-RU" sz="1600" b="1" dirty="0">
                <a:solidFill>
                  <a:schemeClr val="accent1"/>
                </a:solidFill>
              </a:rPr>
              <a:t>контент бесплатный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все учебные материалы в одном месте</a:t>
            </a:r>
            <a:endParaRPr lang="ru-RU" sz="1600" dirty="0">
              <a:cs typeface="Times New Roman" panose="02020603050405020304" pitchFamily="18" charset="0"/>
            </a:endParaRPr>
          </a:p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</a:rPr>
              <a:t>Разнообразие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учебных </a:t>
            </a:r>
            <a:r>
              <a:rPr lang="ru-RU" sz="1600" b="1" dirty="0">
                <a:solidFill>
                  <a:schemeClr val="accent1"/>
                </a:solidFill>
              </a:rPr>
              <a:t>материалов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от ведущих российских разработчиков</a:t>
            </a:r>
          </a:p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</a:rPr>
              <a:t>Простой функционал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поиск, заказ, назначение и просмотр результатов</a:t>
            </a:r>
          </a:p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</a:rPr>
              <a:t>Средства анализа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прохождения учебных материалов</a:t>
            </a:r>
          </a:p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дополнительных интерактивных заданий </a:t>
            </a:r>
            <a:r>
              <a:rPr lang="ru-RU" sz="1600" b="1" dirty="0">
                <a:solidFill>
                  <a:schemeClr val="accent1"/>
                </a:solidFill>
              </a:rPr>
              <a:t>для устранения пробелов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знаниях у обучающихся</a:t>
            </a:r>
          </a:p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</a:rPr>
              <a:t>Расширенная статистика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возможность видеть как дети пользуются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контентом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</a:rPr>
              <a:t>Сокращение времени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педагога на заполнение отчетных документов</a:t>
            </a:r>
          </a:p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</a:rPr>
              <a:t>Рекомендательная система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позволяющая устранять выявленные дефициты с помощью рекомендаций</a:t>
            </a:r>
          </a:p>
          <a:p>
            <a:pPr indent="172800">
              <a:spcBef>
                <a:spcPts val="825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</a:rPr>
              <a:t>Поддержка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педагога на всех этапах использования и изучения контента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FD3C6E-4D86-0E7C-2E9F-22204FE86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0" t="21090" r="33110" b="37800"/>
          <a:stretch>
            <a:fillRect/>
          </a:stretch>
        </p:blipFill>
        <p:spPr>
          <a:xfrm>
            <a:off x="0" y="0"/>
            <a:ext cx="1296144" cy="7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561FBDF-A6A9-2798-B886-A13EFD7891C6}"/>
              </a:ext>
            </a:extLst>
          </p:cNvPr>
          <p:cNvSpPr txBox="1">
            <a:spLocks/>
          </p:cNvSpPr>
          <p:nvPr/>
        </p:nvSpPr>
        <p:spPr>
          <a:xfrm>
            <a:off x="457200" y="76177"/>
            <a:ext cx="8229599" cy="86834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/>
              <a:t>УБ ЦОК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8715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2">
  <a:themeElements>
    <a:clrScheme name="Капля">
      <a:dk1>
        <a:srgbClr val="333333"/>
      </a:dk1>
      <a:lt1>
        <a:srgbClr val="FFFFFF"/>
      </a:lt1>
      <a:dk2>
        <a:srgbClr val="24AA7E"/>
      </a:dk2>
      <a:lt2>
        <a:srgbClr val="B9D6DB"/>
      </a:lt2>
      <a:accent1>
        <a:srgbClr val="2E6774"/>
      </a:accent1>
      <a:accent2>
        <a:srgbClr val="00825A"/>
      </a:accent2>
      <a:accent3>
        <a:srgbClr val="31255D"/>
      </a:accent3>
      <a:accent4>
        <a:srgbClr val="49711E"/>
      </a:accent4>
      <a:accent5>
        <a:srgbClr val="92D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пля">
      <a:majorFont>
        <a:latin typeface="Tahoma"/>
        <a:ea typeface=""/>
        <a:cs typeface=""/>
        <a:font script="Jpan" typeface="MS PGothic"/>
        <a:font script="Hang" typeface="Haan YGodic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Haan YGodic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апл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100000"/>
                <a:alpha val="100000"/>
                <a:hueMod val="600000"/>
                <a:satMod val="100000"/>
                <a:lumMod val="100000"/>
              </a:schemeClr>
            </a:gs>
            <a:gs pos="50000">
              <a:schemeClr val="phClr">
                <a:tint val="30000"/>
                <a:shade val="80000"/>
                <a:alpha val="100000"/>
                <a:hueMod val="100000"/>
                <a:satMod val="100000"/>
                <a:lumMod val="100000"/>
              </a:schemeClr>
            </a:gs>
            <a:gs pos="100000">
              <a:schemeClr val="phClr">
                <a:tint val="20000"/>
                <a:shade val="100000"/>
                <a:alpha val="100000"/>
                <a:satMod val="200000"/>
                <a:lum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1223</TotalTime>
  <Words>658</Words>
  <Application>Microsoft Office PowerPoint</Application>
  <PresentationFormat>Экран (4:3)</PresentationFormat>
  <Paragraphs>85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Aptos</vt:lpstr>
      <vt:lpstr>Arial</vt:lpstr>
      <vt:lpstr>Calibri</vt:lpstr>
      <vt:lpstr>Golos Text Black</vt:lpstr>
      <vt:lpstr>Tahoma</vt:lpstr>
      <vt:lpstr>Times New Roman</vt:lpstr>
      <vt:lpstr>Wingdings</vt:lpstr>
      <vt:lpstr>YS Text</vt:lpstr>
      <vt:lpstr>Тема2</vt:lpstr>
      <vt:lpstr>Презентация PowerPoint</vt:lpstr>
      <vt:lpstr>Нормативно-правовые документы</vt:lpstr>
      <vt:lpstr>Нормативно-правовые документы</vt:lpstr>
      <vt:lpstr>Нормативно-правовые документы</vt:lpstr>
      <vt:lpstr>Нормативно-правовые документы</vt:lpstr>
      <vt:lpstr>Нормативно-правовые документы</vt:lpstr>
      <vt:lpstr>Терминология</vt:lpstr>
      <vt:lpstr>УБ ЦОК</vt:lpstr>
      <vt:lpstr>Почему учитель выбирает УБ ЦОК?</vt:lpstr>
      <vt:lpstr>Условия использования платформы</vt:lpstr>
      <vt:lpstr>Доступ к ЭОР</vt:lpstr>
      <vt:lpstr>Как попасть на платформу?</vt:lpstr>
      <vt:lpstr>Как попасть на платформу?</vt:lpstr>
      <vt:lpstr>Как попасть на платформу?</vt:lpstr>
      <vt:lpstr>Как попасть на платформу?</vt:lpstr>
      <vt:lpstr>Инструкция</vt:lpstr>
      <vt:lpstr>Информация</vt:lpstr>
      <vt:lpstr>Мобильное приложение</vt:lpstr>
      <vt:lpstr>Мобильное приложение</vt:lpstr>
      <vt:lpstr>Статистика</vt:lpstr>
      <vt:lpstr>Статистика</vt:lpstr>
      <vt:lpstr>Поддержка пользователей</vt:lpstr>
      <vt:lpstr>Сообщество «ГМО учителей химии  г. Челябинска»  https://vk.com/public210219328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учителей химии при подготовке к проведению и оцениванию независимых оценочных процедур (ГИА-9)</dc:title>
  <dc:creator>Шабалина Александра Николаевна</dc:creator>
  <cp:lastModifiedBy>Александра Курасова</cp:lastModifiedBy>
  <cp:revision>44</cp:revision>
  <dcterms:created xsi:type="dcterms:W3CDTF">2024-09-17T07:23:08Z</dcterms:created>
  <dcterms:modified xsi:type="dcterms:W3CDTF">2026-02-18T01:16:51Z</dcterms:modified>
</cp:coreProperties>
</file>