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9" r:id="rId4"/>
    <p:sldId id="257" r:id="rId5"/>
    <p:sldId id="261" r:id="rId6"/>
    <p:sldId id="262" r:id="rId7"/>
    <p:sldId id="268" r:id="rId8"/>
    <p:sldId id="265" r:id="rId9"/>
    <p:sldId id="266" r:id="rId10"/>
    <p:sldId id="263" r:id="rId11"/>
    <p:sldId id="258" r:id="rId12"/>
    <p:sldId id="267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1B8"/>
    <a:srgbClr val="F587CE"/>
    <a:srgbClr val="B70F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396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057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383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632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822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072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824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34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26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638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479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36B5A-8B2B-49D6-AB89-48E6F3C3965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14148-7A45-40EB-BC88-78360B812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579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3.jpeg"/><Relationship Id="rId18" Type="http://schemas.openxmlformats.org/officeDocument/2006/relationships/image" Target="../media/image38.jpeg"/><Relationship Id="rId3" Type="http://schemas.openxmlformats.org/officeDocument/2006/relationships/image" Target="../media/image9.png"/><Relationship Id="rId21" Type="http://schemas.openxmlformats.org/officeDocument/2006/relationships/image" Target="../media/image41.jpeg"/><Relationship Id="rId7" Type="http://schemas.microsoft.com/office/2007/relationships/hdphoto" Target="../media/hdphoto2.wdp"/><Relationship Id="rId12" Type="http://schemas.openxmlformats.org/officeDocument/2006/relationships/image" Target="../media/image32.png"/><Relationship Id="rId17" Type="http://schemas.openxmlformats.org/officeDocument/2006/relationships/image" Target="../media/image37.jpeg"/><Relationship Id="rId2" Type="http://schemas.openxmlformats.org/officeDocument/2006/relationships/image" Target="../media/image8.png"/><Relationship Id="rId16" Type="http://schemas.openxmlformats.org/officeDocument/2006/relationships/image" Target="../media/image36.jpeg"/><Relationship Id="rId20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1.png"/><Relationship Id="rId5" Type="http://schemas.microsoft.com/office/2007/relationships/hdphoto" Target="../media/hdphoto1.wdp"/><Relationship Id="rId15" Type="http://schemas.openxmlformats.org/officeDocument/2006/relationships/image" Target="../media/image35.jpeg"/><Relationship Id="rId10" Type="http://schemas.openxmlformats.org/officeDocument/2006/relationships/image" Target="../media/image30.png"/><Relationship Id="rId19" Type="http://schemas.openxmlformats.org/officeDocument/2006/relationships/image" Target="../media/image39.jpeg"/><Relationship Id="rId4" Type="http://schemas.openxmlformats.org/officeDocument/2006/relationships/image" Target="../media/image27.png"/><Relationship Id="rId9" Type="http://schemas.microsoft.com/office/2007/relationships/hdphoto" Target="../media/hdphoto3.wdp"/><Relationship Id="rId1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42.png"/><Relationship Id="rId7" Type="http://schemas.openxmlformats.org/officeDocument/2006/relationships/image" Target="../media/image45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image" Target="../media/image9.png"/><Relationship Id="rId7" Type="http://schemas.openxmlformats.org/officeDocument/2006/relationships/image" Target="../media/image5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10" Type="http://schemas.openxmlformats.org/officeDocument/2006/relationships/image" Target="../media/image54.jpg"/><Relationship Id="rId4" Type="http://schemas.openxmlformats.org/officeDocument/2006/relationships/image" Target="../media/image48.png"/><Relationship Id="rId9" Type="http://schemas.openxmlformats.org/officeDocument/2006/relationships/image" Target="../media/image5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01439" y="4477173"/>
            <a:ext cx="5891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Тема: «Детям об искусстве изразца»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9254"/>
          <a:stretch/>
        </p:blipFill>
        <p:spPr>
          <a:xfrm>
            <a:off x="15169" y="4019908"/>
            <a:ext cx="2033882" cy="2058128"/>
          </a:xfrm>
          <a:prstGeom prst="rect">
            <a:avLst/>
          </a:prstGeom>
        </p:spPr>
      </p:pic>
      <p:pic>
        <p:nvPicPr>
          <p:cNvPr id="6" name="Picture 4" descr="https://mirplitki.ru/uploads/media/image/0002/31/80f6900f7da68b92908f3265bec28710905493db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407984" cy="84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mirplitki.ru/uploads/media/image/0002/31/80f6900f7da68b92908f3265bec28710905493db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984" y="1"/>
            <a:ext cx="3407984" cy="84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mirplitki.ru/uploads/media/image/0002/31/80f6900f7da68b92908f3265bec28710905493db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968" y="-2081"/>
            <a:ext cx="3407984" cy="84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mirplitki.ru/uploads/media/image/0002/31/80f6900f7da68b92908f3265bec28710905493db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5533"/>
            <a:ext cx="3407984" cy="84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mirplitki.ru/uploads/media/image/0002/31/80f6900f7da68b92908f3265bec28710905493db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968" y="6033451"/>
            <a:ext cx="3407984" cy="84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mirplitki.ru/uploads/media/image/0002/31/80f6900f7da68b92908f3265bec28710905493db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984" y="6033451"/>
            <a:ext cx="3407984" cy="84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mirplitki.ru/uploads/media/image/0002/31/80f6900f7da68b92908f3265bec28710905493d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952" y="0"/>
            <a:ext cx="1968048" cy="84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mirplitki.ru/uploads/media/image/0002/31/80f6900f7da68b92908f3265bec28710905493d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952" y="6010032"/>
            <a:ext cx="1968048" cy="84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/>
          <a:srcRect l="4492" t="5283" r="50887" b="6895"/>
          <a:stretch/>
        </p:blipFill>
        <p:spPr>
          <a:xfrm>
            <a:off x="10299042" y="845888"/>
            <a:ext cx="1851018" cy="18715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99043" y="4118179"/>
            <a:ext cx="1851018" cy="18899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69" y="812037"/>
            <a:ext cx="1981056" cy="205155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5231" y="837794"/>
            <a:ext cx="4154906" cy="37452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50331" y="5000393"/>
            <a:ext cx="25127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Подготовила: ПДО ИЗО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Бобылева И.К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МАДОУ 474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17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253" y="423781"/>
            <a:ext cx="3639627" cy="3511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45111" y="5799"/>
            <a:ext cx="847417" cy="34201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44583" y="3425951"/>
            <a:ext cx="847417" cy="3420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473" y="5799"/>
            <a:ext cx="847417" cy="34201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474" y="3437848"/>
            <a:ext cx="847417" cy="34201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040" y="5800"/>
            <a:ext cx="6946822" cy="56853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760806" y="-1"/>
            <a:ext cx="3320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Рельефная лепка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35830" t="48187" r="34890" b="12930"/>
          <a:stretch/>
        </p:blipFill>
        <p:spPr>
          <a:xfrm>
            <a:off x="8030569" y="3935381"/>
            <a:ext cx="2846232" cy="282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4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00" y="50357"/>
            <a:ext cx="2621924" cy="2745346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508" y="14943"/>
            <a:ext cx="3046547" cy="2816174"/>
          </a:xfrm>
          <a:prstGeom prst="rect">
            <a:avLst/>
          </a:prstGeom>
          <a:noFill/>
        </p:spPr>
      </p:pic>
      <p:pic>
        <p:nvPicPr>
          <p:cNvPr id="6" name="Picture 2" descr="https://avatars.mds.yandex.net/get-znatoki/1540166/2a0000016ad9a38b5cbe3088b7937d8ebe42/w8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088" y="2981451"/>
            <a:ext cx="3736975" cy="377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44583" y="0"/>
            <a:ext cx="847417" cy="34140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44583" y="3385139"/>
            <a:ext cx="847417" cy="34140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809" y="14943"/>
            <a:ext cx="847417" cy="34140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337" y="3385139"/>
            <a:ext cx="847417" cy="341405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574844" y="2794945"/>
            <a:ext cx="476947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За слюдяным окошком - зимний вечер,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Нагретым воском сладко пахнут свечи,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Поют-скрипят паркетные дощечки,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Пестреют изразцы голландской печки.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По плиткам скачет заячий народ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И уточка с утятами плывет...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Тут птица Сирин с женскими глазами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И надписи с потешными стихами,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Крылатый лев и пышные цветы,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И бьются тут лавровые венки,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И ровным жаром дышат, изразцы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Старинного искусства образцы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(В. </a:t>
            </a:r>
            <a:r>
              <a:rPr lang="ru-RU" sz="2000" i="1" dirty="0" err="1">
                <a:solidFill>
                  <a:schemeClr val="accent5">
                    <a:lumMod val="50000"/>
                  </a:schemeClr>
                </a:solidFill>
              </a:rPr>
              <a:t>Шипукова</a:t>
            </a: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)</a:t>
            </a:r>
            <a:endParaRPr lang="ru-RU" sz="20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2" name="Picture 2" descr="https://vdome.club/wp-content/uploads/2019/11/image001-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369" y="101330"/>
            <a:ext cx="3892358" cy="276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88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1" y="3449745"/>
            <a:ext cx="847417" cy="34201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2" y="17696"/>
            <a:ext cx="847417" cy="3420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37848"/>
            <a:ext cx="847417" cy="3420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0"/>
            <a:ext cx="847417" cy="3420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2" t="2626" r="23676" b="6829"/>
          <a:stretch/>
        </p:blipFill>
        <p:spPr>
          <a:xfrm rot="16200000">
            <a:off x="1168140" y="220189"/>
            <a:ext cx="2612982" cy="3080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" t="13541" r="12948" b="22351"/>
          <a:stretch/>
        </p:blipFill>
        <p:spPr>
          <a:xfrm>
            <a:off x="4743881" y="580765"/>
            <a:ext cx="2378301" cy="2486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" t="16881" r="3071" b="9023"/>
          <a:stretch/>
        </p:blipFill>
        <p:spPr>
          <a:xfrm>
            <a:off x="8276158" y="341460"/>
            <a:ext cx="2725550" cy="28588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2" t="12767" r="6209" b="20599"/>
          <a:stretch/>
        </p:blipFill>
        <p:spPr>
          <a:xfrm rot="10800000">
            <a:off x="4353059" y="3449745"/>
            <a:ext cx="3082676" cy="3185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4854208" y="356634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353059" y="81592"/>
            <a:ext cx="3376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Выставка детских работ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14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1" y="3449745"/>
            <a:ext cx="847417" cy="34201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2" y="17696"/>
            <a:ext cx="847417" cy="3420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37848"/>
            <a:ext cx="847417" cy="3420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0"/>
            <a:ext cx="847417" cy="34201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62152" y="5409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16142" y="965546"/>
            <a:ext cx="864172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Список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литературы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Маленькие чудеса: сборник очерков о русском народном искусстве / сост. Н.В.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</a:rPr>
              <a:t>Тарновская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. – Л.: Детская литература, 1981. – 207 с.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Народное искусство [Электронный ресурс] – М.: Видеостудия «КВАРТ», [2010?]. – 1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</a:rPr>
              <a:t>эл.опт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. диск (DVD-ROM).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Прекрасное – своими руками: народные художественные ремёсла / сост. С.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</a:rPr>
              <a:t>Газарян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. – 4-е изд. – М.: Детская литература, 1989. – 157 с.: ил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Лыкова, художественного воспитания, обучения и развития  детей 2-7 лет «Цветные ладошки». – М. : Карапуз-Дидактика 2007.</a:t>
            </a:r>
          </a:p>
        </p:txBody>
      </p:sp>
    </p:spTree>
    <p:extLst>
      <p:ext uri="{BB962C8B-B14F-4D97-AF65-F5344CB8AC3E}">
        <p14:creationId xmlns:p14="http://schemas.microsoft.com/office/powerpoint/2010/main" val="161112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96"/>
            <a:ext cx="12193057" cy="6846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26523" y="204283"/>
            <a:ext cx="92727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PT Sans"/>
              </a:rPr>
              <a:t>Изобразительная деятельность для детей с ОВЗ как вид  художественной деятельности  должна  носить  эмоциональный и творческий  характер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PT Sans"/>
              </a:rPr>
              <a:t>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PT San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26684" y="1852211"/>
            <a:ext cx="1086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PT Sans"/>
              </a:rPr>
              <a:t>Задачи</a:t>
            </a:r>
            <a:r>
              <a:rPr lang="ru-RU" dirty="0" smtClean="0">
                <a:solidFill>
                  <a:srgbClr val="000000"/>
                </a:solidFill>
                <a:latin typeface="PT Sans"/>
              </a:rPr>
              <a:t>: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26684" y="2364572"/>
            <a:ext cx="9332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>
                <a:solidFill>
                  <a:srgbClr val="000000"/>
                </a:solidFill>
                <a:latin typeface="PT Sans"/>
              </a:rPr>
              <a:t>*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PT Sans"/>
              </a:rPr>
              <a:t>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PT Sans"/>
              </a:rPr>
              <a:t>беспечить эмоциональное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PT Sans"/>
              </a:rPr>
              <a:t>,   образное    восприятие    действительности,   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PT Sans"/>
            </a:endParaRPr>
          </a:p>
          <a:p>
            <a:pPr lvl="0"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PT Sans"/>
              </a:rPr>
              <a:t> *Формировать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PT Sans"/>
              </a:rPr>
              <a:t>эстетические  чувства  и  представления, 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PT Sans"/>
            </a:endParaRPr>
          </a:p>
          <a:p>
            <a:pPr lvl="0"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PT Sans"/>
              </a:rPr>
              <a:t> *Развивать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PT Sans"/>
              </a:rPr>
              <a:t>  образное   мышление  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PT Sans"/>
              </a:rPr>
              <a:t>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PT Sans"/>
              </a:rPr>
              <a:t>воображение, 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PT Sans"/>
            </a:endParaRPr>
          </a:p>
          <a:p>
            <a:pPr lvl="0" algn="just"/>
            <a:endParaRPr lang="ru-RU" dirty="0">
              <a:solidFill>
                <a:schemeClr val="accent2">
                  <a:lumMod val="50000"/>
                </a:schemeClr>
              </a:solidFill>
              <a:latin typeface="PT San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95" y="3428999"/>
            <a:ext cx="847417" cy="34201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65" y="17696"/>
            <a:ext cx="847417" cy="34201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1" y="3437848"/>
            <a:ext cx="847417" cy="34201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2" y="8848"/>
            <a:ext cx="847417" cy="342015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55476" y="979667"/>
            <a:ext cx="10077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26523" y="3283886"/>
            <a:ext cx="959913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 </a:t>
            </a:r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 </a:t>
            </a:r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Продолжить </a:t>
            </a:r>
            <a:r>
              <a:rPr lang="ru-RU" sz="2000" dirty="0">
                <a:solidFill>
                  <a:srgbClr val="ED7D31">
                    <a:lumMod val="50000"/>
                  </a:srgbClr>
                </a:solidFill>
              </a:rPr>
              <a:t>прививать интерес к  лепки из пластилина.</a:t>
            </a:r>
          </a:p>
          <a:p>
            <a:pPr lvl="0" algn="just"/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 Освоить навык владения техникой </a:t>
            </a:r>
            <a:r>
              <a:rPr lang="ru-RU" sz="2000" dirty="0">
                <a:solidFill>
                  <a:srgbClr val="ED7D31">
                    <a:lumMod val="50000"/>
                  </a:srgbClr>
                </a:solidFill>
              </a:rPr>
              <a:t>лепки из </a:t>
            </a:r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жгутиков, </a:t>
            </a:r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шариков</a:t>
            </a:r>
            <a:r>
              <a:rPr lang="ru-RU" sz="2000" dirty="0">
                <a:solidFill>
                  <a:srgbClr val="ED7D31">
                    <a:lumMod val="50000"/>
                  </a:srgbClr>
                </a:solidFill>
              </a:rPr>
              <a:t>, </a:t>
            </a:r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колбасок,</a:t>
            </a:r>
          </a:p>
          <a:p>
            <a:pPr lvl="0" algn="just"/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 э</a:t>
            </a:r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лементы </a:t>
            </a:r>
            <a:r>
              <a:rPr lang="ru-RU" sz="2000" dirty="0" err="1" smtClean="0">
                <a:solidFill>
                  <a:srgbClr val="ED7D31">
                    <a:lumMod val="50000"/>
                  </a:srgbClr>
                </a:solidFill>
              </a:rPr>
              <a:t>пластилинографии</a:t>
            </a:r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.</a:t>
            </a:r>
            <a:endParaRPr lang="ru-RU" sz="2000" dirty="0">
              <a:solidFill>
                <a:srgbClr val="ED7D31">
                  <a:lumMod val="50000"/>
                </a:srgbClr>
              </a:solidFill>
            </a:endParaRPr>
          </a:p>
          <a:p>
            <a:pPr lvl="0" algn="just"/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 </a:t>
            </a:r>
            <a:r>
              <a:rPr lang="ru-RU" sz="2000" dirty="0">
                <a:solidFill>
                  <a:srgbClr val="ED7D31">
                    <a:lumMod val="50000"/>
                  </a:srgbClr>
                </a:solidFill>
              </a:rPr>
              <a:t>Продолжить обучение использования фактур-оттисков.</a:t>
            </a:r>
          </a:p>
          <a:p>
            <a:pPr lvl="0" algn="just"/>
            <a:r>
              <a:rPr lang="ru-RU" sz="2000" dirty="0">
                <a:solidFill>
                  <a:srgbClr val="ED7D31">
                    <a:lumMod val="50000"/>
                  </a:srgbClr>
                </a:solidFill>
              </a:rPr>
              <a:t> </a:t>
            </a:r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Закрепить </a:t>
            </a:r>
            <a:r>
              <a:rPr lang="ru-RU" sz="2000" dirty="0">
                <a:solidFill>
                  <a:srgbClr val="ED7D31">
                    <a:lumMod val="50000"/>
                  </a:srgbClr>
                </a:solidFill>
              </a:rPr>
              <a:t>навыки работы с инструментами (стеками).</a:t>
            </a:r>
          </a:p>
          <a:p>
            <a:pPr lvl="0" algn="just"/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 Продолжать </a:t>
            </a:r>
            <a:r>
              <a:rPr lang="ru-RU" sz="2000" dirty="0">
                <a:solidFill>
                  <a:srgbClr val="ED7D31">
                    <a:lumMod val="50000"/>
                  </a:srgbClr>
                </a:solidFill>
              </a:rPr>
              <a:t>знакомить с образцами народного прикладного творчества;</a:t>
            </a:r>
          </a:p>
          <a:p>
            <a:pPr lvl="0" algn="just"/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 Вызвать </a:t>
            </a:r>
            <a:r>
              <a:rPr lang="ru-RU" sz="2000" dirty="0">
                <a:solidFill>
                  <a:srgbClr val="ED7D31">
                    <a:lumMod val="50000"/>
                  </a:srgbClr>
                </a:solidFill>
              </a:rPr>
              <a:t>желание создать свои варианты эскизов изразцов;</a:t>
            </a:r>
          </a:p>
          <a:p>
            <a:pPr lvl="0" algn="just"/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 Содействовать </a:t>
            </a:r>
            <a:r>
              <a:rPr lang="ru-RU" sz="2000" dirty="0">
                <a:solidFill>
                  <a:srgbClr val="ED7D31">
                    <a:lumMod val="50000"/>
                  </a:srgbClr>
                </a:solidFill>
              </a:rPr>
              <a:t>развитию мелкой моторики пальцев и техники работы с пластическим </a:t>
            </a:r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  материалом</a:t>
            </a:r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.</a:t>
            </a:r>
          </a:p>
          <a:p>
            <a:pPr lvl="0" algn="just"/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 А</a:t>
            </a:r>
            <a:r>
              <a:rPr lang="ru-RU" sz="2000" dirty="0" smtClean="0">
                <a:solidFill>
                  <a:srgbClr val="ED7D31">
                    <a:lumMod val="50000"/>
                  </a:srgbClr>
                </a:solidFill>
              </a:rPr>
              <a:t>ктивизировать </a:t>
            </a:r>
            <a:r>
              <a:rPr lang="ru-RU" sz="2000" dirty="0">
                <a:solidFill>
                  <a:srgbClr val="ED7D31">
                    <a:lumMod val="50000"/>
                  </a:srgbClr>
                </a:solidFill>
              </a:rPr>
              <a:t>и расширить словарный запас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27743" y="859462"/>
            <a:ext cx="8056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ED7D31">
                    <a:lumMod val="50000"/>
                  </a:srgbClr>
                </a:solidFill>
              </a:rPr>
              <a:t>Цель: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26684" y="1125300"/>
            <a:ext cx="8617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ED7D31">
                    <a:lumMod val="50000"/>
                  </a:srgbClr>
                </a:solidFill>
              </a:rPr>
              <a:t>Познакомить с историей  возникновения и производства изразцов;</a:t>
            </a:r>
          </a:p>
          <a:p>
            <a:pPr lvl="0"/>
            <a:r>
              <a:rPr lang="ru-RU" dirty="0">
                <a:solidFill>
                  <a:srgbClr val="ED7D31">
                    <a:lumMod val="50000"/>
                  </a:srgbClr>
                </a:solidFill>
              </a:rPr>
              <a:t>Расширять представления детей о народном искусстве;</a:t>
            </a:r>
          </a:p>
        </p:txBody>
      </p:sp>
    </p:spTree>
    <p:extLst>
      <p:ext uri="{BB962C8B-B14F-4D97-AF65-F5344CB8AC3E}">
        <p14:creationId xmlns:p14="http://schemas.microsoft.com/office/powerpoint/2010/main" val="214102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64" y="61215"/>
            <a:ext cx="12193057" cy="68464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1" y="3449745"/>
            <a:ext cx="847417" cy="34201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2" y="17696"/>
            <a:ext cx="847417" cy="3420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37848"/>
            <a:ext cx="847417" cy="3420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0"/>
            <a:ext cx="847417" cy="342015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669566" y="927578"/>
            <a:ext cx="82017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</a:rPr>
              <a:t>И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гровая,</a:t>
            </a:r>
          </a:p>
          <a:p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Здоровье-сберегающая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</a:rPr>
              <a:t>, мультимедийная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,</a:t>
            </a: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</a:rPr>
              <a:t>П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роектная</a:t>
            </a:r>
            <a:endParaRPr lang="ru-RU" sz="2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27537" y="117936"/>
            <a:ext cx="84657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В процессе обучения используются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педагогические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технологии: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06330" y="424046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224528" y="2227303"/>
            <a:ext cx="13926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Приёмы: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34692" y="2788364"/>
            <a:ext cx="448081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Показ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</a:rPr>
              <a:t>приемов изображения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</a:p>
          <a:p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Словесное объяснение, </a:t>
            </a:r>
          </a:p>
          <a:p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Вопросы</a:t>
            </a: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</a:rPr>
              <a:t>О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бследование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</a:rPr>
              <a:t>предмета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,</a:t>
            </a:r>
          </a:p>
          <a:p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Анализ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</a:rPr>
              <a:t>работы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,</a:t>
            </a:r>
          </a:p>
          <a:p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Сличение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</a:rPr>
              <a:t>работы с образцом</a:t>
            </a:r>
            <a:endParaRPr lang="ru-RU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вязь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слова с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действием</a:t>
            </a:r>
            <a:endParaRPr lang="ru-RU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Проговаривание</a:t>
            </a:r>
          </a:p>
          <a:p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8351" y="418789"/>
            <a:ext cx="2373209" cy="236957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6172" y="4425127"/>
            <a:ext cx="2289311" cy="228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46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59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72305" y="744534"/>
            <a:ext cx="91482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5">
                    <a:lumMod val="75000"/>
                  </a:schemeClr>
                </a:solidFill>
              </a:rPr>
              <a:t>Что же это? «</a:t>
            </a:r>
            <a:r>
              <a:rPr lang="ru-RU" sz="2000" b="1" i="1" dirty="0" err="1" smtClean="0">
                <a:solidFill>
                  <a:schemeClr val="accent5">
                    <a:lumMod val="75000"/>
                  </a:schemeClr>
                </a:solidFill>
              </a:rPr>
              <a:t>Изразить</a:t>
            </a:r>
            <a:r>
              <a:rPr lang="ru-RU" sz="2000" b="1" i="1" dirty="0" smtClean="0">
                <a:solidFill>
                  <a:schemeClr val="accent5">
                    <a:lumMod val="75000"/>
                  </a:schemeClr>
                </a:solidFill>
              </a:rPr>
              <a:t>»- по древне-</a:t>
            </a:r>
            <a:r>
              <a:rPr lang="ru-RU" sz="2000" b="1" i="1" dirty="0" err="1" smtClean="0">
                <a:solidFill>
                  <a:schemeClr val="accent5">
                    <a:lumMod val="75000"/>
                  </a:schemeClr>
                </a:solidFill>
              </a:rPr>
              <a:t>русски</a:t>
            </a:r>
            <a:r>
              <a:rPr lang="ru-RU" sz="2000" b="1" i="1" dirty="0" smtClean="0">
                <a:solidFill>
                  <a:schemeClr val="accent5">
                    <a:lumMod val="75000"/>
                  </a:schemeClr>
                </a:solidFill>
              </a:rPr>
              <a:t>  – значит украсить, Это керамические плитки, которые по началу создавались мастерами для украшения соборов и других зданий как декоративно - архитектурный элемент, а чуть позднее вошли в интерьер жилищ людей. </a:t>
            </a:r>
            <a:endParaRPr lang="ru-RU" sz="2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7969" y="159759"/>
            <a:ext cx="11062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Изразец— 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слово исконно русское, произошедшее от древнего «образец» </a:t>
            </a:r>
            <a:endParaRPr lang="ru-RU" sz="2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3394" y="2096528"/>
            <a:ext cx="5718544" cy="3432345"/>
          </a:xfrm>
          <a:prstGeom prst="rect">
            <a:avLst/>
          </a:prstGeom>
        </p:spPr>
      </p:pic>
      <p:pic>
        <p:nvPicPr>
          <p:cNvPr id="6" name="Picture 4" descr="https://mirplitki.ru/uploads/media/image/0002/31/80f6900f7da68b92908f3265bec28710905493d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280008" y="1294983"/>
            <a:ext cx="3407984" cy="84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" y="3435113"/>
            <a:ext cx="847417" cy="34140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44583" y="21057"/>
            <a:ext cx="847417" cy="34140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44583" y="3433488"/>
            <a:ext cx="847417" cy="341405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02682" y="5557428"/>
            <a:ext cx="101871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Изразец - это керамическая плитка из обожжённой глины, на лицевой стороне которой располагаются рельеф, роспись, эмаль. Изразцы используют для украшения печей и каминов, внутренних и внешних стен зданий.</a:t>
            </a:r>
          </a:p>
        </p:txBody>
      </p:sp>
    </p:spTree>
    <p:extLst>
      <p:ext uri="{BB962C8B-B14F-4D97-AF65-F5344CB8AC3E}">
        <p14:creationId xmlns:p14="http://schemas.microsoft.com/office/powerpoint/2010/main" val="265721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pic>
        <p:nvPicPr>
          <p:cNvPr id="6" name="Picture 4" descr="https://ic.pics.livejournal.com/leonovvaleri/71960530/113939/113939_origina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6" r="11705"/>
          <a:stretch/>
        </p:blipFill>
        <p:spPr bwMode="auto">
          <a:xfrm>
            <a:off x="978971" y="3083760"/>
            <a:ext cx="3243592" cy="368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cdn.remotvet.ru/files/users/images/f1/15/f115a89e701981420a433481e5c877d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547" y="4398545"/>
            <a:ext cx="5242736" cy="238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355175" y="3409625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i="1" dirty="0" err="1" smtClean="0">
                <a:solidFill>
                  <a:srgbClr val="F151B8"/>
                </a:solidFill>
              </a:rPr>
              <a:t>Румпа</a:t>
            </a:r>
            <a:r>
              <a:rPr lang="ru-RU" sz="1600" b="1" i="1" dirty="0" smtClean="0">
                <a:solidFill>
                  <a:srgbClr val="F151B8"/>
                </a:solidFill>
              </a:rPr>
              <a:t> (румпель)— </a:t>
            </a:r>
            <a:r>
              <a:rPr lang="ru-RU" sz="1600" b="1" i="1" dirty="0">
                <a:solidFill>
                  <a:srgbClr val="F151B8"/>
                </a:solidFill>
              </a:rPr>
              <a:t>это выступ на тыльной стороне, располагающийся по контуру изразца и с пересечением в центре, высотой, как правило, не более девяти сантиметров. Иногда бывает круглой формы.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943"/>
            <a:ext cx="847417" cy="34140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3428999"/>
            <a:ext cx="847417" cy="34140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3306" y="3419855"/>
            <a:ext cx="847417" cy="34140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1501" y="5799"/>
            <a:ext cx="847417" cy="34140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863" y="14001"/>
            <a:ext cx="2395936" cy="229839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452324" y="33314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Истоки русского изразцового искусства следует искать в древнем Киеве X-XI веков. Изразцовое искусство отражало народный быт, его обычаи и вкусы. </a:t>
            </a:r>
            <a:endParaRPr lang="ru-RU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По началу изразцы были рельефны , выполнялись из красной глины и не покрывались глазурью.</a:t>
            </a:r>
          </a:p>
          <a:p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Рассвет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русского изразцового искусства наступил во второй половине 17 века и связан с широким распространением рельефных многоцветных изразцов. </a:t>
            </a:r>
          </a:p>
          <a:p>
            <a:endParaRPr lang="ru-RU" b="1" i="1" dirty="0"/>
          </a:p>
        </p:txBody>
      </p:sp>
      <p:pic>
        <p:nvPicPr>
          <p:cNvPr id="15" name="Picture 4" descr="https://studioline-design.com/wp-content/uploads/2015/08/0_a9ac2_f65ebbe7_orig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1" r="13899"/>
          <a:stretch/>
        </p:blipFill>
        <p:spPr bwMode="auto">
          <a:xfrm>
            <a:off x="9508498" y="14711"/>
            <a:ext cx="1885355" cy="175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studioline-design.com/wp-content/uploads/2015/08/0_a9ac2_f65ebbe7_orig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1" r="13899"/>
          <a:stretch/>
        </p:blipFill>
        <p:spPr bwMode="auto">
          <a:xfrm>
            <a:off x="9510049" y="1733165"/>
            <a:ext cx="1885356" cy="175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52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44"/>
            <a:ext cx="12193057" cy="68430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5243" y="3428999"/>
            <a:ext cx="847417" cy="34140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5375" y="14944"/>
            <a:ext cx="847417" cy="34140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847417" cy="34140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14944"/>
            <a:ext cx="847417" cy="341405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78318" y="150030"/>
            <a:ext cx="10035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i="1" dirty="0">
                <a:solidFill>
                  <a:srgbClr val="E08C4A">
                    <a:lumMod val="50000"/>
                  </a:srgbClr>
                </a:solidFill>
                <a:latin typeface="Franklin Gothic Book" panose="020B0503020102020204"/>
              </a:rPr>
              <a:t>Характерная черта народного изразцового искусства </a:t>
            </a:r>
            <a:r>
              <a:rPr lang="ru-RU" sz="2400" dirty="0">
                <a:solidFill>
                  <a:srgbClr val="E08C4A">
                    <a:lumMod val="50000"/>
                  </a:srgbClr>
                </a:solidFill>
                <a:latin typeface="Franklin Gothic Book" panose="020B0503020102020204"/>
              </a:rPr>
              <a:t>ярко выраженное чувство ритма, любовь к повторности мотивов.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19977" y="1125258"/>
            <a:ext cx="4305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Мотивы 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растения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звери, птицы,</a:t>
            </a:r>
          </a:p>
          <a:p>
            <a:pPr marL="285750" indent="-285750">
              <a:buFontTx/>
              <a:buChar char="-"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люди,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сказочные существа, 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архитектурные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сооружения 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даже жанровые юмористические 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сцены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со словами и присказками. </a:t>
            </a:r>
          </a:p>
        </p:txBody>
      </p:sp>
      <p:pic>
        <p:nvPicPr>
          <p:cNvPr id="12" name="Picture 4" descr="http://arkatura.ru/wp-content/uploads/2013/05/IMG_25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55" y="926076"/>
            <a:ext cx="1995625" cy="19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6711" y="2904106"/>
            <a:ext cx="1964686" cy="19646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08821" y="698079"/>
            <a:ext cx="2047534" cy="203742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/>
          <a:srcRect l="7560" t="10649" r="6603" b="8136"/>
          <a:stretch/>
        </p:blipFill>
        <p:spPr>
          <a:xfrm>
            <a:off x="6009508" y="4047260"/>
            <a:ext cx="2150772" cy="2713283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1516" y="4749208"/>
            <a:ext cx="2047050" cy="1956723"/>
          </a:xfrm>
          <a:prstGeom prst="rect">
            <a:avLst/>
          </a:prstGeom>
          <a:noFill/>
        </p:spPr>
      </p:pic>
      <p:pic>
        <p:nvPicPr>
          <p:cNvPr id="17" name="Рисунок 16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1516" y="2740075"/>
            <a:ext cx="2034839" cy="2009133"/>
          </a:xfrm>
          <a:prstGeom prst="rect">
            <a:avLst/>
          </a:prstGeom>
          <a:noFill/>
        </p:spPr>
      </p:pic>
      <p:pic>
        <p:nvPicPr>
          <p:cNvPr id="19" name="Рисунок 18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40"/>
          <a:stretch/>
        </p:blipFill>
        <p:spPr bwMode="auto">
          <a:xfrm>
            <a:off x="846358" y="4832565"/>
            <a:ext cx="3867169" cy="19372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58" y="2921702"/>
            <a:ext cx="1978187" cy="18730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699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9" y="-17696"/>
            <a:ext cx="12193057" cy="68464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1" y="3449745"/>
            <a:ext cx="847417" cy="34201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2" y="17696"/>
            <a:ext cx="847417" cy="3420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37848"/>
            <a:ext cx="847417" cy="3420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0"/>
            <a:ext cx="847417" cy="34201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67452" y="92048"/>
            <a:ext cx="292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Материалы и инструменты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76" r="28229"/>
          <a:stretch/>
        </p:blipFill>
        <p:spPr>
          <a:xfrm rot="16200000">
            <a:off x="3751556" y="453701"/>
            <a:ext cx="1459515" cy="18649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99" t="30070" b="16039"/>
          <a:stretch/>
        </p:blipFill>
        <p:spPr>
          <a:xfrm>
            <a:off x="1090468" y="228811"/>
            <a:ext cx="2101641" cy="15616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46" r="30186" b="2760"/>
          <a:stretch/>
        </p:blipFill>
        <p:spPr>
          <a:xfrm rot="16200000">
            <a:off x="6104273" y="375737"/>
            <a:ext cx="1443326" cy="20177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84930" y="5147924"/>
            <a:ext cx="1827076" cy="14963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84514" y="5096457"/>
            <a:ext cx="2114284" cy="15857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51860" y="5202951"/>
            <a:ext cx="1987287" cy="13292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52" y="327875"/>
            <a:ext cx="1398195" cy="186426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77501" y="573434"/>
            <a:ext cx="1877460" cy="140809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25" r="24280"/>
          <a:stretch/>
        </p:blipFill>
        <p:spPr>
          <a:xfrm rot="5400000">
            <a:off x="3941603" y="1832672"/>
            <a:ext cx="1120462" cy="202520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12" r="34832"/>
          <a:stretch/>
        </p:blipFill>
        <p:spPr>
          <a:xfrm rot="16200000">
            <a:off x="3875161" y="3247949"/>
            <a:ext cx="1135325" cy="181725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6" r="12954"/>
          <a:stretch/>
        </p:blipFill>
        <p:spPr>
          <a:xfrm rot="16200000">
            <a:off x="1231199" y="1938668"/>
            <a:ext cx="1803042" cy="177162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458" y="2261552"/>
            <a:ext cx="1952601" cy="146445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262" y="3883832"/>
            <a:ext cx="1975232" cy="148142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5" t="5171" r="10604" b="1"/>
          <a:stretch/>
        </p:blipFill>
        <p:spPr>
          <a:xfrm rot="16200000">
            <a:off x="8004553" y="2427966"/>
            <a:ext cx="1745913" cy="17113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44448" y="2653371"/>
            <a:ext cx="1941666" cy="145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99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9" y="18672"/>
            <a:ext cx="12193057" cy="68464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2404"/>
          <a:stretch/>
        </p:blipFill>
        <p:spPr>
          <a:xfrm>
            <a:off x="1255162" y="630849"/>
            <a:ext cx="4579820" cy="30130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3842" y="681031"/>
            <a:ext cx="4285859" cy="29629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t="37056"/>
          <a:stretch/>
        </p:blipFill>
        <p:spPr>
          <a:xfrm>
            <a:off x="1323163" y="4286936"/>
            <a:ext cx="4844413" cy="17219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44583" y="8847"/>
            <a:ext cx="847417" cy="34201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44583" y="3428999"/>
            <a:ext cx="847417" cy="34201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8847"/>
            <a:ext cx="847417" cy="34201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437848"/>
            <a:ext cx="847417" cy="342015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45547" y="88692"/>
            <a:ext cx="3300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Пластилиновые узоры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38659" y="4268994"/>
            <a:ext cx="1532586" cy="483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204952" y="3718352"/>
            <a:ext cx="4794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Схемы изготовления цветов и листьев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3" t="40563" r="10060" b="29014"/>
          <a:stretch/>
        </p:blipFill>
        <p:spPr>
          <a:xfrm>
            <a:off x="6215590" y="4306303"/>
            <a:ext cx="1742302" cy="16128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8" t="71174" r="59998" b="13427"/>
          <a:stretch/>
        </p:blipFill>
        <p:spPr>
          <a:xfrm>
            <a:off x="8911580" y="4162092"/>
            <a:ext cx="1300766" cy="105606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 t="63933" b="13240"/>
          <a:stretch/>
        </p:blipFill>
        <p:spPr>
          <a:xfrm>
            <a:off x="8201532" y="5147923"/>
            <a:ext cx="3063351" cy="106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9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1" y="3449745"/>
            <a:ext cx="847417" cy="34201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582" y="17696"/>
            <a:ext cx="847417" cy="3420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37848"/>
            <a:ext cx="847417" cy="3420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0"/>
            <a:ext cx="847417" cy="34201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97540" y="2189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3296" y="3710424"/>
            <a:ext cx="2400714" cy="24137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43" y="2842886"/>
            <a:ext cx="2906697" cy="29091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" t="15085" r="6639" b="17685"/>
          <a:stretch/>
        </p:blipFill>
        <p:spPr>
          <a:xfrm>
            <a:off x="1147360" y="358447"/>
            <a:ext cx="2137195" cy="2259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731" y="218941"/>
            <a:ext cx="2763469" cy="27634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" t="65506" r="56456"/>
          <a:stretch/>
        </p:blipFill>
        <p:spPr>
          <a:xfrm>
            <a:off x="4626903" y="4976329"/>
            <a:ext cx="2982915" cy="175774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931486" y="555486"/>
            <a:ext cx="43290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Ты еще не видел чудо?</a:t>
            </a:r>
          </a:p>
          <a:p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Никогда не видел чудо?</a:t>
            </a:r>
          </a:p>
          <a:p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Посиди и посмотри!</a:t>
            </a:r>
          </a:p>
          <a:p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В старину умельцы были.</a:t>
            </a:r>
          </a:p>
          <a:p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Чудеса они творили, создавали изразцы.</a:t>
            </a:r>
          </a:p>
          <a:p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Так попробуем и мы.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85027" y="121874"/>
            <a:ext cx="7258983" cy="63097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622" y="2596271"/>
            <a:ext cx="2918026" cy="206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68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</TotalTime>
  <Words>618</Words>
  <Application>Microsoft Office PowerPoint</Application>
  <PresentationFormat>Широкоэкранный</PresentationFormat>
  <Paragraphs>79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Franklin Gothic Book</vt:lpstr>
      <vt:lpstr>PT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126</cp:revision>
  <dcterms:created xsi:type="dcterms:W3CDTF">2023-11-12T07:58:23Z</dcterms:created>
  <dcterms:modified xsi:type="dcterms:W3CDTF">2023-11-29T17:26:40Z</dcterms:modified>
</cp:coreProperties>
</file>