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106E36-FD25-4E2D-B0AA-010F637433A0}" type="datetimeFigureOut">
              <a:rPr lang="ru-RU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25C68B6-61C2-468F-89AB-4B9F7531AA68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purple-flowers-png-8.pn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-13888" y="2749296"/>
            <a:ext cx="5818082" cy="400261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 bwMode="auto">
          <a:xfrm>
            <a:off x="4860032" y="5119502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 err="1" smtClean="0"/>
              <a:t>Дверник</a:t>
            </a:r>
            <a:r>
              <a:rPr lang="ru-RU" sz="2400" dirty="0" smtClean="0"/>
              <a:t> </a:t>
            </a:r>
            <a:r>
              <a:rPr lang="ru-RU" sz="2400" dirty="0"/>
              <a:t>Ольга Геннадьевна</a:t>
            </a:r>
          </a:p>
          <a:p>
            <a:pPr algn="ctr">
              <a:defRPr/>
            </a:pPr>
            <a:r>
              <a:rPr lang="ru-RU" sz="2400" dirty="0"/>
              <a:t>ПДО ИЗО, </a:t>
            </a:r>
          </a:p>
          <a:p>
            <a:pPr algn="ctr">
              <a:defRPr/>
            </a:pPr>
            <a:r>
              <a:rPr lang="ru-RU" sz="2400" dirty="0"/>
              <a:t>МБОУ «ДС № 400 </a:t>
            </a:r>
            <a:r>
              <a:rPr lang="ru-RU" sz="2400" dirty="0" err="1"/>
              <a:t>г.Челябинска</a:t>
            </a:r>
            <a:r>
              <a:rPr lang="ru-RU" sz="2400" dirty="0"/>
              <a:t>»</a:t>
            </a: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2555776" y="476672"/>
            <a:ext cx="6264696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2800" b="1" dirty="0">
                <a:ln w="1905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Использование нетрадиционных техник лепки в изобразительной деятельности с детьми дошкольного возраста с нарушениями зрения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46384436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672860581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62960252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67583763" name="TextBox 11"/>
          <p:cNvSpPr txBox="1"/>
          <p:nvPr/>
        </p:nvSpPr>
        <p:spPr bwMode="auto">
          <a:xfrm>
            <a:off x="1117418" y="6252100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/>
              <a:t>Дерник Ольга Геннадьевна, ПДО ИЗО, </a:t>
            </a:r>
          </a:p>
          <a:p>
            <a:pPr algn="ctr">
              <a:defRPr/>
            </a:pPr>
            <a:r>
              <a:rPr lang="ru-RU"/>
              <a:t>МБДОУ «ДС № 400 г.Челябинска»</a:t>
            </a:r>
          </a:p>
        </p:txBody>
      </p:sp>
      <p:pic>
        <p:nvPicPr>
          <p:cNvPr id="1182305272" name="Рисунок 118230527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7725" y="828675"/>
            <a:ext cx="7957162" cy="4762500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62502766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319488166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0935025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19667595" name="Рисунок 71966759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76960" y="523875"/>
            <a:ext cx="7613549" cy="5314950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3154183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886851631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66438271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815323082" name="Рисунок 81532308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117418" y="457199"/>
            <a:ext cx="6910039" cy="5467349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09225852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245039903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56938712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673926585" name="Рисунок 167392658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05774" y="523874"/>
            <a:ext cx="3962400" cy="5174406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  <p:pic>
        <p:nvPicPr>
          <p:cNvPr id="1060468091" name="Рисунок 106046809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658700" y="523874"/>
            <a:ext cx="4361474" cy="2638425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  <p:pic>
        <p:nvPicPr>
          <p:cNvPr id="1110132863" name="Рисунок 13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349307" y="3685754"/>
            <a:ext cx="3337493" cy="2503120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51520" y="573214"/>
            <a:ext cx="3995936" cy="2996952"/>
          </a:xfrm>
          <a:prstGeom prst="flowChartAlternateProcess">
            <a:avLst/>
          </a:prstGeom>
          <a:ln w="12700">
            <a:solidFill>
              <a:schemeClr val="accent2">
                <a:lumMod val="7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Прямоугольник 8"/>
          <p:cNvSpPr/>
          <p:nvPr/>
        </p:nvSpPr>
        <p:spPr bwMode="auto">
          <a:xfrm>
            <a:off x="4788024" y="260648"/>
            <a:ext cx="4201162" cy="8640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i="1">
                <a:ln w="1270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/>
              </a:rPr>
              <a:t>МАСТЕР – КЛАСС «ХОЛОДНЫЙ ФОРФОР»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492615" y="1548637"/>
            <a:ext cx="2550703" cy="3400937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708307" y="3710280"/>
            <a:ext cx="2067694" cy="2756925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32741273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79019576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8541570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375371525" name="Прямоугольник 8"/>
          <p:cNvSpPr/>
          <p:nvPr/>
        </p:nvSpPr>
        <p:spPr bwMode="auto">
          <a:xfrm>
            <a:off x="4788024" y="260648"/>
            <a:ext cx="4201162" cy="8640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i="1">
                <a:ln w="1270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/>
              </a:rPr>
              <a:t>МАСТЕР – КЛАСС с родителями</a:t>
            </a:r>
          </a:p>
        </p:txBody>
      </p:sp>
      <p:pic>
        <p:nvPicPr>
          <p:cNvPr id="6414869" name="Рисунок 641486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80024" y="1266825"/>
            <a:ext cx="3992925" cy="2059139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  <p:pic>
        <p:nvPicPr>
          <p:cNvPr id="1213317537" name="Рисунок 121331753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230075" y="3325964"/>
            <a:ext cx="4365395" cy="2561048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4866445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480585606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84668635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814034713" name="Рисунок 181403471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91117" y="466725"/>
            <a:ext cx="3057907" cy="4743450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  <p:pic>
        <p:nvPicPr>
          <p:cNvPr id="1237645543" name="Рисунок 123764554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572850" y="1671637"/>
            <a:ext cx="5466375" cy="2886074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 bwMode="auto">
          <a:xfrm>
            <a:off x="4860032" y="5119502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 err="1"/>
              <a:t>Дерник</a:t>
            </a:r>
            <a:r>
              <a:rPr lang="ru-RU" sz="2400" dirty="0"/>
              <a:t> Ольга Геннадьевна</a:t>
            </a:r>
          </a:p>
          <a:p>
            <a:pPr algn="ctr">
              <a:defRPr/>
            </a:pPr>
            <a:r>
              <a:rPr lang="ru-RU" sz="2400" dirty="0"/>
              <a:t>ПДО ИЗО, </a:t>
            </a:r>
          </a:p>
          <a:p>
            <a:pPr algn="ctr">
              <a:defRPr/>
            </a:pPr>
            <a:r>
              <a:rPr lang="ru-RU" sz="2400" dirty="0"/>
              <a:t>МБОУ «ДС № 400 </a:t>
            </a:r>
            <a:r>
              <a:rPr lang="ru-RU" sz="2400" dirty="0" err="1"/>
              <a:t>г.Челябинска</a:t>
            </a:r>
            <a:r>
              <a:rPr lang="ru-RU" sz="2400" dirty="0"/>
              <a:t>»</a:t>
            </a: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2555776" y="476672"/>
            <a:ext cx="6264696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2800" b="1" dirty="0">
                <a:ln w="1905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Использование нетрадиционных техник лепки в изобразительной деятельности с детьми дошкольного возраста с нарушениями зрения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288472-7D3B-46C5-89D6-197C67AC86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41182"/>
            <a:ext cx="3040146" cy="3040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010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44101" y="0"/>
            <a:ext cx="91440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2051720" y="297040"/>
            <a:ext cx="6923111" cy="1411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Лепка является одним из самых увлекательных видов декоративно – прикладного искусства</a:t>
            </a:r>
          </a:p>
        </p:txBody>
      </p:sp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239530" y="516445"/>
            <a:ext cx="2707332" cy="4817000"/>
          </a:xfrm>
          <a:prstGeom prst="flowChartConnector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465513" y="2789911"/>
            <a:ext cx="5249942" cy="295309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3779912" y="270920"/>
            <a:ext cx="4906888" cy="4098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2400" b="1">
                <a:ln w="0"/>
                <a:solidFill>
                  <a:schemeClr val="accent1"/>
                </a:solidFill>
              </a:rPr>
              <a:t>Значение занятий лепкой для детей с нарушениями зрения состоит в комплексном воздействии на их развитие, а именно: повышение сенсорной чувствительности (тонкого восприятия формы, фактуры, цвета, веса, пластики); развитие воображения, пространственного мышления, мелкой моторики синхронизация работы обеих рук</a:t>
            </a:r>
            <a:r>
              <a:rPr lang="ru-RU" b="1">
                <a:ln w="0"/>
                <a:solidFill>
                  <a:schemeClr val="accent1"/>
                </a:solidFill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21366" y="981880"/>
            <a:ext cx="2935642" cy="5223218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3" y="0"/>
            <a:ext cx="9144033" cy="6858000"/>
          </a:xfrm>
          <a:prstGeom prst="rect">
            <a:avLst/>
          </a:prstGeom>
        </p:spPr>
      </p:pic>
      <p:sp>
        <p:nvSpPr>
          <p:cNvPr id="726108869" name="TextBox 726108868"/>
          <p:cNvSpPr txBox="1"/>
          <p:nvPr/>
        </p:nvSpPr>
        <p:spPr bwMode="auto">
          <a:xfrm>
            <a:off x="282442" y="390525"/>
            <a:ext cx="4428885" cy="25606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t>Нетрадиционные техники лепки: </a:t>
            </a:r>
          </a:p>
          <a:p>
            <a:pPr marL="283879" indent="-283879">
              <a:buFont typeface="Arial"/>
              <a:buChar char="–"/>
              <a:defRPr/>
            </a:pPr>
            <a:r>
              <a:t>Тестопластика </a:t>
            </a:r>
          </a:p>
          <a:p>
            <a:pPr marL="283879" indent="-283879">
              <a:buFont typeface="Arial"/>
              <a:buChar char="–"/>
              <a:defRPr/>
            </a:pPr>
            <a:r>
              <a:t>Пластилинография </a:t>
            </a:r>
          </a:p>
          <a:p>
            <a:pPr marL="283879" indent="-283879">
              <a:buFont typeface="Arial"/>
              <a:buChar char="–"/>
              <a:defRPr/>
            </a:pPr>
            <a:r>
              <a:t>Пластилиновая живопись</a:t>
            </a:r>
          </a:p>
          <a:p>
            <a:pPr marL="283879" indent="-283879">
              <a:buFont typeface="Arial"/>
              <a:buChar char="–"/>
              <a:defRPr/>
            </a:pPr>
            <a:r>
              <a:t>Мозаика </a:t>
            </a:r>
          </a:p>
          <a:p>
            <a:pPr marL="283879" indent="-283879">
              <a:buFont typeface="Arial"/>
              <a:buChar char="–"/>
              <a:defRPr/>
            </a:pPr>
            <a:r>
              <a:t>Холодный фарфор </a:t>
            </a:r>
          </a:p>
          <a:p>
            <a:pPr marL="283879" indent="-283879">
              <a:buFont typeface="Arial"/>
              <a:buChar char="–"/>
              <a:defRPr/>
            </a:pPr>
            <a:r>
              <a:t>Лепка из глины</a:t>
            </a:r>
          </a:p>
          <a:p>
            <a:pPr marL="283879" indent="-283879">
              <a:buFont typeface="Arial"/>
              <a:buChar char="–"/>
              <a:defRPr/>
            </a:pPr>
            <a:r>
              <a:t>Процарапывание (граттаж)</a:t>
            </a:r>
          </a:p>
          <a:p>
            <a:pPr>
              <a:defRPr/>
            </a:pPr>
            <a:endParaRPr/>
          </a:p>
        </p:txBody>
      </p:sp>
      <p:pic>
        <p:nvPicPr>
          <p:cNvPr id="499149226" name="Рисунок 49914922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71475" y="2771775"/>
            <a:ext cx="2572724" cy="1200149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  <p:pic>
        <p:nvPicPr>
          <p:cNvPr id="966703902" name="Рисунок 96670390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382474" y="2762250"/>
            <a:ext cx="2270737" cy="1333500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  <p:pic>
        <p:nvPicPr>
          <p:cNvPr id="691953946" name="Рисунок 69195394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58624" y="4352925"/>
            <a:ext cx="3404700" cy="2319932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  <p:pic>
        <p:nvPicPr>
          <p:cNvPr id="972548946" name="Рисунок 972548945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4486258" y="4499251"/>
            <a:ext cx="3624279" cy="2027280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  <p:pic>
        <p:nvPicPr>
          <p:cNvPr id="996517719" name="Рисунок 996517718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382474" y="190500"/>
            <a:ext cx="3400425" cy="2171700"/>
          </a:xfrm>
          <a:prstGeom prst="flowChartAlternateProcess">
            <a:avLst/>
          </a:prstGeom>
          <a:ln w="12699">
            <a:solidFill>
              <a:srgbClr val="C00000"/>
            </a:solidFill>
            <a:prstDash val="solid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64515" y="280352"/>
            <a:ext cx="3356344" cy="5971748"/>
          </a:xfrm>
          <a:prstGeom prst="flowChartAlternateProcess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208535" y="404664"/>
            <a:ext cx="3443711" cy="5256583"/>
          </a:xfrm>
          <a:prstGeom prst="flowChartConnector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0628325">
            <a:off x="336274" y="249758"/>
            <a:ext cx="2366272" cy="4043294"/>
          </a:xfrm>
          <a:prstGeom prst="flowChartConnector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518448" y="167698"/>
            <a:ext cx="3168351" cy="5637265"/>
          </a:xfrm>
          <a:prstGeom prst="flowChartConnector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20557758">
            <a:off x="2597204" y="2170932"/>
            <a:ext cx="2264153" cy="4028477"/>
          </a:xfrm>
          <a:prstGeom prst="flowChartConnector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5699" y="0"/>
            <a:ext cx="91440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2147" y="262102"/>
            <a:ext cx="2677486" cy="4763896"/>
          </a:xfrm>
          <a:prstGeom prst="flowChartAlternateProcess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025297" y="1974655"/>
            <a:ext cx="4266295" cy="3199721"/>
          </a:xfrm>
          <a:prstGeom prst="flowChartAlternateProcess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5" name="Блок-схема: альтернативный процесс 4"/>
          <p:cNvSpPr/>
          <p:nvPr/>
        </p:nvSpPr>
        <p:spPr bwMode="auto">
          <a:xfrm>
            <a:off x="271464" y="5357826"/>
            <a:ext cx="3538736" cy="702554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>
                <a:solidFill>
                  <a:schemeClr val="accent1">
                    <a:lumMod val="50000"/>
                  </a:schemeClr>
                </a:solidFill>
              </a:rPr>
              <a:t>КОНКУРСЫ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79512" y="980728"/>
            <a:ext cx="3267656" cy="46804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678445" y="260763"/>
            <a:ext cx="2008354" cy="3573350"/>
          </a:xfrm>
          <a:prstGeom prst="flowChartAlternateProcess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038069" y="2208797"/>
            <a:ext cx="2174614" cy="3869165"/>
          </a:xfrm>
          <a:prstGeom prst="flowChartAlternateProcess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>
          <a:xfrm>
            <a:off x="457200" y="4143380"/>
            <a:ext cx="8229600" cy="1214446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721520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971475" y="887421"/>
            <a:ext cx="2856923" cy="5083158"/>
          </a:xfrm>
          <a:prstGeom prst="flowChartAlternateProcess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57200" y="412465"/>
            <a:ext cx="4970637" cy="333227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158</Words>
  <Application>Microsoft Office PowerPoint</Application>
  <DocSecurity>0</DocSecurity>
  <PresentationFormat>Экран (4:3)</PresentationFormat>
  <Paragraphs>23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Оксана</dc:creator>
  <cp:keywords/>
  <dc:description/>
  <cp:lastModifiedBy>Наталья</cp:lastModifiedBy>
  <cp:revision>50</cp:revision>
  <dcterms:created xsi:type="dcterms:W3CDTF">2019-04-22T05:01:00Z</dcterms:created>
  <dcterms:modified xsi:type="dcterms:W3CDTF">2024-02-01T17:34:31Z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78B59A730925419F8323141296252085_12</vt:lpwstr>
  </property>
  <property fmtid="{D5CDD505-2E9C-101B-9397-08002B2CF9AE}" pid="3" name="KSOProductBuildVer">
    <vt:lpwstr>1049-12.2.0.13306</vt:lpwstr>
  </property>
</Properties>
</file>