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2" r:id="rId3"/>
    <p:sldId id="260" r:id="rId4"/>
    <p:sldId id="263" r:id="rId5"/>
    <p:sldId id="264" r:id="rId6"/>
    <p:sldId id="265" r:id="rId7"/>
    <p:sldId id="266" r:id="rId8"/>
    <p:sldId id="270" r:id="rId9"/>
    <p:sldId id="273" r:id="rId10"/>
    <p:sldId id="274" r:id="rId11"/>
    <p:sldId id="275" r:id="rId12"/>
    <p:sldId id="276" r:id="rId13"/>
    <p:sldId id="277" r:id="rId14"/>
    <p:sldId id="288" r:id="rId15"/>
    <p:sldId id="289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37" d="100"/>
          <a:sy n="37" d="100"/>
        </p:scale>
        <p:origin x="306" y="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23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420888"/>
            <a:ext cx="6480720" cy="110202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04120" y="9560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844080" y="22852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20888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3789040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036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21328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488832" cy="201622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«Художественно-эстетическое </a:t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развитие ребёнка с ОВЗ</a:t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посредством бумажной пластики»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56534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296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Челябинска»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4221088"/>
            <a:ext cx="19442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ДО:</a:t>
            </a:r>
            <a:endParaRPr lang="ru-RU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Т.А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Кашнир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484784"/>
            <a:ext cx="5040560" cy="576065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Основная </a:t>
            </a:r>
            <a:r>
              <a:rPr lang="ru-RU" sz="2800" dirty="0" smtClean="0">
                <a:solidFill>
                  <a:srgbClr val="00B050"/>
                </a:solidFill>
              </a:rPr>
              <a:t>цель </a:t>
            </a:r>
            <a:r>
              <a:rPr lang="ru-RU" sz="2800" dirty="0">
                <a:solidFill>
                  <a:srgbClr val="00B050"/>
                </a:solidFill>
              </a:rPr>
              <a:t>опыта: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3" y="2060849"/>
            <a:ext cx="8856985" cy="720080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развитие художественно-творческих способностей и психических процессов воспитанников с ОВЗ посредством бумажной </a:t>
            </a:r>
            <a:r>
              <a:rPr lang="ru-RU" sz="2400" dirty="0" smtClean="0"/>
              <a:t>пластики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2829833"/>
            <a:ext cx="5040560" cy="5760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00B050"/>
                </a:solidFill>
              </a:rPr>
              <a:t>Основные задачи опыта</a:t>
            </a:r>
            <a:r>
              <a:rPr lang="ru-RU" sz="2800" dirty="0" smtClean="0">
                <a:solidFill>
                  <a:srgbClr val="00B050"/>
                </a:solidFill>
              </a:rPr>
              <a:t>: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51521" y="3292173"/>
            <a:ext cx="8712968" cy="7186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- </a:t>
            </a:r>
            <a:r>
              <a:rPr lang="ru-RU" sz="2600" dirty="0"/>
              <a:t>изучить психолого-педагогические особенности художественно-творческого развития детей с </a:t>
            </a:r>
            <a:r>
              <a:rPr lang="ru-RU" sz="2600" dirty="0" smtClean="0"/>
              <a:t>ОВЗ</a:t>
            </a:r>
            <a:endParaRPr lang="ru-RU" sz="2600" dirty="0"/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251520" y="3868238"/>
            <a:ext cx="6984776" cy="6939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-</a:t>
            </a:r>
            <a:r>
              <a:rPr lang="ru-RU" sz="2800" dirty="0"/>
              <a:t>транслировать возможности работы в технике бумажной </a:t>
            </a:r>
            <a:r>
              <a:rPr lang="ru-RU" sz="2800" dirty="0" smtClean="0"/>
              <a:t>пластики</a:t>
            </a:r>
            <a:endParaRPr lang="ru-RU" sz="2800" dirty="0"/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2440049" y="4473180"/>
            <a:ext cx="4176464" cy="14040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-</a:t>
            </a:r>
            <a:r>
              <a:rPr lang="ru-RU" sz="3100" dirty="0" smtClean="0"/>
              <a:t>выявить </a:t>
            </a:r>
            <a:r>
              <a:rPr lang="ru-RU" sz="3100" dirty="0"/>
              <a:t>эффективность работы по художественно-творческому развитию детей с ОВЗ через </a:t>
            </a:r>
            <a:r>
              <a:rPr lang="ru-RU" sz="3100" dirty="0" smtClean="0"/>
              <a:t>бумажную пластику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303938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8208912" cy="165010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Бумажная пластика- 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синтез видов художественно-творческой деятельности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15816" y="3284984"/>
            <a:ext cx="3600400" cy="2304256"/>
          </a:xfrm>
        </p:spPr>
        <p:txBody>
          <a:bodyPr>
            <a:normAutofit lnSpcReduction="10000"/>
          </a:bodyPr>
          <a:lstStyle/>
          <a:p>
            <a:pPr marL="457200" indent="-457200">
              <a:buFontTx/>
              <a:buChar char="-"/>
            </a:pPr>
            <a:r>
              <a:rPr lang="ru-RU" sz="2800" dirty="0"/>
              <a:t>Л</a:t>
            </a:r>
            <a:r>
              <a:rPr lang="ru-RU" sz="2800" dirty="0" smtClean="0"/>
              <a:t>епка</a:t>
            </a:r>
          </a:p>
          <a:p>
            <a:pPr marL="457200" indent="-457200">
              <a:buFontTx/>
              <a:buChar char="-"/>
            </a:pPr>
            <a:r>
              <a:rPr lang="ru-RU" sz="2800" dirty="0"/>
              <a:t>А</a:t>
            </a:r>
            <a:r>
              <a:rPr lang="ru-RU" sz="2800" dirty="0" smtClean="0"/>
              <a:t>ппликация</a:t>
            </a:r>
          </a:p>
          <a:p>
            <a:pPr marL="457200" indent="-457200">
              <a:buFontTx/>
              <a:buChar char="-"/>
            </a:pPr>
            <a:r>
              <a:rPr lang="ru-RU" sz="2800" dirty="0" smtClean="0"/>
              <a:t> </a:t>
            </a:r>
            <a:r>
              <a:rPr lang="ru-RU" sz="2800" dirty="0"/>
              <a:t>Р</a:t>
            </a:r>
            <a:r>
              <a:rPr lang="ru-RU" sz="2800" dirty="0" smtClean="0"/>
              <a:t>исование </a:t>
            </a:r>
          </a:p>
          <a:p>
            <a:pPr marL="457200" indent="-457200">
              <a:buFontTx/>
              <a:buChar char="-"/>
            </a:pPr>
            <a:r>
              <a:rPr lang="ru-RU" sz="2800" dirty="0"/>
              <a:t>К</a:t>
            </a:r>
            <a:r>
              <a:rPr lang="ru-RU" sz="2800" dirty="0" smtClean="0"/>
              <a:t>онструирование из бумаги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2590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309470"/>
            <a:ext cx="8784976" cy="1185223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rgbClr val="00B050"/>
                </a:solidFill>
              </a:rPr>
              <a:t>Свойства</a:t>
            </a:r>
            <a:r>
              <a:rPr lang="ru-RU" sz="3100" dirty="0">
                <a:solidFill>
                  <a:srgbClr val="00B050"/>
                </a:solidFill>
              </a:rPr>
              <a:t> </a:t>
            </a:r>
            <a:r>
              <a:rPr lang="ru-RU" sz="3100" dirty="0" smtClean="0">
                <a:solidFill>
                  <a:srgbClr val="00B050"/>
                </a:solidFill>
              </a:rPr>
              <a:t>и </a:t>
            </a:r>
            <a:r>
              <a:rPr lang="ru-RU" sz="3100" dirty="0">
                <a:solidFill>
                  <a:srgbClr val="00B050"/>
                </a:solidFill>
              </a:rPr>
              <a:t>качества </a:t>
            </a:r>
            <a:r>
              <a:rPr lang="ru-RU" sz="3100" dirty="0" smtClean="0">
                <a:solidFill>
                  <a:srgbClr val="00B050"/>
                </a:solidFill>
              </a:rPr>
              <a:t>бумаги</a:t>
            </a:r>
            <a:br>
              <a:rPr lang="ru-RU" sz="3100" dirty="0" smtClean="0">
                <a:solidFill>
                  <a:srgbClr val="00B050"/>
                </a:solidFill>
              </a:rPr>
            </a:br>
            <a:r>
              <a:rPr lang="ru-RU" sz="3100" dirty="0" smtClean="0">
                <a:solidFill>
                  <a:srgbClr val="00B050"/>
                </a:solidFill>
              </a:rPr>
              <a:t> </a:t>
            </a:r>
            <a:r>
              <a:rPr lang="ru-RU" sz="3100" dirty="0">
                <a:solidFill>
                  <a:srgbClr val="00B050"/>
                </a:solidFill>
              </a:rPr>
              <a:t>используемой в </a:t>
            </a:r>
            <a:r>
              <a:rPr lang="ru-RU" sz="3100" dirty="0" smtClean="0">
                <a:solidFill>
                  <a:srgbClr val="00B050"/>
                </a:solidFill>
              </a:rPr>
              <a:t>бумажной </a:t>
            </a:r>
            <a:r>
              <a:rPr lang="ru-RU" sz="3100" dirty="0">
                <a:solidFill>
                  <a:srgbClr val="00B050"/>
                </a:solidFill>
              </a:rPr>
              <a:t>пластике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284" y="2494693"/>
            <a:ext cx="3960948" cy="327927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Рыхлая, мягкая </a:t>
            </a:r>
            <a:r>
              <a:rPr lang="ru-RU" sz="2000" dirty="0" smtClean="0"/>
              <a:t>бумага легко сминается, рвётся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(цветные салфетки)</a:t>
            </a:r>
            <a:endParaRPr lang="ru-RU" sz="2000" dirty="0"/>
          </a:p>
          <a:p>
            <a:pPr algn="ctr"/>
            <a:r>
              <a:rPr lang="ru-RU" sz="2000" dirty="0" smtClean="0"/>
              <a:t>Плотная </a:t>
            </a:r>
            <a:r>
              <a:rPr lang="ru-RU" sz="2000" dirty="0"/>
              <a:t>бумага </a:t>
            </a:r>
            <a:r>
              <a:rPr lang="ru-RU" sz="2000" dirty="0" smtClean="0"/>
              <a:t> образует сгибы, грани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(двусторонняя цветная бумага)</a:t>
            </a:r>
            <a:endParaRPr lang="ru-RU" sz="2000" dirty="0"/>
          </a:p>
          <a:p>
            <a:pPr algn="ctr"/>
            <a:r>
              <a:rPr lang="ru-RU" sz="2000" dirty="0"/>
              <a:t>Гофрированная бумага </a:t>
            </a:r>
            <a:r>
              <a:rPr lang="ru-RU" sz="2000" dirty="0" smtClean="0"/>
              <a:t> хорошо держит форму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(</a:t>
            </a:r>
            <a:r>
              <a:rPr lang="ru-RU" sz="2000" dirty="0"/>
              <a:t>или крепированная) </a:t>
            </a:r>
            <a:endParaRPr lang="ru-RU" sz="2000" dirty="0" smtClean="0"/>
          </a:p>
          <a:p>
            <a:pPr algn="ctr"/>
            <a:r>
              <a:rPr lang="ru-RU" sz="2000" dirty="0" smtClean="0"/>
              <a:t>Цветной </a:t>
            </a:r>
            <a:r>
              <a:rPr lang="ru-RU" sz="2000" dirty="0" smtClean="0"/>
              <a:t>картон придаёт прочность, служит фоном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401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340769"/>
            <a:ext cx="9217024" cy="21602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/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Методы </a:t>
            </a:r>
            <a:r>
              <a:rPr lang="ru-RU" sz="2800" dirty="0">
                <a:solidFill>
                  <a:srgbClr val="00B050"/>
                </a:solidFill>
              </a:rPr>
              <a:t>и </a:t>
            </a:r>
            <a:r>
              <a:rPr lang="ru-RU" sz="2800" dirty="0" smtClean="0">
                <a:solidFill>
                  <a:srgbClr val="00B050"/>
                </a:solidFill>
              </a:rPr>
              <a:t>приемы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 бумажной пластики 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2060849"/>
            <a:ext cx="8856984" cy="1938390"/>
          </a:xfrm>
        </p:spPr>
        <p:txBody>
          <a:bodyPr>
            <a:noAutofit/>
          </a:bodyPr>
          <a:lstStyle/>
          <a:p>
            <a:r>
              <a:rPr lang="ru-RU" sz="2800" dirty="0"/>
              <a:t>И</a:t>
            </a:r>
            <a:r>
              <a:rPr lang="ru-RU" sz="2800" dirty="0" smtClean="0"/>
              <a:t>нтеграция </a:t>
            </a:r>
            <a:r>
              <a:rPr lang="ru-RU" sz="2800" dirty="0"/>
              <a:t>различных видов художественной деятельности для создания образной </a:t>
            </a:r>
            <a:r>
              <a:rPr lang="ru-RU" sz="2800" dirty="0" smtClean="0"/>
              <a:t>ситуации </a:t>
            </a:r>
            <a:endParaRPr lang="ru-RU" sz="2800" dirty="0"/>
          </a:p>
          <a:p>
            <a:r>
              <a:rPr lang="ru-RU" sz="2800" dirty="0"/>
              <a:t>П</a:t>
            </a:r>
            <a:r>
              <a:rPr lang="ru-RU" sz="2800" dirty="0" smtClean="0"/>
              <a:t>редоставление </a:t>
            </a:r>
            <a:r>
              <a:rPr lang="ru-RU" sz="2800" dirty="0"/>
              <a:t>выбора способа изображения художественного </a:t>
            </a:r>
            <a:r>
              <a:rPr lang="ru-RU" sz="2800" dirty="0" smtClean="0"/>
              <a:t>образа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51520" y="3943772"/>
            <a:ext cx="8244916" cy="609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/>
              <a:t>Рассматривание произведений искусства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19772" y="4365104"/>
            <a:ext cx="3888432" cy="10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/>
              <a:t>М</a:t>
            </a:r>
            <a:r>
              <a:rPr lang="ru-RU" sz="2800" dirty="0" smtClean="0"/>
              <a:t>етод </a:t>
            </a:r>
            <a:r>
              <a:rPr lang="ru-RU" sz="2800" dirty="0"/>
              <a:t>пассивных </a:t>
            </a:r>
            <a:r>
              <a:rPr lang="ru-RU" sz="2800" dirty="0" smtClean="0"/>
              <a:t>движений</a:t>
            </a:r>
            <a:endParaRPr lang="ru-RU" sz="2800" dirty="0"/>
          </a:p>
          <a:p>
            <a:r>
              <a:rPr lang="ru-RU" sz="2800" dirty="0"/>
              <a:t>С</a:t>
            </a:r>
            <a:r>
              <a:rPr lang="ru-RU" sz="2800" dirty="0" smtClean="0"/>
              <a:t>отворчество </a:t>
            </a:r>
            <a:r>
              <a:rPr lang="ru-RU" sz="2800" dirty="0"/>
              <a:t>с </a:t>
            </a:r>
            <a:r>
              <a:rPr lang="ru-RU" sz="2800" dirty="0" smtClean="0"/>
              <a:t>воспитателем 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аблюдение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494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052736"/>
            <a:ext cx="9252520" cy="2376264"/>
          </a:xfrm>
        </p:spPr>
        <p:txBody>
          <a:bodyPr>
            <a:normAutofit/>
          </a:bodyPr>
          <a:lstStyle/>
          <a:p>
            <a:r>
              <a:rPr lang="ru-RU" sz="2800" dirty="0"/>
              <a:t> </a:t>
            </a:r>
            <a:r>
              <a:rPr lang="ru-RU" sz="2800" dirty="0">
                <a:solidFill>
                  <a:srgbClr val="00B050"/>
                </a:solidFill>
              </a:rPr>
              <a:t>В процессе организации </a:t>
            </a:r>
            <a:r>
              <a:rPr lang="ru-RU" sz="2800" dirty="0" smtClean="0">
                <a:solidFill>
                  <a:srgbClr val="00B050"/>
                </a:solidFill>
              </a:rPr>
              <a:t/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детской </a:t>
            </a:r>
            <a:r>
              <a:rPr lang="ru-RU" sz="2800" dirty="0">
                <a:solidFill>
                  <a:srgbClr val="00B050"/>
                </a:solidFill>
              </a:rPr>
              <a:t>продуктивной деятельности с использованием техник бумажной пластики нами активно используются игровые методы: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3212976"/>
            <a:ext cx="3960440" cy="3168352"/>
          </a:xfrm>
        </p:spPr>
        <p:txBody>
          <a:bodyPr>
            <a:noAutofit/>
          </a:bodyPr>
          <a:lstStyle/>
          <a:p>
            <a:r>
              <a:rPr lang="ru-RU" sz="2800" dirty="0"/>
              <a:t>И</a:t>
            </a:r>
            <a:r>
              <a:rPr lang="ru-RU" sz="2800" dirty="0" smtClean="0"/>
              <a:t>гры-драматизации </a:t>
            </a:r>
            <a:r>
              <a:rPr lang="ru-RU" sz="2800" dirty="0"/>
              <a:t>как способ создания </a:t>
            </a:r>
            <a:r>
              <a:rPr lang="ru-RU" sz="2800" dirty="0" smtClean="0"/>
              <a:t>мотивации</a:t>
            </a:r>
            <a:endParaRPr lang="ru-RU" sz="2800" dirty="0"/>
          </a:p>
          <a:p>
            <a:r>
              <a:rPr lang="ru-RU" sz="2800" dirty="0"/>
              <a:t>Д</a:t>
            </a:r>
            <a:r>
              <a:rPr lang="ru-RU" sz="2800" dirty="0" smtClean="0"/>
              <a:t>емонстрация игрушек-персонажей</a:t>
            </a:r>
            <a:endParaRPr lang="ru-RU" sz="2800" dirty="0"/>
          </a:p>
          <a:p>
            <a:r>
              <a:rPr lang="ru-RU" sz="2800" dirty="0"/>
              <a:t>Б</a:t>
            </a:r>
            <a:r>
              <a:rPr lang="ru-RU" sz="2800" dirty="0" smtClean="0"/>
              <a:t>еседа </a:t>
            </a:r>
            <a:r>
              <a:rPr lang="ru-RU" sz="2800" dirty="0"/>
              <a:t>с детьми от лица какого-либо </a:t>
            </a:r>
            <a:r>
              <a:rPr lang="ru-RU" sz="2800" dirty="0" smtClean="0"/>
              <a:t>персонажа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57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8496944" cy="25202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           </a:t>
            </a:r>
            <a:r>
              <a:rPr lang="ru-RU" sz="2400" dirty="0" smtClean="0">
                <a:solidFill>
                  <a:srgbClr val="00B050"/>
                </a:solidFill>
              </a:rPr>
              <a:t>При </a:t>
            </a:r>
            <a:r>
              <a:rPr lang="ru-RU" sz="2400" dirty="0">
                <a:solidFill>
                  <a:srgbClr val="00B050"/>
                </a:solidFill>
              </a:rPr>
              <a:t>показе образца </a:t>
            </a:r>
            <a:r>
              <a:rPr lang="ru-RU" sz="2400" dirty="0" smtClean="0">
                <a:solidFill>
                  <a:srgbClr val="00B050"/>
                </a:solidFill>
              </a:rPr>
              <a:t>следует предоставить </a:t>
            </a:r>
            <a:r>
              <a:rPr lang="ru-RU" sz="2400" dirty="0" smtClean="0">
                <a:solidFill>
                  <a:srgbClr val="FF0000"/>
                </a:solidFill>
              </a:rPr>
              <a:t>не </a:t>
            </a:r>
            <a:r>
              <a:rPr lang="ru-RU" sz="2400" dirty="0">
                <a:solidFill>
                  <a:srgbClr val="FF0000"/>
                </a:solidFill>
              </a:rPr>
              <a:t>один, а два или три </a:t>
            </a:r>
            <a:r>
              <a:rPr lang="ru-RU" sz="2400" dirty="0" smtClean="0">
                <a:solidFill>
                  <a:srgbClr val="FF0000"/>
                </a:solidFill>
              </a:rPr>
              <a:t>варианта</a:t>
            </a:r>
            <a:r>
              <a:rPr lang="ru-RU" sz="2400" dirty="0" smtClean="0">
                <a:solidFill>
                  <a:srgbClr val="00B050"/>
                </a:solidFill>
              </a:rPr>
              <a:t> (принцип </a:t>
            </a:r>
            <a:r>
              <a:rPr lang="ru-RU" sz="2400" dirty="0">
                <a:solidFill>
                  <a:srgbClr val="00B050"/>
                </a:solidFill>
              </a:rPr>
              <a:t>вариативности и </a:t>
            </a:r>
            <a:r>
              <a:rPr lang="ru-RU" sz="2400" dirty="0" smtClean="0">
                <a:solidFill>
                  <a:srgbClr val="00B050"/>
                </a:solidFill>
              </a:rPr>
              <a:t>запуск </a:t>
            </a:r>
            <a:r>
              <a:rPr lang="ru-RU" sz="2400" dirty="0">
                <a:solidFill>
                  <a:srgbClr val="00B050"/>
                </a:solidFill>
              </a:rPr>
              <a:t>«</a:t>
            </a:r>
            <a:r>
              <a:rPr lang="ru-RU" sz="2400" dirty="0" smtClean="0">
                <a:solidFill>
                  <a:srgbClr val="00B050"/>
                </a:solidFill>
              </a:rPr>
              <a:t>механизма </a:t>
            </a:r>
            <a:r>
              <a:rPr lang="ru-RU" sz="2400" dirty="0">
                <a:solidFill>
                  <a:srgbClr val="00B050"/>
                </a:solidFill>
              </a:rPr>
              <a:t>творчества</a:t>
            </a:r>
            <a:r>
              <a:rPr lang="ru-RU" sz="2400" dirty="0" smtClean="0">
                <a:solidFill>
                  <a:srgbClr val="00B050"/>
                </a:solidFill>
              </a:rPr>
              <a:t>»). </a:t>
            </a: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Ва</a:t>
            </a:r>
            <a:r>
              <a:rPr lang="ru-RU" sz="2400" dirty="0" smtClean="0">
                <a:solidFill>
                  <a:srgbClr val="00B050"/>
                </a:solidFill>
              </a:rPr>
              <a:t>жно </a:t>
            </a:r>
            <a:r>
              <a:rPr lang="ru-RU" sz="2400" dirty="0">
                <a:solidFill>
                  <a:srgbClr val="00B050"/>
                </a:solidFill>
              </a:rPr>
              <a:t>уже в этом возрасте не создать у детей стереотипность восприятия и </a:t>
            </a:r>
            <a:r>
              <a:rPr lang="ru-RU" sz="2400" dirty="0" smtClean="0">
                <a:solidFill>
                  <a:srgbClr val="00B050"/>
                </a:solidFill>
              </a:rPr>
              <a:t>мышления, а научить </a:t>
            </a:r>
            <a:r>
              <a:rPr lang="ru-RU" sz="2400" dirty="0">
                <a:solidFill>
                  <a:srgbClr val="00B050"/>
                </a:solidFill>
              </a:rPr>
              <a:t>ребенка видеть многообразие красок, форм и образов окружающего мира.</a:t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4077072"/>
            <a:ext cx="3600400" cy="3528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       </a:t>
            </a:r>
            <a:r>
              <a:rPr lang="ru-RU" sz="2200" dirty="0" smtClean="0"/>
              <a:t>На занятиях по продуктивной деятельности активно используется :</a:t>
            </a:r>
          </a:p>
          <a:p>
            <a:r>
              <a:rPr lang="ru-RU" sz="2200" dirty="0"/>
              <a:t>Х</a:t>
            </a:r>
            <a:r>
              <a:rPr lang="ru-RU" sz="2200" dirty="0" smtClean="0"/>
              <a:t>удожественное слово</a:t>
            </a:r>
          </a:p>
          <a:p>
            <a:r>
              <a:rPr lang="ru-RU" sz="2200" dirty="0"/>
              <a:t>П</a:t>
            </a:r>
            <a:r>
              <a:rPr lang="ru-RU" sz="2200" dirty="0" smtClean="0"/>
              <a:t>альчиковые игры</a:t>
            </a:r>
          </a:p>
          <a:p>
            <a:r>
              <a:rPr lang="ru-RU" sz="2200" dirty="0" smtClean="0"/>
              <a:t> </a:t>
            </a:r>
            <a:r>
              <a:rPr lang="ru-RU" sz="2200" dirty="0"/>
              <a:t>М</a:t>
            </a:r>
            <a:r>
              <a:rPr lang="ru-RU" sz="2200" dirty="0" smtClean="0"/>
              <a:t>узыкальное сопровождение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4476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077322"/>
            <a:ext cx="5625008" cy="94448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Результативность опыта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2789312"/>
            <a:ext cx="4032448" cy="4047178"/>
          </a:xfrm>
        </p:spPr>
        <p:txBody>
          <a:bodyPr>
            <a:normAutofit fontScale="62500" lnSpcReduction="20000"/>
          </a:bodyPr>
          <a:lstStyle/>
          <a:p>
            <a:r>
              <a:rPr lang="ru-RU" sz="4000" dirty="0"/>
              <a:t>П</a:t>
            </a:r>
            <a:r>
              <a:rPr lang="ru-RU" sz="4000" dirty="0" smtClean="0"/>
              <a:t>реобладает </a:t>
            </a:r>
            <a:r>
              <a:rPr lang="ru-RU" sz="4000" dirty="0"/>
              <a:t>положительный эмоциональный </a:t>
            </a:r>
            <a:r>
              <a:rPr lang="ru-RU" sz="4000" dirty="0" smtClean="0"/>
              <a:t>фон</a:t>
            </a:r>
            <a:endParaRPr lang="ru-RU" sz="4000" dirty="0"/>
          </a:p>
          <a:p>
            <a:r>
              <a:rPr lang="ru-RU" sz="4000" dirty="0"/>
              <a:t>Д</a:t>
            </a:r>
            <a:r>
              <a:rPr lang="ru-RU" sz="4000" dirty="0" smtClean="0"/>
              <a:t>ети </a:t>
            </a:r>
            <a:r>
              <a:rPr lang="ru-RU" sz="4000" dirty="0"/>
              <a:t>становятся более </a:t>
            </a:r>
            <a:r>
              <a:rPr lang="ru-RU" sz="4000" dirty="0" smtClean="0"/>
              <a:t>активными</a:t>
            </a:r>
            <a:endParaRPr lang="ru-RU" sz="4000" dirty="0"/>
          </a:p>
          <a:p>
            <a:r>
              <a:rPr lang="ru-RU" sz="4000" dirty="0"/>
              <a:t>С</a:t>
            </a:r>
            <a:r>
              <a:rPr lang="ru-RU" sz="4000" dirty="0" smtClean="0"/>
              <a:t>нижение </a:t>
            </a:r>
            <a:r>
              <a:rPr lang="ru-RU" sz="4000" dirty="0"/>
              <a:t>негативных эмоционально-поведенческих </a:t>
            </a:r>
            <a:r>
              <a:rPr lang="ru-RU" sz="4000" dirty="0" smtClean="0"/>
              <a:t>проявлений </a:t>
            </a:r>
            <a:endParaRPr lang="ru-RU" sz="4000" dirty="0"/>
          </a:p>
          <a:p>
            <a:r>
              <a:rPr lang="ru-RU" sz="4000" dirty="0"/>
              <a:t>В</a:t>
            </a:r>
            <a:r>
              <a:rPr lang="ru-RU" sz="4000" dirty="0" smtClean="0"/>
              <a:t>нимание </a:t>
            </a:r>
            <a:r>
              <a:rPr lang="ru-RU" sz="4000" dirty="0"/>
              <a:t>становится </a:t>
            </a:r>
            <a:r>
              <a:rPr lang="ru-RU" sz="4000" dirty="0" smtClean="0"/>
              <a:t>устойчивым</a:t>
            </a:r>
            <a:endParaRPr lang="ru-RU" sz="4000" dirty="0"/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3528" y="1844824"/>
            <a:ext cx="8352928" cy="16792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Положительная динамика в </a:t>
            </a:r>
            <a:r>
              <a:rPr lang="ru-RU" sz="2800" dirty="0">
                <a:solidFill>
                  <a:srgbClr val="FF0000"/>
                </a:solidFill>
              </a:rPr>
              <a:t>продуктивной деятельности и в общем развитии детей</a:t>
            </a:r>
            <a:r>
              <a:rPr lang="ru-RU" sz="2800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01451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268760"/>
            <a:ext cx="4896544" cy="35367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Результативность опыта</a:t>
            </a:r>
          </a:p>
          <a:p>
            <a:pPr marL="0" indent="0">
              <a:buNone/>
            </a:pPr>
            <a:r>
              <a:rPr lang="ru-RU" sz="2400" dirty="0" smtClean="0"/>
              <a:t>	Творческая </a:t>
            </a:r>
            <a:r>
              <a:rPr lang="ru-RU" sz="2400" dirty="0"/>
              <a:t>деятельность способствовала </a:t>
            </a:r>
            <a:r>
              <a:rPr lang="ru-RU" sz="2400" dirty="0">
                <a:solidFill>
                  <a:srgbClr val="FF0000"/>
                </a:solidFill>
              </a:rPr>
              <a:t>социализации и адаптации </a:t>
            </a:r>
            <a:r>
              <a:rPr lang="ru-RU" sz="2400" dirty="0"/>
              <a:t>детей с ОВЗ, развитию </a:t>
            </a:r>
            <a:r>
              <a:rPr lang="ru-RU" sz="2400" dirty="0">
                <a:solidFill>
                  <a:srgbClr val="FF0000"/>
                </a:solidFill>
              </a:rPr>
              <a:t>самостоятельности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FF0000"/>
                </a:solidFill>
              </a:rPr>
              <a:t>независимости</a:t>
            </a:r>
            <a:r>
              <a:rPr lang="ru-RU" sz="2400" dirty="0"/>
              <a:t>, что актуально в современном обществе, что учит здоровых детей </a:t>
            </a:r>
            <a:r>
              <a:rPr lang="ru-RU" sz="2400" dirty="0">
                <a:solidFill>
                  <a:srgbClr val="FF0000"/>
                </a:solidFill>
              </a:rPr>
              <a:t>видеть в других людях равных себе </a:t>
            </a:r>
            <a:r>
              <a:rPr lang="ru-RU" sz="2400" dirty="0"/>
              <a:t>независимо от их особенностей, следовательно, </a:t>
            </a:r>
            <a:r>
              <a:rPr lang="ru-RU" sz="2400" dirty="0">
                <a:solidFill>
                  <a:srgbClr val="FF0000"/>
                </a:solidFill>
              </a:rPr>
              <a:t>быть толерантными </a:t>
            </a:r>
            <a:r>
              <a:rPr lang="ru-RU" sz="2400" dirty="0"/>
              <a:t>и </a:t>
            </a:r>
            <a:r>
              <a:rPr lang="ru-RU" sz="2400" dirty="0">
                <a:solidFill>
                  <a:srgbClr val="FF0000"/>
                </a:solidFill>
              </a:rPr>
              <a:t>уважать людей с ограниченными возможностями </a:t>
            </a:r>
            <a:r>
              <a:rPr lang="ru-RU" sz="2400" dirty="0" smtClean="0">
                <a:solidFill>
                  <a:srgbClr val="FF0000"/>
                </a:solidFill>
              </a:rPr>
              <a:t>здоровья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40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122335"/>
            <a:ext cx="3312368" cy="360041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«Дед Мороз»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1656184"/>
          </a:xfrm>
        </p:spPr>
        <p:txBody>
          <a:bodyPr>
            <a:normAutofit fontScale="25000" lnSpcReduction="20000"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7400" dirty="0">
                <a:solidFill>
                  <a:srgbClr val="FF0000"/>
                </a:solidFill>
              </a:rPr>
              <a:t>Для создания Деда Мороза приготовим:</a:t>
            </a:r>
          </a:p>
          <a:p>
            <a:r>
              <a:rPr lang="ru-RU" sz="7400" dirty="0" smtClean="0"/>
              <a:t>-квадратный </a:t>
            </a:r>
            <a:r>
              <a:rPr lang="ru-RU" sz="7400" dirty="0"/>
              <a:t>лист красной односторонней </a:t>
            </a:r>
            <a:r>
              <a:rPr lang="ru-RU" sz="7400" dirty="0" smtClean="0"/>
              <a:t>бумаги</a:t>
            </a:r>
            <a:endParaRPr lang="ru-RU" sz="7400" dirty="0"/>
          </a:p>
          <a:p>
            <a:r>
              <a:rPr lang="ru-RU" sz="7400" dirty="0" smtClean="0"/>
              <a:t>-черный маркер</a:t>
            </a:r>
          </a:p>
          <a:p>
            <a:r>
              <a:rPr lang="ru-RU" sz="7400" dirty="0" smtClean="0"/>
              <a:t> -красный фломастер</a:t>
            </a:r>
            <a:endParaRPr lang="ru-RU" sz="7400" dirty="0"/>
          </a:p>
          <a:p>
            <a:endParaRPr lang="ru-RU" sz="1600" b="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3717030"/>
            <a:ext cx="4139952" cy="2948569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9372" y="2333003"/>
            <a:ext cx="4248472" cy="639762"/>
          </a:xfrm>
        </p:spPr>
        <p:txBody>
          <a:bodyPr>
            <a:noAutofit/>
          </a:bodyPr>
          <a:lstStyle/>
          <a:p>
            <a:pPr algn="ctr"/>
            <a:r>
              <a:rPr lang="ru-RU" sz="1900" dirty="0"/>
              <a:t>Сначала складываем красный квадрат по </a:t>
            </a:r>
            <a:r>
              <a:rPr lang="ru-RU" sz="1900" dirty="0" smtClean="0"/>
              <a:t>диагонали</a:t>
            </a:r>
            <a:endParaRPr lang="ru-RU" sz="19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34502" y="3316662"/>
            <a:ext cx="4409498" cy="334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6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864096"/>
          </a:xfrm>
        </p:spPr>
        <p:txBody>
          <a:bodyPr>
            <a:noAutofit/>
          </a:bodyPr>
          <a:lstStyle/>
          <a:p>
            <a:r>
              <a:rPr lang="ru-RU" sz="2000" dirty="0"/>
              <a:t>Так мы наметили среднюю линию сгиба, которая станет ориентиром в дальнейшей </a:t>
            </a:r>
            <a:r>
              <a:rPr lang="ru-RU" sz="2000" dirty="0" smtClean="0"/>
              <a:t>работе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2780928"/>
            <a:ext cx="4003544" cy="395128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934294"/>
            <a:ext cx="3960440" cy="639762"/>
          </a:xfrm>
        </p:spPr>
        <p:txBody>
          <a:bodyPr>
            <a:noAutofit/>
          </a:bodyPr>
          <a:lstStyle/>
          <a:p>
            <a:r>
              <a:rPr lang="ru-RU" sz="2000" dirty="0"/>
              <a:t>К этой линии требуется загнуть сначала правый </a:t>
            </a:r>
            <a:r>
              <a:rPr lang="ru-RU" sz="2000" dirty="0" smtClean="0"/>
              <a:t>уголок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68164" y="2780928"/>
            <a:ext cx="3975835" cy="395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Статистика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83768" y="1988840"/>
            <a:ext cx="4968552" cy="3528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2,7 </a:t>
            </a:r>
            <a:r>
              <a:rPr lang="ru-RU" sz="2800" dirty="0">
                <a:solidFill>
                  <a:srgbClr val="00B050"/>
                </a:solidFill>
              </a:rPr>
              <a:t>миллиона</a:t>
            </a:r>
            <a:r>
              <a:rPr lang="ru-RU" sz="2800" dirty="0"/>
              <a:t> детей с </a:t>
            </a:r>
            <a:r>
              <a:rPr lang="ru-RU" sz="2800" dirty="0" smtClean="0"/>
              <a:t>ОВЗ 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30 </a:t>
            </a:r>
            <a:r>
              <a:rPr lang="ru-RU" sz="2800" dirty="0">
                <a:solidFill>
                  <a:srgbClr val="00B050"/>
                </a:solidFill>
              </a:rPr>
              <a:t>тысяч </a:t>
            </a:r>
            <a:r>
              <a:rPr lang="ru-RU" sz="2800" dirty="0"/>
              <a:t>детей с врожденными наследственными </a:t>
            </a:r>
            <a:r>
              <a:rPr lang="ru-RU" sz="2800" dirty="0" smtClean="0"/>
              <a:t>заболеваниями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70-75</a:t>
            </a:r>
            <a:r>
              <a:rPr lang="ru-RU" sz="2800" dirty="0">
                <a:solidFill>
                  <a:srgbClr val="00B050"/>
                </a:solidFill>
              </a:rPr>
              <a:t>%</a:t>
            </a:r>
            <a:r>
              <a:rPr lang="ru-RU" sz="2800" dirty="0"/>
              <a:t> </a:t>
            </a:r>
            <a:r>
              <a:rPr lang="ru-RU" sz="2800" dirty="0" smtClean="0"/>
              <a:t>детей являются инвалидами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35878"/>
            <a:ext cx="4248472" cy="773041"/>
          </a:xfrm>
        </p:spPr>
        <p:txBody>
          <a:bodyPr>
            <a:normAutofit/>
          </a:bodyPr>
          <a:lstStyle/>
          <a:p>
            <a:r>
              <a:rPr lang="ru-RU" sz="2000" dirty="0"/>
              <a:t>После этого выполняем симметричный сгиб левого </a:t>
            </a:r>
            <a:r>
              <a:rPr lang="ru-RU" sz="2000" dirty="0" smtClean="0"/>
              <a:t>уголка</a:t>
            </a:r>
            <a:endParaRPr lang="ru-RU" sz="2000" dirty="0"/>
          </a:p>
          <a:p>
            <a:endParaRPr lang="ru-RU" sz="1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2729014"/>
            <a:ext cx="3319156" cy="395128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1935877"/>
            <a:ext cx="3600399" cy="773041"/>
          </a:xfrm>
        </p:spPr>
        <p:txBody>
          <a:bodyPr>
            <a:noAutofit/>
          </a:bodyPr>
          <a:lstStyle/>
          <a:p>
            <a:r>
              <a:rPr lang="ru-RU" sz="2000" dirty="0"/>
              <a:t>Для дальнейшего удобства немного повернем заготовку будущего деда </a:t>
            </a:r>
            <a:r>
              <a:rPr lang="ru-RU" sz="2000" dirty="0" smtClean="0"/>
              <a:t>Мороза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596637" y="2872203"/>
            <a:ext cx="3547363" cy="380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916832"/>
            <a:ext cx="4464496" cy="951382"/>
          </a:xfrm>
        </p:spPr>
        <p:txBody>
          <a:bodyPr>
            <a:noAutofit/>
          </a:bodyPr>
          <a:lstStyle/>
          <a:p>
            <a:r>
              <a:rPr lang="ru-RU" sz="2000" dirty="0"/>
              <a:t>Теперь нужно сложить заготовку пополам. Для этого нижний уголок загибаем вверх, совмещая его с верхним </a:t>
            </a:r>
            <a:r>
              <a:rPr lang="ru-RU" sz="2000" dirty="0" smtClean="0"/>
              <a:t>уголком</a:t>
            </a:r>
            <a:endParaRPr lang="ru-RU" sz="20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2868214"/>
            <a:ext cx="4263036" cy="380114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95850" y="1772815"/>
            <a:ext cx="4068638" cy="1108827"/>
          </a:xfrm>
        </p:spPr>
        <p:txBody>
          <a:bodyPr>
            <a:noAutofit/>
          </a:bodyPr>
          <a:lstStyle/>
          <a:p>
            <a:r>
              <a:rPr lang="ru-RU" sz="2000" dirty="0"/>
              <a:t>Следующим этапом мы будем формировать бороду Деда Мороза. Для этого верхний уголок отгибаем </a:t>
            </a:r>
            <a:r>
              <a:rPr lang="ru-RU" sz="2000" dirty="0" smtClean="0"/>
              <a:t>вниз</a:t>
            </a:r>
            <a:endParaRPr lang="ru-RU" sz="20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95850" y="2881643"/>
            <a:ext cx="4248150" cy="378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7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916832"/>
            <a:ext cx="4427984" cy="639762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/>
              <a:t>Сделаем небольшую окантовку. </a:t>
            </a:r>
            <a:endParaRPr lang="ru-RU" sz="8000" dirty="0" smtClean="0"/>
          </a:p>
          <a:p>
            <a:r>
              <a:rPr lang="ru-RU" sz="8000" dirty="0" smtClean="0"/>
              <a:t>Для </a:t>
            </a:r>
            <a:r>
              <a:rPr lang="ru-RU" sz="8000" dirty="0"/>
              <a:t>этого снова выполним сгиб верхней части в виде узкой полоски</a:t>
            </a:r>
            <a:r>
              <a:rPr lang="ru-RU" sz="1400" dirty="0"/>
              <a:t>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" y="2676185"/>
            <a:ext cx="4427538" cy="406518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35729" y="1772816"/>
            <a:ext cx="4248472" cy="639762"/>
          </a:xfrm>
        </p:spPr>
        <p:txBody>
          <a:bodyPr>
            <a:noAutofit/>
          </a:bodyPr>
          <a:lstStyle/>
          <a:p>
            <a:r>
              <a:rPr lang="ru-RU" sz="2000" dirty="0"/>
              <a:t>Левую выступающую часть загибаем </a:t>
            </a:r>
            <a:r>
              <a:rPr lang="ru-RU" sz="2000" dirty="0" smtClean="0"/>
              <a:t>назад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27993" y="2573338"/>
            <a:ext cx="4316007" cy="416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8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916832"/>
            <a:ext cx="4427984" cy="639762"/>
          </a:xfrm>
        </p:spPr>
        <p:txBody>
          <a:bodyPr>
            <a:noAutofit/>
          </a:bodyPr>
          <a:lstStyle/>
          <a:p>
            <a:r>
              <a:rPr lang="ru-RU" sz="2000" dirty="0"/>
              <a:t>Теперь аналогично нужно поступить с правой частью нашей </a:t>
            </a:r>
            <a:r>
              <a:rPr lang="ru-RU" sz="2000" dirty="0" smtClean="0"/>
              <a:t>заготовки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2555874"/>
            <a:ext cx="3963070" cy="411348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427984" cy="990650"/>
          </a:xfrm>
        </p:spPr>
        <p:txBody>
          <a:bodyPr>
            <a:noAutofit/>
          </a:bodyPr>
          <a:lstStyle/>
          <a:p>
            <a:r>
              <a:rPr lang="ru-RU" sz="2000" dirty="0"/>
              <a:t>Возьмем красный фломастер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Им мы нарисуем нос Деду Морозу. С помощью черного маркера обозначим </a:t>
            </a:r>
            <a:r>
              <a:rPr lang="ru-RU" sz="2000" dirty="0" smtClean="0"/>
              <a:t>глазки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16410" y="2924944"/>
            <a:ext cx="4127590" cy="374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4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1720" y="1196752"/>
            <a:ext cx="5256584" cy="100811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Дед Мороз </a:t>
            </a:r>
          </a:p>
          <a:p>
            <a:pPr algn="ctr"/>
            <a:r>
              <a: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из бумаги в технике </a:t>
            </a:r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бумажной пластики готов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6250" b="5292"/>
          <a:stretch/>
        </p:blipFill>
        <p:spPr>
          <a:xfrm>
            <a:off x="2483768" y="2420888"/>
            <a:ext cx="3744416" cy="431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2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477190"/>
            <a:ext cx="5976664" cy="45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Спасибо за внимание!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Вдохновляйтесь 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новыми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 идеями!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72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Воспитанники с ОВЗ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11760" y="1844824"/>
            <a:ext cx="5336976" cy="476091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дети с </a:t>
            </a:r>
            <a:r>
              <a:rPr lang="ru-RU" dirty="0"/>
              <a:t>тяжелыми нарушениями </a:t>
            </a:r>
            <a:r>
              <a:rPr lang="ru-RU" dirty="0" smtClean="0"/>
              <a:t>речи</a:t>
            </a:r>
          </a:p>
          <a:p>
            <a:r>
              <a:rPr lang="ru-RU" dirty="0" smtClean="0"/>
              <a:t> </a:t>
            </a:r>
            <a:r>
              <a:rPr lang="ru-RU" dirty="0"/>
              <a:t>дети с </a:t>
            </a:r>
            <a:r>
              <a:rPr lang="ru-RU" dirty="0" smtClean="0"/>
              <a:t>нарушениями </a:t>
            </a:r>
            <a:r>
              <a:rPr lang="ru-RU" dirty="0"/>
              <a:t>опорно-двигательного </a:t>
            </a:r>
            <a:r>
              <a:rPr lang="ru-RU" dirty="0" smtClean="0"/>
              <a:t>аппарата</a:t>
            </a:r>
          </a:p>
          <a:p>
            <a:r>
              <a:rPr lang="ru-RU" dirty="0"/>
              <a:t>дети с</a:t>
            </a:r>
            <a:r>
              <a:rPr lang="ru-RU" dirty="0" smtClean="0"/>
              <a:t> </a:t>
            </a:r>
            <a:r>
              <a:rPr lang="ru-RU" dirty="0"/>
              <a:t>задержкой психического </a:t>
            </a:r>
            <a:r>
              <a:rPr lang="ru-RU" dirty="0" smtClean="0"/>
              <a:t>развития</a:t>
            </a:r>
          </a:p>
          <a:p>
            <a:r>
              <a:rPr lang="ru-RU" dirty="0"/>
              <a:t>дети с </a:t>
            </a:r>
            <a:r>
              <a:rPr lang="ru-RU" dirty="0" smtClean="0"/>
              <a:t>расстройствами </a:t>
            </a:r>
            <a:r>
              <a:rPr lang="ru-RU" dirty="0"/>
              <a:t>аутистического </a:t>
            </a:r>
            <a:r>
              <a:rPr lang="ru-RU" dirty="0" smtClean="0"/>
              <a:t>спектра</a:t>
            </a:r>
          </a:p>
          <a:p>
            <a:r>
              <a:rPr lang="ru-RU" dirty="0"/>
              <a:t>дети с </a:t>
            </a:r>
            <a:r>
              <a:rPr lang="ru-RU" dirty="0" smtClean="0"/>
              <a:t>сложными дефектами</a:t>
            </a:r>
          </a:p>
          <a:p>
            <a:r>
              <a:rPr lang="ru-RU" dirty="0"/>
              <a:t>дети с умственной отсталостью</a:t>
            </a:r>
          </a:p>
          <a:p>
            <a:r>
              <a:rPr lang="ru-RU" dirty="0"/>
              <a:t>глухие</a:t>
            </a:r>
          </a:p>
          <a:p>
            <a:r>
              <a:rPr lang="ru-RU" dirty="0"/>
              <a:t> слабослышащие</a:t>
            </a:r>
          </a:p>
          <a:p>
            <a:r>
              <a:rPr lang="ru-RU" dirty="0"/>
              <a:t> слепые</a:t>
            </a:r>
          </a:p>
          <a:p>
            <a:r>
              <a:rPr lang="ru-RU" dirty="0"/>
              <a:t> слабовидящие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effectLst/>
              </a:rPr>
              <a:t> </a:t>
            </a:r>
            <a:br>
              <a:rPr lang="ru-RU" sz="2800" b="1" dirty="0" smtClean="0">
                <a:effectLst/>
              </a:rPr>
            </a:br>
            <a:r>
              <a:rPr lang="ru-RU" sz="2800" b="1" dirty="0" smtClean="0">
                <a:effectLst/>
              </a:rPr>
              <a:t>МБДОУ </a:t>
            </a:r>
            <a:r>
              <a:rPr lang="ru-RU" sz="2800" b="1" dirty="0">
                <a:effectLst/>
              </a:rPr>
              <a:t>«ДС № 296» </a:t>
            </a:r>
            <a:r>
              <a:rPr lang="ru-RU" sz="2800" b="1" dirty="0" smtClean="0">
                <a:effectLst/>
              </a:rPr>
              <a:t/>
            </a:r>
            <a:br>
              <a:rPr lang="ru-RU" sz="2800" b="1" dirty="0" smtClean="0">
                <a:effectLst/>
              </a:rPr>
            </a:br>
            <a:r>
              <a:rPr lang="ru-RU" sz="2800" b="1" dirty="0" smtClean="0">
                <a:effectLst/>
              </a:rPr>
              <a:t>2022-2023-2023-2024 учебные годы -</a:t>
            </a:r>
            <a:r>
              <a:rPr lang="ru-RU" sz="3200" b="1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группа комбинированной направленности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11760" y="2276872"/>
            <a:ext cx="5336976" cy="43288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с нормативно развивающимися воспитанниками </a:t>
            </a:r>
            <a:r>
              <a:rPr lang="ru-RU" b="1" dirty="0"/>
              <a:t>и </a:t>
            </a:r>
            <a:r>
              <a:rPr lang="ru-RU" b="1" dirty="0" smtClean="0"/>
              <a:t>воспитанниками </a:t>
            </a:r>
          </a:p>
          <a:p>
            <a:pPr marL="0" indent="0" algn="ctr">
              <a:buNone/>
            </a:pPr>
            <a:r>
              <a:rPr lang="ru-RU" b="1" dirty="0" smtClean="0"/>
              <a:t>с ТНР и </a:t>
            </a:r>
            <a:r>
              <a:rPr lang="ru-RU" b="1" dirty="0"/>
              <a:t>ЗПР</a:t>
            </a:r>
          </a:p>
        </p:txBody>
      </p:sp>
    </p:spTree>
    <p:extLst>
      <p:ext uri="{BB962C8B-B14F-4D97-AF65-F5344CB8AC3E}">
        <p14:creationId xmlns:p14="http://schemas.microsoft.com/office/powerpoint/2010/main" val="381687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Открытие </a:t>
            </a:r>
            <a:r>
              <a:rPr lang="ru-RU" sz="3600" dirty="0">
                <a:solidFill>
                  <a:srgbClr val="00B050"/>
                </a:solidFill>
              </a:rPr>
              <a:t>комбинированной </a:t>
            </a:r>
            <a:r>
              <a:rPr lang="ru-RU" sz="3600" dirty="0" smtClean="0">
                <a:solidFill>
                  <a:srgbClr val="00B050"/>
                </a:solidFill>
              </a:rPr>
              <a:t>группы 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204120" y="2141240"/>
            <a:ext cx="5176192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Трудности</a:t>
            </a:r>
            <a:r>
              <a:rPr lang="ru-RU" dirty="0" smtClean="0"/>
              <a:t>:</a:t>
            </a:r>
          </a:p>
          <a:p>
            <a:r>
              <a:rPr lang="ru-RU" sz="2800" dirty="0"/>
              <a:t>О</a:t>
            </a:r>
            <a:r>
              <a:rPr lang="ru-RU" sz="2800" dirty="0" smtClean="0"/>
              <a:t>тсутствие </a:t>
            </a:r>
            <a:r>
              <a:rPr lang="ru-RU" sz="2800" dirty="0"/>
              <a:t>нормативно-правовой </a:t>
            </a:r>
            <a:r>
              <a:rPr lang="ru-RU" sz="2800" dirty="0" smtClean="0"/>
              <a:t>базы</a:t>
            </a:r>
          </a:p>
          <a:p>
            <a:r>
              <a:rPr lang="ru-RU" sz="2800" dirty="0" smtClean="0"/>
              <a:t>Отсутствие </a:t>
            </a:r>
            <a:r>
              <a:rPr lang="ru-RU" sz="2800" dirty="0"/>
              <a:t>коррекционной методической </a:t>
            </a:r>
            <a:r>
              <a:rPr lang="ru-RU" sz="2800" dirty="0" smtClean="0"/>
              <a:t>литературы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еобходимость </a:t>
            </a:r>
            <a:r>
              <a:rPr lang="ru-RU" sz="2800" dirty="0"/>
              <a:t>изменения образовательной среды</a:t>
            </a:r>
            <a:r>
              <a:rPr lang="ru-RU" sz="2800" dirty="0" smtClean="0"/>
              <a:t> </a:t>
            </a:r>
            <a:endParaRPr lang="ru-RU" sz="28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9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О</a:t>
            </a:r>
            <a:r>
              <a:rPr lang="ru-RU" dirty="0" smtClean="0">
                <a:solidFill>
                  <a:srgbClr val="00B050"/>
                </a:solidFill>
              </a:rPr>
              <a:t>собенности воспитанников с </a:t>
            </a:r>
            <a:r>
              <a:rPr lang="ru-RU" dirty="0">
                <a:solidFill>
                  <a:srgbClr val="00B050"/>
                </a:solidFill>
              </a:rPr>
              <a:t>ОВЗ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11760" y="2141240"/>
            <a:ext cx="5184576" cy="4464496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/>
              <a:t>О</a:t>
            </a:r>
            <a:r>
              <a:rPr lang="ru-RU" sz="3000" dirty="0" smtClean="0"/>
              <a:t>граничены </a:t>
            </a:r>
            <a:r>
              <a:rPr lang="ru-RU" sz="3000" dirty="0"/>
              <a:t>в общении со </a:t>
            </a:r>
            <a:r>
              <a:rPr lang="ru-RU" sz="3000" dirty="0" smtClean="0"/>
              <a:t>сверстниками</a:t>
            </a:r>
          </a:p>
          <a:p>
            <a:r>
              <a:rPr lang="ru-RU" sz="3000" dirty="0" smtClean="0"/>
              <a:t>Отсутствие социальных навыков</a:t>
            </a:r>
          </a:p>
          <a:p>
            <a:r>
              <a:rPr lang="ru-RU" sz="3000" dirty="0"/>
              <a:t>С</a:t>
            </a:r>
            <a:r>
              <a:rPr lang="ru-RU" sz="3000" dirty="0" smtClean="0"/>
              <a:t> </a:t>
            </a:r>
            <a:r>
              <a:rPr lang="ru-RU" sz="3000" dirty="0"/>
              <a:t>большим трудом приспосабливаются к изменившейся </a:t>
            </a:r>
            <a:r>
              <a:rPr lang="ru-RU" sz="3000" dirty="0" smtClean="0"/>
              <a:t>обстановке</a:t>
            </a:r>
          </a:p>
          <a:p>
            <a:r>
              <a:rPr lang="ru-RU" sz="3000" dirty="0" smtClean="0"/>
              <a:t> </a:t>
            </a:r>
            <a:r>
              <a:rPr lang="ru-RU" sz="3000" dirty="0"/>
              <a:t>О</a:t>
            </a:r>
            <a:r>
              <a:rPr lang="ru-RU" sz="3000" dirty="0" smtClean="0"/>
              <a:t>стро </a:t>
            </a:r>
            <a:r>
              <a:rPr lang="ru-RU" sz="3000" dirty="0"/>
              <a:t>чувствуют настороженность окружающих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79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О</a:t>
            </a:r>
            <a:r>
              <a:rPr lang="ru-RU" dirty="0" smtClean="0">
                <a:solidFill>
                  <a:srgbClr val="00B050"/>
                </a:solidFill>
              </a:rPr>
              <a:t>собенности воспитанников с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 ТНР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 descr="C:\Users\Вера К\Desktop\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276873"/>
            <a:ext cx="3672407" cy="3672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556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О</a:t>
            </a:r>
            <a:r>
              <a:rPr lang="ru-RU" dirty="0" smtClean="0">
                <a:solidFill>
                  <a:srgbClr val="00B050"/>
                </a:solidFill>
              </a:rPr>
              <a:t>собенности воспитанников с ЗПР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 descr="C:\Users\Вера К\Desktop\д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41240"/>
            <a:ext cx="3672408" cy="3808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821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120" y="1340768"/>
            <a:ext cx="5760640" cy="80047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Создание </a:t>
            </a:r>
            <a:r>
              <a:rPr lang="ru-RU" sz="2800" dirty="0" smtClean="0">
                <a:solidFill>
                  <a:srgbClr val="00B050"/>
                </a:solidFill>
              </a:rPr>
              <a:t>условий для 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smtClean="0">
                <a:solidFill>
                  <a:srgbClr val="00B050"/>
                </a:solidFill>
              </a:rPr>
              <a:t>коррекционно-педагогического сопровождения воспитанников требует: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2492896"/>
            <a:ext cx="3672408" cy="4112840"/>
          </a:xfrm>
        </p:spPr>
        <p:txBody>
          <a:bodyPr>
            <a:normAutofit/>
          </a:bodyPr>
          <a:lstStyle/>
          <a:p>
            <a:r>
              <a:rPr lang="ru-RU" sz="2800" dirty="0"/>
              <a:t>К</a:t>
            </a:r>
            <a:r>
              <a:rPr lang="ru-RU" sz="2800" dirty="0" smtClean="0"/>
              <a:t>омплексного подхода</a:t>
            </a:r>
          </a:p>
          <a:p>
            <a:r>
              <a:rPr lang="ru-RU" sz="2800" dirty="0"/>
              <a:t>П</a:t>
            </a:r>
            <a:r>
              <a:rPr lang="ru-RU" sz="2800" dirty="0" smtClean="0"/>
              <a:t>олной </a:t>
            </a:r>
            <a:r>
              <a:rPr lang="ru-RU" sz="2800" dirty="0"/>
              <a:t>слаженной </a:t>
            </a:r>
            <a:r>
              <a:rPr lang="ru-RU" sz="2800" dirty="0">
                <a:solidFill>
                  <a:srgbClr val="FF0000"/>
                </a:solidFill>
              </a:rPr>
              <a:t>совместной работы и отдачи от всех </a:t>
            </a:r>
            <a:r>
              <a:rPr lang="ru-RU" sz="2800" dirty="0"/>
              <a:t>участников образовательного процесса </a:t>
            </a:r>
          </a:p>
        </p:txBody>
      </p:sp>
    </p:spTree>
    <p:extLst>
      <p:ext uri="{BB962C8B-B14F-4D97-AF65-F5344CB8AC3E}">
        <p14:creationId xmlns:p14="http://schemas.microsoft.com/office/powerpoint/2010/main" val="67082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f7c99a9f2de5b86a8eb3fb5b476289f86422b2f"/>
</p:tagLst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</TotalTime>
  <Words>543</Words>
  <Application>Microsoft Office PowerPoint</Application>
  <PresentationFormat>Экран (4:3)</PresentationFormat>
  <Paragraphs>110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«Художественно-эстетическое  развитие ребёнка с ОВЗ посредством бумажной пластики»</vt:lpstr>
      <vt:lpstr>Статистика</vt:lpstr>
      <vt:lpstr>Воспитанники с ОВЗ</vt:lpstr>
      <vt:lpstr>  МБДОУ «ДС № 296»  2022-2023-2023-2024 учебные годы -группа комбинированной направленности</vt:lpstr>
      <vt:lpstr>Открытие комбинированной группы </vt:lpstr>
      <vt:lpstr>Особенности воспитанников с ОВЗ</vt:lpstr>
      <vt:lpstr>Особенности воспитанников с  ТНР </vt:lpstr>
      <vt:lpstr>Особенности воспитанников с ЗПР</vt:lpstr>
      <vt:lpstr>Создание условий для  коррекционно-педагогического сопровождения воспитанников требует: </vt:lpstr>
      <vt:lpstr>Основная цель опыта: </vt:lpstr>
      <vt:lpstr>Бумажная пластика-  синтез видов художественно-творческой деятельности</vt:lpstr>
      <vt:lpstr>Свойства и качества бумаги  используемой в бумажной пластике </vt:lpstr>
      <vt:lpstr> Методы и приемы  бумажной пластики </vt:lpstr>
      <vt:lpstr> В процессе организации  детской продуктивной деятельности с использованием техник бумажной пластики нами активно используются игровые методы:</vt:lpstr>
      <vt:lpstr>           При показе образца следует предоставить не один, а два или три варианта (принцип вариативности и запуск «механизма творчества»).  Важно уже в этом возрасте не создать у детей стереотипность восприятия и мышления, а научить ребенка видеть многообразие красок, форм и образов окружающего мира.  </vt:lpstr>
      <vt:lpstr>Результативность опыта</vt:lpstr>
      <vt:lpstr>Презентация PowerPoint</vt:lpstr>
      <vt:lpstr>«Дед Мороз»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 Вдохновляйтесь  новыми  идеями!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 минуты без книги</dc:title>
  <dc:creator>obstinate</dc:creator>
  <dc:description>Шаблон презентации с сайта https://presentation-creation.ru/</dc:description>
  <cp:lastModifiedBy>Вера К</cp:lastModifiedBy>
  <cp:revision>571</cp:revision>
  <dcterms:created xsi:type="dcterms:W3CDTF">2018-02-25T09:09:03Z</dcterms:created>
  <dcterms:modified xsi:type="dcterms:W3CDTF">2023-11-30T05:32:51Z</dcterms:modified>
</cp:coreProperties>
</file>