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8" r:id="rId3"/>
    <p:sldId id="267" r:id="rId4"/>
    <p:sldId id="266" r:id="rId5"/>
    <p:sldId id="291" r:id="rId6"/>
    <p:sldId id="295" r:id="rId7"/>
    <p:sldId id="275" r:id="rId8"/>
    <p:sldId id="277" r:id="rId9"/>
    <p:sldId id="290" r:id="rId10"/>
    <p:sldId id="279" r:id="rId11"/>
    <p:sldId id="276" r:id="rId12"/>
    <p:sldId id="280" r:id="rId13"/>
    <p:sldId id="281" r:id="rId14"/>
    <p:sldId id="294" r:id="rId15"/>
    <p:sldId id="293" r:id="rId16"/>
    <p:sldId id="285" r:id="rId17"/>
    <p:sldId id="292" r:id="rId18"/>
    <p:sldId id="28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3CF6"/>
    <a:srgbClr val="000099"/>
    <a:srgbClr val="660033"/>
    <a:srgbClr val="F16F0D"/>
    <a:srgbClr val="008000"/>
    <a:srgbClr val="FF0000"/>
    <a:srgbClr val="D6630C"/>
    <a:srgbClr val="E769F1"/>
    <a:srgbClr val="800000"/>
    <a:srgbClr val="C8666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" y="-15984"/>
            <a:ext cx="9144000" cy="6873984"/>
          </a:xfrm>
        </p:spPr>
      </p:pic>
      <p:sp>
        <p:nvSpPr>
          <p:cNvPr id="5" name="Прямоугольник 4"/>
          <p:cNvSpPr/>
          <p:nvPr/>
        </p:nvSpPr>
        <p:spPr>
          <a:xfrm>
            <a:off x="611560" y="352167"/>
            <a:ext cx="821537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Использование элементов технологии «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хромотерапия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 в коррекционно-логопедической работе в группах 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комбинированой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направленности для детей с тяжелыми нарушениями речи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8354" y="5301208"/>
            <a:ext cx="57864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Подготовила:  учитель-логопед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Высшей квалификационной категории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Чистякова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наталья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Александровна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1720" y="636549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Челябинск 2023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248383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714348" y="428604"/>
            <a:ext cx="31432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Дидактическая игра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«Цветной диктант»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500562" y="357166"/>
            <a:ext cx="4429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Игра с использованием ПМК «Мозаичный парк»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714752"/>
            <a:ext cx="3238491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E:\изо\Новая папка\IMG_20230131_09263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142985"/>
            <a:ext cx="250033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E:\изо\Новая папка\IMG_20230421_10444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571612"/>
            <a:ext cx="3136798" cy="418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6919242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84"/>
            <a:ext cx="9144000" cy="6873984"/>
          </a:xfrm>
        </p:spPr>
      </p:pic>
      <p:sp>
        <p:nvSpPr>
          <p:cNvPr id="10" name="Прямоугольник 9"/>
          <p:cNvSpPr/>
          <p:nvPr/>
        </p:nvSpPr>
        <p:spPr>
          <a:xfrm>
            <a:off x="214282" y="142852"/>
            <a:ext cx="371477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Дидактическая игра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«Ц</a:t>
            </a:r>
            <a:r>
              <a:rPr lang="ru-RU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ветные кубики»</a:t>
            </a:r>
            <a:endParaRPr lang="ru-RU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Рисунок 11" descr="E:\изо\Новая папка\IMG_20230421_10423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214554"/>
            <a:ext cx="3223884" cy="429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5286380" y="857232"/>
            <a:ext cx="371477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Дидактическая игра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«Веселые гномики</a:t>
            </a:r>
            <a:r>
              <a:rPr lang="ru-RU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" name="Рисунок 14" descr="E:\изо\Новая папка\IMG_20230425_164706_1.jpg"/>
          <p:cNvPicPr/>
          <p:nvPr/>
        </p:nvPicPr>
        <p:blipFill>
          <a:blip r:embed="rId4" cstate="print"/>
          <a:srcRect t="9629" r="11166" b="11829"/>
          <a:stretch>
            <a:fillRect/>
          </a:stretch>
        </p:blipFill>
        <p:spPr bwMode="auto">
          <a:xfrm>
            <a:off x="2143108" y="3429000"/>
            <a:ext cx="2748880" cy="319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E:\изо\Новая папка\IMG_20230421_103509_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071546"/>
            <a:ext cx="2808021" cy="3296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1812768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28596" y="142852"/>
            <a:ext cx="37147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4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Су-Джок</a:t>
            </a:r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» терапия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928670"/>
            <a:ext cx="2792017" cy="3722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285720" y="4857760"/>
            <a:ext cx="37147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«Игры </a:t>
            </a:r>
            <a:r>
              <a:rPr lang="ru-RU" sz="24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Воскобовича</a:t>
            </a:r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Рисунок 10" descr="E:\изо\Новая папка\IMG_20230425_164701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857232"/>
            <a:ext cx="3681084" cy="490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857752" y="285728"/>
            <a:ext cx="37147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«Игры с прищепками»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919242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4" y="0"/>
            <a:ext cx="9144000" cy="6873984"/>
          </a:xfrm>
          <a:prstGeom prst="rect">
            <a:avLst/>
          </a:prstGeom>
        </p:spPr>
      </p:pic>
      <p:pic>
        <p:nvPicPr>
          <p:cNvPr id="11" name="Рисунок 5" descr="C:\Users\Логопед\AppData\Local\Microsoft\Windows\INetCache\Content.Word\IMG_20211022_091210.jpg"/>
          <p:cNvPicPr>
            <a:picLocks noChangeAspect="1" noChangeArrowheads="1"/>
          </p:cNvPicPr>
          <p:nvPr/>
        </p:nvPicPr>
        <p:blipFill>
          <a:blip r:embed="rId3"/>
          <a:srcRect r="16370" b="13333"/>
          <a:stretch>
            <a:fillRect/>
          </a:stretch>
        </p:blipFill>
        <p:spPr bwMode="auto">
          <a:xfrm>
            <a:off x="714348" y="1214422"/>
            <a:ext cx="1912938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6" descr="C:\Users\Логопед\AppData\Local\Microsoft\Windows\INetCache\Content.Word\IMG_20211022_091206.jpg"/>
          <p:cNvPicPr>
            <a:picLocks noChangeAspect="1" noChangeArrowheads="1"/>
          </p:cNvPicPr>
          <p:nvPr/>
        </p:nvPicPr>
        <p:blipFill>
          <a:blip r:embed="rId4"/>
          <a:srcRect l="9203" t="42619" r="13913" b="10428"/>
          <a:stretch>
            <a:fillRect/>
          </a:stretch>
        </p:blipFill>
        <p:spPr bwMode="auto">
          <a:xfrm>
            <a:off x="3143240" y="2000240"/>
            <a:ext cx="2763838" cy="224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7" descr="C:\Users\Логопед\AppData\Local\Microsoft\Windows\INetCache\Content.Word\IMG_20211022_091153.jpg"/>
          <p:cNvPicPr>
            <a:picLocks noChangeAspect="1" noChangeArrowheads="1"/>
          </p:cNvPicPr>
          <p:nvPr/>
        </p:nvPicPr>
        <p:blipFill>
          <a:blip r:embed="rId5"/>
          <a:srcRect l="16112" t="16455" r="23962" b="12279"/>
          <a:stretch>
            <a:fillRect/>
          </a:stretch>
        </p:blipFill>
        <p:spPr bwMode="auto">
          <a:xfrm>
            <a:off x="6286512" y="3000372"/>
            <a:ext cx="2643187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8" descr="C:\Users\Логопед\AppData\Local\Microsoft\Windows\INetCache\Content.Word\IMG_20211021_113011.jpg"/>
          <p:cNvPicPr>
            <a:picLocks noChangeAspect="1" noChangeArrowheads="1"/>
          </p:cNvPicPr>
          <p:nvPr/>
        </p:nvPicPr>
        <p:blipFill>
          <a:blip r:embed="rId6"/>
          <a:srcRect b="12695"/>
          <a:stretch>
            <a:fillRect/>
          </a:stretch>
        </p:blipFill>
        <p:spPr bwMode="auto">
          <a:xfrm>
            <a:off x="500034" y="4071942"/>
            <a:ext cx="23574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9" descr="C:\Users\Логопед\AppData\Local\Microsoft\Windows\INetCache\Content.Word\IMG_20211022_091159.jpg"/>
          <p:cNvPicPr>
            <a:picLocks noChangeAspect="1" noChangeArrowheads="1"/>
          </p:cNvPicPr>
          <p:nvPr/>
        </p:nvPicPr>
        <p:blipFill>
          <a:blip r:embed="rId7"/>
          <a:srcRect t="32028" r="1707" b="31526"/>
          <a:stretch>
            <a:fillRect/>
          </a:stretch>
        </p:blipFill>
        <p:spPr bwMode="auto">
          <a:xfrm>
            <a:off x="3143240" y="4786322"/>
            <a:ext cx="2928937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448070" y="446985"/>
            <a:ext cx="824786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Цветотерапия</a:t>
            </a: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с  ПМК «Мозаичный парк»</a:t>
            </a:r>
          </a:p>
        </p:txBody>
      </p:sp>
    </p:spTree>
    <p:extLst>
      <p:ext uri="{BB962C8B-B14F-4D97-AF65-F5344CB8AC3E}">
        <p14:creationId xmlns="" xmlns:p14="http://schemas.microsoft.com/office/powerpoint/2010/main" val="226919242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6" y="-15984"/>
            <a:ext cx="9144000" cy="6873984"/>
          </a:xfrm>
          <a:prstGeom prst="rect">
            <a:avLst/>
          </a:prstGeom>
        </p:spPr>
      </p:pic>
      <p:pic>
        <p:nvPicPr>
          <p:cNvPr id="6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449263"/>
            <a:ext cx="4092575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38" y="1357313"/>
            <a:ext cx="29765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3" descr="E:\мозаичный парк\IMG-3ef55d765a61e9cd290cd57e5c79524f-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0" y="3857625"/>
            <a:ext cx="343058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4" descr="E:\мозаичный парк\IMG-13a04d0e4e6a4b728a7462a237184b6b-V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3" y="3929063"/>
            <a:ext cx="321468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732364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6" y="-15984"/>
            <a:ext cx="9144000" cy="6873984"/>
          </a:xfrm>
          <a:prstGeom prst="rect">
            <a:avLst/>
          </a:prstGeom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73725" y="1614488"/>
            <a:ext cx="329247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1850" y="3141663"/>
            <a:ext cx="41878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9200" y="115888"/>
            <a:ext cx="3414713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732364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6" y="-15984"/>
            <a:ext cx="9144000" cy="6873984"/>
          </a:xfrm>
          <a:prstGeom prst="rect">
            <a:avLst/>
          </a:prstGeom>
        </p:spPr>
      </p:pic>
      <p:pic>
        <p:nvPicPr>
          <p:cNvPr id="7" name="Рисунок 5" descr="C:\Users\Логопед\AppData\Local\Microsoft\Windows\INetCache\Content.Word\IMG_20211021_082802.jpg"/>
          <p:cNvPicPr>
            <a:picLocks noChangeAspect="1" noChangeArrowheads="1"/>
          </p:cNvPicPr>
          <p:nvPr/>
        </p:nvPicPr>
        <p:blipFill>
          <a:blip r:embed="rId3"/>
          <a:srcRect t="22031"/>
          <a:stretch>
            <a:fillRect/>
          </a:stretch>
        </p:blipFill>
        <p:spPr bwMode="auto">
          <a:xfrm>
            <a:off x="357173" y="357187"/>
            <a:ext cx="2741613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Логопед\AppData\Local\Microsoft\Windows\INetCache\Content.Word\IMG_20211021_082807.jpg"/>
          <p:cNvPicPr>
            <a:picLocks noChangeAspect="1" noChangeArrowheads="1"/>
          </p:cNvPicPr>
          <p:nvPr/>
        </p:nvPicPr>
        <p:blipFill>
          <a:blip r:embed="rId4"/>
          <a:srcRect t="22748"/>
          <a:stretch>
            <a:fillRect/>
          </a:stretch>
        </p:blipFill>
        <p:spPr bwMode="auto">
          <a:xfrm>
            <a:off x="5143486" y="1000124"/>
            <a:ext cx="314325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9" descr="C:\Users\Логопед\AppData\Local\Microsoft\Windows\INetCache\Content.Word\IMG_20211021_082748.jpg"/>
          <p:cNvPicPr>
            <a:picLocks noChangeAspect="1" noChangeArrowheads="1"/>
          </p:cNvPicPr>
          <p:nvPr/>
        </p:nvPicPr>
        <p:blipFill>
          <a:blip r:embed="rId5"/>
          <a:srcRect t="18977"/>
          <a:stretch>
            <a:fillRect/>
          </a:stretch>
        </p:blipFill>
        <p:spPr bwMode="auto">
          <a:xfrm>
            <a:off x="2571736" y="3357562"/>
            <a:ext cx="24447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732364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2" descr="E:\мозаичный парк\IMG_20211018_0918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428625"/>
            <a:ext cx="31432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3" descr="E:\мозаичный парк\IMG_20211021_0937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3071813"/>
            <a:ext cx="2665412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5" descr="E:\мозаичный парк\IMG_20211021_0938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8" y="500063"/>
            <a:ext cx="27860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6" descr="E:\мозаичный парк\IMG_20211021_0940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0" y="3500438"/>
            <a:ext cx="2774950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691924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71670" y="4714884"/>
            <a:ext cx="37147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04664"/>
            <a:ext cx="81551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 вопрос: Какой твой любимый цвет?</a:t>
            </a:r>
          </a:p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Я отвечаю: Радуга!</a:t>
            </a:r>
          </a:p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каждом из нас спит Радуга, и нам непременно нужен кто-то, кто смог бы ее разбудить!</a:t>
            </a:r>
          </a:p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Давайте будить ее в наших воспитанниках!!!</a:t>
            </a:r>
          </a:p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Рисуйте радугу и не экономьте краски!!!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9966FF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84"/>
            <a:ext cx="9144000" cy="6873984"/>
          </a:xfrm>
        </p:spPr>
      </p:pic>
      <p:sp>
        <p:nvSpPr>
          <p:cNvPr id="3" name="Прямоугольник 2"/>
          <p:cNvSpPr/>
          <p:nvPr/>
        </p:nvSpPr>
        <p:spPr>
          <a:xfrm>
            <a:off x="2941477" y="-19303"/>
            <a:ext cx="609379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Пальчиковая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Гимнастика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 самомассаж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96" y="3829608"/>
            <a:ext cx="3707904" cy="27809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40" y="274638"/>
            <a:ext cx="2571750" cy="3429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546657"/>
            <a:ext cx="3111810" cy="41490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92987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66FFCC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16" y="-15984"/>
            <a:ext cx="9168016" cy="6873984"/>
          </a:xfrm>
        </p:spPr>
      </p:pic>
      <p:sp>
        <p:nvSpPr>
          <p:cNvPr id="3" name="Прямоугольник 2"/>
          <p:cNvSpPr/>
          <p:nvPr/>
        </p:nvSpPr>
        <p:spPr>
          <a:xfrm>
            <a:off x="3530601" y="176406"/>
            <a:ext cx="573233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86664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Артикуляционная 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86664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дыхательная 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86664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гимнастика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86664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49" y="5045223"/>
            <a:ext cx="2527559" cy="1219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7" y="241596"/>
            <a:ext cx="3385374" cy="45138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306" y="3000372"/>
            <a:ext cx="2651738" cy="3535651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417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413" y="3429000"/>
            <a:ext cx="2640587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3447118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39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43570" y="0"/>
            <a:ext cx="250299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4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Сказкотерапия</a:t>
            </a:r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0"/>
            <a:ext cx="238507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4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Пескотерапия</a:t>
            </a:r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3643314"/>
            <a:ext cx="2454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4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Куклотерапия</a:t>
            </a:r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</a:t>
            </a:r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500042"/>
            <a:ext cx="385765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E:\изо\Новая папка\IMG_20221202_09464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642918"/>
            <a:ext cx="3636503" cy="2746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715008" y="3357562"/>
            <a:ext cx="224349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4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Литотерапия</a:t>
            </a:r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" name="Рисунок 13" descr="E:\изо\Новая папка\IMG_20230131_09263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071942"/>
            <a:ext cx="264320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E:\изо\Новая папка\IMG_20230421_10450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3810803"/>
            <a:ext cx="2571768" cy="254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8717865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84"/>
            <a:ext cx="9144000" cy="6873984"/>
          </a:xfrm>
        </p:spPr>
      </p:pic>
      <p:sp>
        <p:nvSpPr>
          <p:cNvPr id="3" name="TextBox 2"/>
          <p:cNvSpPr txBox="1"/>
          <p:nvPr/>
        </p:nvSpPr>
        <p:spPr>
          <a:xfrm>
            <a:off x="785786" y="500042"/>
            <a:ext cx="76071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>
                <a:solidFill>
                  <a:srgbClr val="7030A0"/>
                </a:solidFill>
                <a:latin typeface="Monotype Corsiva" pitchFamily="66" charset="0"/>
              </a:rPr>
              <a:t>Хромотерапия</a:t>
            </a:r>
            <a:r>
              <a:rPr lang="ru-RU" sz="2800" b="1" dirty="0">
                <a:solidFill>
                  <a:srgbClr val="7030A0"/>
                </a:solidFill>
                <a:latin typeface="Monotype Corsiva" pitchFamily="66" charset="0"/>
              </a:rPr>
              <a:t> (</a:t>
            </a:r>
            <a:r>
              <a:rPr lang="ru-RU" sz="2800" b="1" dirty="0" err="1">
                <a:solidFill>
                  <a:srgbClr val="7030A0"/>
                </a:solidFill>
                <a:latin typeface="Monotype Corsiva" pitchFamily="66" charset="0"/>
              </a:rPr>
              <a:t>цветотерапия</a:t>
            </a:r>
            <a:r>
              <a:rPr lang="ru-RU" sz="2800" b="1" dirty="0">
                <a:solidFill>
                  <a:srgbClr val="7030A0"/>
                </a:solidFill>
                <a:latin typeface="Monotype Corsiva" pitchFamily="66" charset="0"/>
              </a:rPr>
              <a:t>) – восстановление индивидуального биологического ритма с помощью специального подобранного цвета.</a:t>
            </a:r>
          </a:p>
        </p:txBody>
      </p:sp>
      <p:sp>
        <p:nvSpPr>
          <p:cNvPr id="5" name="AutoShape 4" descr="https://minio.profiles.ru/profiles/a58a2c8ac0c44adeaf1b9bea61d16c9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minio.profiles.ru/profiles/a58a2c8ac0c44adeaf1b9bea61d16c9a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minio.profiles.ru/profiles/a58a2c8ac0c44adeaf1b9bea61d16c9a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2000240"/>
            <a:ext cx="6804248" cy="4534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2962677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3984"/>
          </a:xfrm>
        </p:spPr>
      </p:pic>
      <p:sp>
        <p:nvSpPr>
          <p:cNvPr id="11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Коррекционные задачи </a:t>
            </a:r>
            <a:br>
              <a:rPr lang="ru-RU" sz="3600" dirty="0" smtClean="0"/>
            </a:br>
            <a:r>
              <a:rPr lang="ru-RU" sz="3600" dirty="0" smtClean="0"/>
              <a:t>при использовании технологии </a:t>
            </a:r>
            <a:r>
              <a:rPr lang="ru-RU" sz="3600" dirty="0" smtClean="0"/>
              <a:t>«</a:t>
            </a:r>
            <a:r>
              <a:rPr lang="ru-RU" sz="3600" dirty="0" err="1" smtClean="0"/>
              <a:t>хромотерапия</a:t>
            </a:r>
            <a:r>
              <a:rPr lang="ru-RU" sz="3600" dirty="0" smtClean="0"/>
              <a:t>»:</a:t>
            </a:r>
            <a:endParaRPr lang="ru-RU" sz="3600" dirty="0"/>
          </a:p>
        </p:txBody>
      </p:sp>
      <p:sp>
        <p:nvSpPr>
          <p:cNvPr id="12" name="Объект 1"/>
          <p:cNvSpPr txBox="1">
            <a:spLocks/>
          </p:cNvSpPr>
          <p:nvPr/>
        </p:nvSpPr>
        <p:spPr>
          <a:xfrm>
            <a:off x="323528" y="2060848"/>
            <a:ext cx="8640959" cy="48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автоматизировать и дифференцировать звуки;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совершенствовать грамматический строй речи;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развивать связную речь;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развивать общую и мелкую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моторику; 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развивать правильное дыхание.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также: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повысить уровень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коммуникативности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детей, их эмоциональную отзывчивость;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обогатить сенсорный и эмоциональный опыт детей;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познакомить с приемами управления своими чувствами, формирует навыки самоконтроля.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248383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84"/>
            <a:ext cx="9144000" cy="6873984"/>
          </a:xfrm>
        </p:spPr>
      </p:pic>
      <p:sp>
        <p:nvSpPr>
          <p:cNvPr id="6" name="Волна 5"/>
          <p:cNvSpPr/>
          <p:nvPr/>
        </p:nvSpPr>
        <p:spPr>
          <a:xfrm>
            <a:off x="642910" y="214290"/>
            <a:ext cx="7861610" cy="1656184"/>
          </a:xfrm>
          <a:prstGeom prst="wave">
            <a:avLst/>
          </a:prstGeom>
          <a:gradFill flip="none" rotWithShape="1">
            <a:gsLst>
              <a:gs pos="48000">
                <a:schemeClr val="bg1">
                  <a:lumMod val="95000"/>
                </a:schemeClr>
              </a:gs>
              <a:gs pos="50000">
                <a:schemeClr val="tx1"/>
              </a:gs>
              <a:gs pos="100000">
                <a:schemeClr val="tx1"/>
              </a:gs>
            </a:gsLst>
            <a:lin ang="108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625242" y="1757395"/>
            <a:ext cx="7776864" cy="1535038"/>
          </a:xfrm>
          <a:prstGeom prst="wave">
            <a:avLst/>
          </a:prstGeom>
          <a:solidFill>
            <a:srgbClr val="F16F0D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Этот теплый и необычный цвет не только заряжает радостью и активностью, но и способствует улучшению аппетита.</a:t>
            </a:r>
          </a:p>
        </p:txBody>
      </p:sp>
      <p:sp>
        <p:nvSpPr>
          <p:cNvPr id="9" name="Волна 8"/>
          <p:cNvSpPr/>
          <p:nvPr/>
        </p:nvSpPr>
        <p:spPr>
          <a:xfrm>
            <a:off x="625242" y="3140968"/>
            <a:ext cx="7822660" cy="1705322"/>
          </a:xfrm>
          <a:prstGeom prst="wav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 мнению психологов, этот цвет активизирует умственные способности человека, а еще повышает чувство собственного достоинства.</a:t>
            </a:r>
          </a:p>
        </p:txBody>
      </p:sp>
      <p:sp>
        <p:nvSpPr>
          <p:cNvPr id="10" name="Волна 9"/>
          <p:cNvSpPr/>
          <p:nvPr/>
        </p:nvSpPr>
        <p:spPr>
          <a:xfrm>
            <a:off x="625242" y="4617252"/>
            <a:ext cx="7820956" cy="1728192"/>
          </a:xfrm>
          <a:prstGeom prst="wav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Призывает к активности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85786" y="285728"/>
            <a:ext cx="3571900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Чёрный цвет парадоксален: связан с бесконечностью, с тишиной, вызывает ощущение тайны, защищённости и утешения.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000628" y="642918"/>
            <a:ext cx="3143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Белый цвет – это абсолютная свобода, разрешение проблем и начало нового. 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7566838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84"/>
            <a:ext cx="9144000" cy="6873984"/>
          </a:xfrm>
        </p:spPr>
      </p:pic>
      <p:sp>
        <p:nvSpPr>
          <p:cNvPr id="3" name="Волна 2"/>
          <p:cNvSpPr/>
          <p:nvPr/>
        </p:nvSpPr>
        <p:spPr>
          <a:xfrm>
            <a:off x="971600" y="260648"/>
            <a:ext cx="7041896" cy="1440160"/>
          </a:xfrm>
          <a:prstGeom prst="wav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Все оттенки этого благородного цвета успокаивают и развивают воображение. Но и с ним нужно быть осторожными – избыток легко может вызвать депрессивное состояние.</a:t>
            </a:r>
          </a:p>
        </p:txBody>
      </p:sp>
      <p:sp>
        <p:nvSpPr>
          <p:cNvPr id="5" name="Волна 4"/>
          <p:cNvSpPr/>
          <p:nvPr/>
        </p:nvSpPr>
        <p:spPr>
          <a:xfrm>
            <a:off x="971600" y="1697390"/>
            <a:ext cx="7056784" cy="1659602"/>
          </a:xfrm>
          <a:prstGeom prst="wav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Этот цвет действует успокаивающе, помогает расслабиться.</a:t>
            </a:r>
          </a:p>
        </p:txBody>
      </p:sp>
      <p:sp>
        <p:nvSpPr>
          <p:cNvPr id="6" name="Волна 5"/>
          <p:cNvSpPr/>
          <p:nvPr/>
        </p:nvSpPr>
        <p:spPr>
          <a:xfrm>
            <a:off x="956712" y="3284984"/>
            <a:ext cx="7056784" cy="1728192"/>
          </a:xfrm>
          <a:prstGeom prst="wav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Цвет волшебства и магии очень сильно действует даже на психологическое состояние взрослых людей, увлекая их в нереальный мир фантазий и мечтаний. Для ребенка волшебства вокруг хватит и без фиолетовых элементов. Лучше вообще не злоупотреблять этим цветом.</a:t>
            </a:r>
          </a:p>
        </p:txBody>
      </p:sp>
      <p:sp>
        <p:nvSpPr>
          <p:cNvPr id="7" name="Волна 6"/>
          <p:cNvSpPr/>
          <p:nvPr/>
        </p:nvSpPr>
        <p:spPr>
          <a:xfrm>
            <a:off x="971600" y="4869160"/>
            <a:ext cx="7200800" cy="1800200"/>
          </a:xfrm>
          <a:prstGeom prst="wave">
            <a:avLst/>
          </a:prstGeom>
          <a:solidFill>
            <a:srgbClr val="E769F1"/>
          </a:solidFill>
          <a:ln>
            <a:solidFill>
              <a:srgbClr val="E76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Спокойствие, снижение агрессивности, чувство комфорта – все это дает розовый цвет. Но, как и во многих ранее описанных случаях, все хорошо в меру – бесконечный розовый также может вызвать негативные последствия: легкомыслие, желание нравиться, непослушание.</a:t>
            </a:r>
          </a:p>
        </p:txBody>
      </p:sp>
    </p:spTree>
    <p:extLst>
      <p:ext uri="{BB962C8B-B14F-4D97-AF65-F5344CB8AC3E}">
        <p14:creationId xmlns="" xmlns:p14="http://schemas.microsoft.com/office/powerpoint/2010/main" val="361565784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84"/>
            <a:ext cx="9144000" cy="68739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1142984"/>
            <a:ext cx="6297926" cy="506118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85852" y="394202"/>
            <a:ext cx="65265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Все начинается с выбора рабочего места  «Мое настроение»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344400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</TotalTime>
  <Words>417</Words>
  <Application>Microsoft Office PowerPoint</Application>
  <PresentationFormat>Экран (4:3)</PresentationFormat>
  <Paragraphs>57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Коррекционные задачи  при использовании технологии «хромотерапия»: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старший воспитатель</dc:creator>
  <cp:lastModifiedBy>Дефектолог</cp:lastModifiedBy>
  <cp:revision>92</cp:revision>
  <dcterms:created xsi:type="dcterms:W3CDTF">2019-11-28T13:50:23Z</dcterms:created>
  <dcterms:modified xsi:type="dcterms:W3CDTF">2023-04-26T04:50:33Z</dcterms:modified>
</cp:coreProperties>
</file>