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7" r:id="rId3"/>
    <p:sldId id="266" r:id="rId4"/>
    <p:sldId id="264" r:id="rId5"/>
    <p:sldId id="276" r:id="rId6"/>
    <p:sldId id="272" r:id="rId7"/>
    <p:sldId id="273" r:id="rId8"/>
    <p:sldId id="268" r:id="rId9"/>
    <p:sldId id="271" r:id="rId10"/>
    <p:sldId id="262" r:id="rId11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0000"/>
    <a:srgbClr val="800000"/>
    <a:srgbClr val="007000"/>
    <a:srgbClr val="004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4C213-F270-42C8-889E-5D6AD16CE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03F97-CD6C-4476-A2B1-AD7B89245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B5603-A92F-401D-B2BD-F38B35F4C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6C5BE-7595-4466-858F-E0AB6F882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499E9-0BDB-4B07-91D7-E0A397A7A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ECB1A-B269-4E23-960B-066D7B0E5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575E1-9F93-4BBE-A507-47EA06799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1C048-5B9B-44C7-9DAD-B97A10C1E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9B7E1-D232-4976-A246-B78FA11D79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B1FC4-8451-4931-B31A-7277FDEC2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00E0B-BF45-4E9B-A82B-021C1855F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65EA02D-25D4-4E3F-BF8F-C794D82B2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548680"/>
            <a:ext cx="7675589" cy="428625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820000"/>
                </a:solidFill>
              </a:rPr>
              <a:t>                    МБДОУ «ДС № 335 г. Челябинска»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124744"/>
            <a:ext cx="7992888" cy="1639654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Развитие у детей раннего возраста психоэмоционального, сенсорного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восприятия и творческих способностей  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процессе использования многофункционального  нестандартного игрового оборудования </a:t>
            </a:r>
            <a:r>
              <a:rPr lang="ru-RU" sz="2400" b="1" dirty="0" smtClean="0">
                <a:solidFill>
                  <a:srgbClr val="FFC000"/>
                </a:solidFill>
                <a:latin typeface="Monotype Corsiva" pitchFamily="66" charset="0"/>
              </a:rPr>
              <a:t>«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Ч</a:t>
            </a:r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</a:rPr>
              <a:t>у</a:t>
            </a:r>
            <a:r>
              <a:rPr lang="ru-RU" sz="2400" b="1" dirty="0">
                <a:solidFill>
                  <a:srgbClr val="002060"/>
                </a:solidFill>
                <a:latin typeface="Monotype Corsiva" pitchFamily="66" charset="0"/>
              </a:rPr>
              <a:t>д</a:t>
            </a:r>
            <a:r>
              <a:rPr lang="ru-RU" sz="2400" b="1" dirty="0">
                <a:solidFill>
                  <a:srgbClr val="FFFF00"/>
                </a:solidFill>
                <a:latin typeface="Monotype Corsiva" pitchFamily="66" charset="0"/>
              </a:rPr>
              <a:t>о</a:t>
            </a:r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 –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п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</a:t>
            </a:r>
            <a:r>
              <a:rPr lang="ru-RU" sz="2400" b="1" dirty="0">
                <a:solidFill>
                  <a:srgbClr val="FFC000"/>
                </a:solidFill>
                <a:latin typeface="Monotype Corsiva" pitchFamily="66" charset="0"/>
              </a:rPr>
              <a:t>р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а</a:t>
            </a:r>
            <a:r>
              <a:rPr lang="ru-RU" sz="2400" b="1" dirty="0">
                <a:solidFill>
                  <a:srgbClr val="002060"/>
                </a:solidFill>
                <a:latin typeface="Monotype Corsiva" pitchFamily="66" charset="0"/>
              </a:rPr>
              <a:t>ш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ю</a:t>
            </a:r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</a:rPr>
              <a:t>т</a:t>
            </a:r>
            <a:r>
              <a:rPr lang="ru-RU" sz="2400" b="1" dirty="0">
                <a:solidFill>
                  <a:srgbClr val="FFC000"/>
                </a:solidFill>
                <a:latin typeface="Monotype Corsiva" pitchFamily="66" charset="0"/>
              </a:rPr>
              <a:t>» </a:t>
            </a:r>
            <a:endParaRPr lang="ru-RU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4800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4800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</a:pPr>
            <a:r>
              <a:rPr lang="ru-RU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</a:t>
            </a:r>
            <a:r>
              <a:rPr lang="ru-RU" sz="2400" dirty="0" smtClean="0">
                <a:solidFill>
                  <a:srgbClr val="800000"/>
                </a:solidFill>
              </a:rPr>
              <a:t> </a:t>
            </a:r>
            <a:r>
              <a:rPr lang="en-US" sz="2400" dirty="0" smtClean="0">
                <a:solidFill>
                  <a:srgbClr val="800000"/>
                </a:solidFill>
              </a:rPr>
              <a:t>            </a:t>
            </a:r>
            <a:endParaRPr lang="ru-RU" sz="4800" dirty="0" smtClean="0">
              <a:solidFill>
                <a:srgbClr val="00B0F0"/>
              </a:solidFill>
            </a:endParaRPr>
          </a:p>
        </p:txBody>
      </p:sp>
      <p:pic>
        <p:nvPicPr>
          <p:cNvPr id="7" name="Picture 4" descr="http://g01.a.alicdn.com/kf/HTB1flApGVXXXXb0aXXXq6xXFXXXb/201124251/HTB1flApGVXXXXb0aXXXq6xXFXXX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636912"/>
            <a:ext cx="5096070" cy="3597226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292080" y="4653136"/>
            <a:ext cx="360040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just" eaLnBrk="1" hangingPunct="1">
              <a:buFontTx/>
              <a:buNone/>
            </a:pPr>
            <a:r>
              <a:rPr lang="ru-RU" sz="1800" kern="0" dirty="0" smtClean="0">
                <a:solidFill>
                  <a:srgbClr val="002060"/>
                </a:solidFill>
              </a:rPr>
              <a:t>Воспитатель группы раннего возраста  </a:t>
            </a:r>
            <a:r>
              <a:rPr lang="ru-RU" sz="1800" dirty="0" smtClean="0">
                <a:solidFill>
                  <a:srgbClr val="002060"/>
                </a:solidFill>
              </a:rPr>
              <a:t>МБДОУ </a:t>
            </a:r>
            <a:r>
              <a:rPr lang="ru-RU" sz="1800" dirty="0">
                <a:solidFill>
                  <a:srgbClr val="002060"/>
                </a:solidFill>
              </a:rPr>
              <a:t>«ДС № </a:t>
            </a:r>
            <a:r>
              <a:rPr lang="ru-RU" sz="1800" dirty="0" smtClean="0">
                <a:solidFill>
                  <a:srgbClr val="002060"/>
                </a:solidFill>
              </a:rPr>
              <a:t>335</a:t>
            </a:r>
          </a:p>
          <a:p>
            <a:pPr algn="just" eaLnBrk="1" hangingPunct="1"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 </a:t>
            </a:r>
            <a:r>
              <a:rPr lang="ru-RU" sz="1800" dirty="0">
                <a:solidFill>
                  <a:srgbClr val="002060"/>
                </a:solidFill>
              </a:rPr>
              <a:t>г. Челябинска»</a:t>
            </a:r>
            <a:r>
              <a:rPr lang="ru-RU" sz="1800" kern="0" dirty="0" smtClean="0">
                <a:solidFill>
                  <a:srgbClr val="002060"/>
                </a:solidFill>
              </a:rPr>
              <a:t>  </a:t>
            </a:r>
          </a:p>
          <a:p>
            <a:pPr algn="just" eaLnBrk="1" hangingPunct="1">
              <a:buFontTx/>
              <a:buNone/>
            </a:pPr>
            <a:r>
              <a:rPr lang="ru-RU" sz="1800" kern="0" dirty="0" smtClean="0">
                <a:solidFill>
                  <a:srgbClr val="002060"/>
                </a:solidFill>
              </a:rPr>
              <a:t> Диденко Елена Александровна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8888" y="1916113"/>
            <a:ext cx="76835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01.a.alicdn.com/kf/HTB1flApGVXXXXb0aXXXq6xXFXXXb/201124251/HTB1flApGVXXXXb0aXXXq6xXFXXX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140968"/>
            <a:ext cx="5096070" cy="35972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75856" y="764704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Tx/>
              <a:buNone/>
            </a:pPr>
            <a:r>
              <a:rPr lang="ru-RU" sz="3600" b="1" dirty="0">
                <a:solidFill>
                  <a:srgbClr val="FFC000"/>
                </a:solidFill>
                <a:latin typeface="Monotype Corsiva" pitchFamily="66" charset="0"/>
              </a:rPr>
              <a:t>«</a:t>
            </a:r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Ч</a:t>
            </a:r>
            <a:r>
              <a:rPr lang="ru-RU" sz="3600" b="1" dirty="0">
                <a:solidFill>
                  <a:srgbClr val="00B050"/>
                </a:solidFill>
                <a:latin typeface="Monotype Corsiva" pitchFamily="66" charset="0"/>
              </a:rPr>
              <a:t>у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д</a:t>
            </a: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о</a:t>
            </a:r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 – </a:t>
            </a: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п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</a:t>
            </a:r>
            <a:r>
              <a:rPr lang="ru-RU" sz="3600" b="1" dirty="0">
                <a:solidFill>
                  <a:srgbClr val="FFC000"/>
                </a:solidFill>
                <a:latin typeface="Monotype Corsiva" pitchFamily="66" charset="0"/>
              </a:rPr>
              <a:t>р</a:t>
            </a:r>
            <a:r>
              <a:rPr lang="ru-RU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а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ш</a:t>
            </a:r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ю</a:t>
            </a:r>
            <a:r>
              <a:rPr lang="ru-RU" sz="3600" b="1" dirty="0">
                <a:solidFill>
                  <a:srgbClr val="00B050"/>
                </a:solidFill>
                <a:latin typeface="Monotype Corsiva" pitchFamily="66" charset="0"/>
              </a:rPr>
              <a:t>т</a:t>
            </a:r>
            <a:r>
              <a:rPr lang="ru-RU" sz="3600" b="1" dirty="0">
                <a:solidFill>
                  <a:srgbClr val="FFC000"/>
                </a:solidFill>
                <a:latin typeface="Monotype Corsiva" pitchFamily="66" charset="0"/>
              </a:rPr>
              <a:t>» 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28800"/>
            <a:ext cx="3707904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777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523875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7030A0"/>
                </a:solidFill>
              </a:rPr>
              <a:t>Игры с парашютом способствуют: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250825" y="1214422"/>
            <a:ext cx="8678863" cy="5286391"/>
          </a:xfrm>
        </p:spPr>
        <p:txBody>
          <a:bodyPr/>
          <a:lstStyle/>
          <a:p>
            <a:pPr eaLnBrk="1" hangingPunct="1"/>
            <a:r>
              <a:rPr lang="ru-RU" sz="2000" dirty="0" smtClean="0"/>
              <a:t> развитию речи, внимания, памяти;</a:t>
            </a:r>
          </a:p>
          <a:p>
            <a:pPr eaLnBrk="1" hangingPunct="1"/>
            <a:r>
              <a:rPr lang="ru-RU" sz="2000" dirty="0" smtClean="0"/>
              <a:t>выработке согласованности движений с музыкой;</a:t>
            </a:r>
          </a:p>
          <a:p>
            <a:pPr eaLnBrk="1" hangingPunct="1"/>
            <a:r>
              <a:rPr lang="ru-RU" sz="2000" dirty="0" smtClean="0"/>
              <a:t>укреплению мышц спины и рук;</a:t>
            </a:r>
          </a:p>
          <a:p>
            <a:pPr eaLnBrk="1" hangingPunct="1"/>
            <a:r>
              <a:rPr lang="ru-RU" sz="2000" dirty="0" smtClean="0"/>
              <a:t>активизируют двигательные навыки;</a:t>
            </a:r>
          </a:p>
          <a:p>
            <a:pPr eaLnBrk="1" hangingPunct="1"/>
            <a:r>
              <a:rPr lang="ru-RU" sz="2000" dirty="0" smtClean="0"/>
              <a:t>развивают координацию движений;</a:t>
            </a:r>
          </a:p>
          <a:p>
            <a:pPr eaLnBrk="1" hangingPunct="1"/>
            <a:r>
              <a:rPr lang="ru-RU" sz="2000" dirty="0" smtClean="0"/>
              <a:t>позволяют тихим и застенчивым детям быстрее адаптироваться в коллективе сверстников;</a:t>
            </a:r>
          </a:p>
          <a:p>
            <a:pPr eaLnBrk="1" hangingPunct="1"/>
            <a:r>
              <a:rPr lang="ru-RU" sz="2000" dirty="0" smtClean="0"/>
              <a:t>гиперактивным детям научиться соблюдать правила игры, дожидаться своей очереди, взаимодействовать друг с другом;</a:t>
            </a:r>
          </a:p>
          <a:p>
            <a:pPr eaLnBrk="1" hangingPunct="1"/>
            <a:r>
              <a:rPr lang="ru-RU" sz="2000" dirty="0" smtClean="0"/>
              <a:t>развивают творческие способности и вызывают положительные эмоции.</a:t>
            </a:r>
            <a:endParaRPr lang="en-US" sz="2000" dirty="0" smtClean="0"/>
          </a:p>
          <a:p>
            <a:pPr eaLnBrk="1" hangingPunct="1"/>
            <a:r>
              <a:rPr lang="ru-RU" sz="2000" dirty="0" smtClean="0">
                <a:latin typeface="Times New Roman" pitchFamily="18" charset="0"/>
              </a:rPr>
              <a:t>профилактике и преодолению стрессовых состояний, содействуют снижению психоэмоционального напряжения</a:t>
            </a:r>
          </a:p>
          <a:p>
            <a:pPr eaLnBrk="1" hangingPunct="1"/>
            <a:r>
              <a:rPr lang="ru-RU" sz="2000" dirty="0" smtClean="0">
                <a:latin typeface="Times New Roman" pitchFamily="18" charset="0"/>
              </a:rPr>
              <a:t>развивают навыки сотрудничества, межличностного взаимодействия</a:t>
            </a:r>
          </a:p>
          <a:p>
            <a:pPr eaLnBrk="1" hangingPunct="1"/>
            <a:r>
              <a:rPr lang="ru-RU" sz="2000" dirty="0" smtClean="0">
                <a:latin typeface="Times New Roman" pitchFamily="18" charset="0"/>
              </a:rPr>
              <a:t>обогащают эмоциональный опыт детей </a:t>
            </a:r>
          </a:p>
          <a:p>
            <a:pPr eaLnBrk="1" hangingPunct="1"/>
            <a:endParaRPr lang="ru-RU" sz="2000" dirty="0" smtClean="0">
              <a:latin typeface="Times New Roman" pitchFamily="18" charset="0"/>
            </a:endParaRPr>
          </a:p>
          <a:p>
            <a:pPr eaLnBrk="1" hangingPunct="1"/>
            <a:endParaRPr lang="ru-RU" sz="2000" dirty="0" smtClean="0">
              <a:latin typeface="Times New Roman" pitchFamily="18" charset="0"/>
            </a:endParaRPr>
          </a:p>
          <a:p>
            <a:pPr eaLnBrk="1" hangingPunct="1"/>
            <a:endParaRPr lang="ru-RU" sz="2000" dirty="0" smtClean="0"/>
          </a:p>
          <a:p>
            <a:pPr eaLnBrk="1" hangingPunct="1">
              <a:buFontTx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932" y="3068960"/>
            <a:ext cx="4956042" cy="37170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5052053" cy="378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518_green_clover"/>
          <p:cNvPicPr>
            <a:picLocks noChangeAspect="1" noChangeArrowheads="1"/>
          </p:cNvPicPr>
          <p:nvPr/>
        </p:nvPicPr>
        <p:blipFill>
          <a:blip r:embed="rId2" cstate="screen">
            <a:lum bright="36000" contrast="-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Прямоугольник 35"/>
          <p:cNvSpPr>
            <a:spLocks noChangeArrowheads="1"/>
          </p:cNvSpPr>
          <p:nvPr/>
        </p:nvSpPr>
        <p:spPr bwMode="auto">
          <a:xfrm>
            <a:off x="179388" y="1268413"/>
            <a:ext cx="6840537" cy="1223962"/>
          </a:xfrm>
          <a:prstGeom prst="rect">
            <a:avLst/>
          </a:prstGeom>
          <a:solidFill>
            <a:srgbClr val="E5FFE5"/>
          </a:solidFill>
          <a:ln w="38100" cmpd="dbl" algn="ctr">
            <a:solidFill>
              <a:schemeClr val="folHlink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dirty="0"/>
          </a:p>
          <a:p>
            <a:pPr algn="just"/>
            <a:r>
              <a:rPr lang="ru-RU" b="1" dirty="0">
                <a:solidFill>
                  <a:srgbClr val="003300"/>
                </a:solidFill>
                <a:latin typeface="Times New Roman" pitchFamily="18" charset="0"/>
              </a:rPr>
              <a:t>1. Вводная часть</a:t>
            </a:r>
            <a:r>
              <a:rPr lang="ru-RU" dirty="0">
                <a:latin typeface="Times New Roman" pitchFamily="18" charset="0"/>
              </a:rPr>
              <a:t>  - ритуал приветствия </a:t>
            </a:r>
          </a:p>
          <a:p>
            <a:pPr algn="just"/>
            <a:r>
              <a:rPr lang="ru-RU" dirty="0">
                <a:latin typeface="Times New Roman" pitchFamily="18" charset="0"/>
              </a:rPr>
              <a:t>с использованием забавных песенок-игр Е. Железновой </a:t>
            </a:r>
          </a:p>
          <a:p>
            <a:pPr algn="just"/>
            <a:r>
              <a:rPr lang="ru-RU" dirty="0">
                <a:latin typeface="Times New Roman" pitchFamily="18" charset="0"/>
              </a:rPr>
              <a:t>(цель: настроить малышей на совместную работу, </a:t>
            </a:r>
          </a:p>
          <a:p>
            <a:pPr algn="just"/>
            <a:r>
              <a:rPr lang="ru-RU" dirty="0">
                <a:latin typeface="Times New Roman" pitchFamily="18" charset="0"/>
              </a:rPr>
              <a:t>установить эмоциональный контакт между всеми детьми).</a:t>
            </a:r>
          </a:p>
          <a:p>
            <a:pPr algn="ctr"/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6148" name="Прямоугольник 36"/>
          <p:cNvSpPr>
            <a:spLocks noChangeArrowheads="1"/>
          </p:cNvSpPr>
          <p:nvPr/>
        </p:nvSpPr>
        <p:spPr bwMode="auto">
          <a:xfrm>
            <a:off x="179388" y="2565400"/>
            <a:ext cx="8785225" cy="2376488"/>
          </a:xfrm>
          <a:prstGeom prst="rect">
            <a:avLst/>
          </a:prstGeom>
          <a:solidFill>
            <a:srgbClr val="E5FFE5"/>
          </a:solidFill>
          <a:ln w="38100" cmpd="dbl" algn="ctr">
            <a:solidFill>
              <a:schemeClr val="folHlink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/>
            <a:r>
              <a:rPr lang="ru-RU" b="1">
                <a:solidFill>
                  <a:srgbClr val="003300"/>
                </a:solidFill>
                <a:latin typeface="Times New Roman" pitchFamily="18" charset="0"/>
              </a:rPr>
              <a:t>2. Основная часть</a:t>
            </a:r>
            <a:r>
              <a:rPr lang="ru-RU">
                <a:latin typeface="Times New Roman" pitchFamily="18" charset="0"/>
              </a:rPr>
              <a:t> включает игровые упражнения и подвижные игры, которые объединены одним игровым сюжетом. Некоторые игры повторяются для создания комфортной предсказуемой обстановки, очень важной для детей раннего возраста,                для повышения уровня самостоятельной игры.                                                                    Предлагаемые одни и те же игры постепенно усложняются.</a:t>
            </a:r>
          </a:p>
          <a:p>
            <a:pPr marL="342900" indent="-342900"/>
            <a:r>
              <a:rPr lang="ru-RU">
                <a:latin typeface="Times New Roman" pitchFamily="18" charset="0"/>
              </a:rPr>
              <a:t>       Во время занятий дети находятся в кругу, поскольку пособие «парашют» состоит из секторов разного цвета в виде круга, что создает возможность открытого общения, ощущение целостности, завершенности, облегчает взаимодействие. </a:t>
            </a:r>
          </a:p>
        </p:txBody>
      </p:sp>
      <p:sp>
        <p:nvSpPr>
          <p:cNvPr id="6149" name="Прямоугольник 37"/>
          <p:cNvSpPr>
            <a:spLocks noChangeArrowheads="1"/>
          </p:cNvSpPr>
          <p:nvPr/>
        </p:nvSpPr>
        <p:spPr bwMode="auto">
          <a:xfrm>
            <a:off x="1692275" y="5013325"/>
            <a:ext cx="7272338" cy="1368425"/>
          </a:xfrm>
          <a:prstGeom prst="rect">
            <a:avLst/>
          </a:prstGeom>
          <a:solidFill>
            <a:srgbClr val="E5FFE5"/>
          </a:solidFill>
          <a:ln w="38100" cmpd="dbl" algn="ctr">
            <a:solidFill>
              <a:schemeClr val="folHlink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/>
            <a:r>
              <a:rPr lang="ru-RU" b="1">
                <a:solidFill>
                  <a:srgbClr val="003300"/>
                </a:solidFill>
                <a:latin typeface="Times New Roman" pitchFamily="18" charset="0"/>
              </a:rPr>
              <a:t>3. Заключительная часть</a:t>
            </a:r>
            <a:r>
              <a:rPr lang="ru-RU">
                <a:latin typeface="Times New Roman" pitchFamily="18" charset="0"/>
              </a:rPr>
              <a:t> включает упражнения на мышечную релаксацию, мимическую гимнастику, которые способствуют снижению напряжения, формированию состояния релаксации, закреплению положительных эмоций от работы на занятии.</a:t>
            </a:r>
          </a:p>
        </p:txBody>
      </p:sp>
      <p:pic>
        <p:nvPicPr>
          <p:cNvPr id="6150" name="Picture 9" descr="multik41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16688" y="765175"/>
            <a:ext cx="2627312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8" descr="1235439011_1235409889_pchel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4581525"/>
            <a:ext cx="19288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Text Box 20"/>
          <p:cNvSpPr txBox="1">
            <a:spLocks noChangeArrowheads="1"/>
          </p:cNvSpPr>
          <p:nvPr/>
        </p:nvSpPr>
        <p:spPr bwMode="auto">
          <a:xfrm>
            <a:off x="4356100" y="6308725"/>
            <a:ext cx="4608513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val="660066"/>
                </a:solidFill>
                <a:latin typeface="Times New Roman" pitchFamily="18" charset="0"/>
              </a:rPr>
              <a:t>»</a:t>
            </a:r>
          </a:p>
          <a:p>
            <a:pPr>
              <a:spcBef>
                <a:spcPct val="50000"/>
              </a:spcBef>
            </a:pPr>
            <a:endParaRPr lang="ru-RU" sz="1400">
              <a:latin typeface="Times New Roman" pitchFamily="18" charset="0"/>
            </a:endParaRPr>
          </a:p>
        </p:txBody>
      </p:sp>
      <p:sp>
        <p:nvSpPr>
          <p:cNvPr id="6153" name="WordArt 5"/>
          <p:cNvSpPr>
            <a:spLocks noChangeArrowheads="1" noChangeShapeType="1" noTextEdit="1"/>
          </p:cNvSpPr>
          <p:nvPr/>
        </p:nvSpPr>
        <p:spPr bwMode="auto">
          <a:xfrm>
            <a:off x="107950" y="333375"/>
            <a:ext cx="8856663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C0C0C0">
                      <a:alpha val="50000"/>
                    </a:srgbClr>
                  </a:prstShdw>
                </a:effectLst>
                <a:latin typeface="Comic Sans MS"/>
              </a:rPr>
              <a:t>Пособие </a:t>
            </a:r>
            <a:r>
              <a:rPr lang="ru-RU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C0C0C0">
                      <a:alpha val="50000"/>
                    </a:srgbClr>
                  </a:prstShdw>
                </a:effectLst>
                <a:latin typeface="Comic Sans MS"/>
              </a:rPr>
              <a:t>« Чудо- парашют</a:t>
            </a:r>
            <a:r>
              <a:rPr lang="ru-RU" sz="3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C0C0C0">
                      <a:alpha val="50000"/>
                    </a:srgbClr>
                  </a:prstShdw>
                </a:effectLst>
                <a:latin typeface="Comic Sans MS"/>
              </a:rPr>
              <a:t>"</a:t>
            </a:r>
          </a:p>
          <a:p>
            <a:pPr algn="ctr"/>
            <a:r>
              <a:rPr lang="ru-RU" sz="3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C0C0C0">
                      <a:alpha val="50000"/>
                    </a:srgbClr>
                  </a:prstShdw>
                </a:effectLst>
                <a:latin typeface="Comic Sans MS"/>
              </a:rPr>
              <a:t>имеет свои структурные особенности: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Практическая часть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4546848" cy="590465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b="1" dirty="0" smtClean="0"/>
              <a:t>                                Игра «Три медведя»</a:t>
            </a:r>
            <a:endParaRPr lang="ru-RU" sz="1800" dirty="0" smtClean="0"/>
          </a:p>
          <a:p>
            <a:pPr eaLnBrk="1" hangingPunct="1">
              <a:buFontTx/>
              <a:buNone/>
            </a:pPr>
            <a:r>
              <a:rPr lang="ru-RU" sz="1800" dirty="0" smtClean="0"/>
              <a:t> Три медведя шли домой (дети идут с парашютом по кругу)</a:t>
            </a:r>
          </a:p>
          <a:p>
            <a:pPr eaLnBrk="1" hangingPunct="1">
              <a:buFontTx/>
              <a:buNone/>
            </a:pPr>
            <a:r>
              <a:rPr lang="ru-RU" sz="1800" dirty="0" smtClean="0"/>
              <a:t> Папа был большой, большой (парашют поднят вверх)</a:t>
            </a:r>
          </a:p>
          <a:p>
            <a:pPr eaLnBrk="1" hangingPunct="1">
              <a:buFontTx/>
              <a:buNone/>
            </a:pPr>
            <a:r>
              <a:rPr lang="ru-RU" sz="1800" dirty="0" smtClean="0"/>
              <a:t> Мама с ним – поменьше ростом (руки с парашютом на уровне груди)</a:t>
            </a:r>
          </a:p>
          <a:p>
            <a:pPr eaLnBrk="1" hangingPunct="1">
              <a:buFontTx/>
              <a:buNone/>
            </a:pPr>
            <a:r>
              <a:rPr lang="ru-RU" sz="1800" dirty="0" smtClean="0"/>
              <a:t> А сынок – малютка просто (приседают, опуская парашют)</a:t>
            </a:r>
          </a:p>
          <a:p>
            <a:pPr eaLnBrk="1" hangingPunct="1">
              <a:buFontTx/>
              <a:buNone/>
            </a:pPr>
            <a:r>
              <a:rPr lang="ru-RU" sz="1800" dirty="0" smtClean="0"/>
              <a:t> Очень маленький он был,</a:t>
            </a:r>
          </a:p>
          <a:p>
            <a:pPr eaLnBrk="1" hangingPunct="1">
              <a:buFontTx/>
              <a:buNone/>
            </a:pPr>
            <a:r>
              <a:rPr lang="ru-RU" sz="1800" dirty="0" smtClean="0"/>
              <a:t> С погремушками ходил (парашют ритмично поднимают и опускают)</a:t>
            </a:r>
          </a:p>
          <a:p>
            <a:pPr eaLnBrk="1" hangingPunct="1">
              <a:buFontTx/>
              <a:buNone/>
            </a:pPr>
            <a:r>
              <a:rPr lang="ru-RU" sz="1800" dirty="0" smtClean="0"/>
              <a:t> Дзинь – дзинь!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348880"/>
            <a:ext cx="4190865" cy="3143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635563" y="836712"/>
            <a:ext cx="2832314" cy="432048"/>
          </a:xfrm>
        </p:spPr>
        <p:txBody>
          <a:bodyPr/>
          <a:lstStyle/>
          <a:p>
            <a:pPr algn="l" eaLnBrk="1" hangingPunct="1"/>
            <a:r>
              <a:rPr lang="ru-RU" sz="2400" b="1" dirty="0" smtClean="0"/>
              <a:t>Игра «Какие разные фигуры»</a:t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10" y="3789040"/>
            <a:ext cx="3179845" cy="238488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23528" y="1628800"/>
            <a:ext cx="400219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l" eaLnBrk="1" hangingPunct="1"/>
            <a:r>
              <a:rPr lang="ru-RU" sz="2400" b="1" kern="0" dirty="0" smtClean="0"/>
              <a:t/>
            </a:r>
            <a:br>
              <a:rPr lang="ru-RU" sz="2400" b="1" kern="0" dirty="0" smtClean="0"/>
            </a:br>
            <a:r>
              <a:rPr lang="ru-RU" sz="2400" kern="0" dirty="0" smtClean="0"/>
              <a:t/>
            </a:r>
            <a:br>
              <a:rPr lang="ru-RU" sz="2400" kern="0" dirty="0" smtClean="0"/>
            </a:br>
            <a:r>
              <a:rPr lang="ru-RU" sz="2400" kern="0" dirty="0" smtClean="0"/>
              <a:t>    Детям предлагают подобрать фигуры подходящего цвета ,выложить на соответствующий цвету фигуры сектор.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635896" y="404664"/>
            <a:ext cx="6203032" cy="14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sz="3200" b="1" kern="0" smtClean="0">
                <a:solidFill>
                  <a:schemeClr val="tx1"/>
                </a:solidFill>
              </a:rPr>
              <a:t>Игра «Релаксация» </a:t>
            </a:r>
            <a:endParaRPr lang="ru-RU" sz="3200" b="1" kern="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07843" y="655551"/>
            <a:ext cx="453615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buNone/>
            </a:pPr>
            <a:r>
              <a:rPr lang="ru-RU" sz="2400" dirty="0"/>
              <a:t>Парашют расстилают на пол. Детям предлагают выбрать сектор  того цвета, который нравится в данный момент. Ребенок </a:t>
            </a:r>
            <a:r>
              <a:rPr lang="ru-RU" sz="2400" dirty="0" err="1"/>
              <a:t>укладывется</a:t>
            </a:r>
            <a:r>
              <a:rPr lang="ru-RU" sz="2400" dirty="0"/>
              <a:t> на выбранный сектор и выполняются упражнения на расслабление.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27582"/>
            <a:ext cx="3851920" cy="288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Прямоугольник 2"/>
          <p:cNvSpPr>
            <a:spLocks noChangeArrowheads="1"/>
          </p:cNvSpPr>
          <p:nvPr/>
        </p:nvSpPr>
        <p:spPr bwMode="auto">
          <a:xfrm>
            <a:off x="5580112" y="169960"/>
            <a:ext cx="25699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Игра </a:t>
            </a:r>
            <a:r>
              <a:rPr lang="ru-RU" b="1" dirty="0">
                <a:solidFill>
                  <a:srgbClr val="7030A0"/>
                </a:solidFill>
              </a:rPr>
              <a:t>«КАРУСЕЛЬ</a:t>
            </a:r>
            <a:r>
              <a:rPr lang="ru-RU" sz="2800" b="1" dirty="0" smtClean="0">
                <a:solidFill>
                  <a:srgbClr val="7030A0"/>
                </a:solidFill>
              </a:rPr>
              <a:t>»</a:t>
            </a:r>
            <a:endParaRPr lang="ru-RU" dirty="0"/>
          </a:p>
        </p:txBody>
      </p:sp>
      <p:sp>
        <p:nvSpPr>
          <p:cNvPr id="16390" name="Прямоугольник 5"/>
          <p:cNvSpPr>
            <a:spLocks noChangeArrowheads="1"/>
          </p:cNvSpPr>
          <p:nvPr/>
        </p:nvSpPr>
        <p:spPr bwMode="auto">
          <a:xfrm>
            <a:off x="2424113" y="622776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864207"/>
            <a:ext cx="3611893" cy="27089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1" y="720527"/>
            <a:ext cx="3803915" cy="28529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17936" y="188640"/>
            <a:ext cx="226774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Игра </a:t>
            </a:r>
            <a:r>
              <a:rPr lang="ru-RU" b="1" dirty="0" smtClean="0">
                <a:solidFill>
                  <a:srgbClr val="7030A0"/>
                </a:solidFill>
              </a:rPr>
              <a:t>«Волны</a:t>
            </a:r>
            <a:r>
              <a:rPr lang="ru-RU" sz="2800" b="1" dirty="0" smtClean="0">
                <a:solidFill>
                  <a:srgbClr val="7030A0"/>
                </a:solidFill>
              </a:rPr>
              <a:t>»</a:t>
            </a:r>
            <a:r>
              <a:rPr lang="ru-RU" sz="2800" b="1" dirty="0">
                <a:solidFill>
                  <a:srgbClr val="7030A0"/>
                </a:solidFill>
              </a:rPr>
              <a:t/>
            </a:r>
            <a:br>
              <a:rPr lang="ru-RU" sz="2800" b="1" dirty="0">
                <a:solidFill>
                  <a:srgbClr val="7030A0"/>
                </a:solidFill>
              </a:rPr>
            </a:br>
            <a:r>
              <a:rPr lang="ru-RU" sz="2800" b="1" dirty="0">
                <a:solidFill>
                  <a:srgbClr val="7030A0"/>
                </a:solidFill>
              </a:rPr>
              <a:t/>
            </a:r>
            <a:br>
              <a:rPr lang="ru-RU" sz="2800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645024"/>
            <a:ext cx="3674800" cy="2756100"/>
          </a:xfrm>
          <a:prstGeom prst="rect">
            <a:avLst/>
          </a:prstGeom>
        </p:spPr>
      </p:pic>
      <p:sp>
        <p:nvSpPr>
          <p:cNvPr id="14" name="Прямоугольник 6"/>
          <p:cNvSpPr>
            <a:spLocks noChangeArrowheads="1"/>
          </p:cNvSpPr>
          <p:nvPr/>
        </p:nvSpPr>
        <p:spPr bwMode="auto">
          <a:xfrm>
            <a:off x="5292080" y="4797152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Игра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 «Найди цвет»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Прямоугольник 6"/>
          <p:cNvSpPr>
            <a:spLocks noChangeArrowheads="1"/>
          </p:cNvSpPr>
          <p:nvPr/>
        </p:nvSpPr>
        <p:spPr bwMode="auto">
          <a:xfrm>
            <a:off x="1115616" y="4293096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Игра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>
                <a:solidFill>
                  <a:srgbClr val="7030A0"/>
                </a:solidFill>
              </a:rPr>
              <a:t>«Быстрые пальчики»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58" y="1052736"/>
            <a:ext cx="3995936" cy="29969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068960"/>
            <a:ext cx="4499992" cy="3374994"/>
          </a:xfrm>
          <a:prstGeom prst="rect">
            <a:avLst/>
          </a:prstGeom>
        </p:spPr>
      </p:pic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5237820" y="1872942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Игра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 «Релаксация 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594</TotalTime>
  <Words>451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Comic Sans MS</vt:lpstr>
      <vt:lpstr>Monotype Corsiva</vt:lpstr>
      <vt:lpstr>Times New Roman</vt:lpstr>
      <vt:lpstr>День Победы_06</vt:lpstr>
      <vt:lpstr>                    МБДОУ «ДС № 335 г. Челябинска»</vt:lpstr>
      <vt:lpstr>Презентация PowerPoint</vt:lpstr>
      <vt:lpstr>Игры с парашютом способствуют:</vt:lpstr>
      <vt:lpstr>Презентация PowerPoint</vt:lpstr>
      <vt:lpstr>Презентация PowerPoint</vt:lpstr>
      <vt:lpstr>Практическая часть</vt:lpstr>
      <vt:lpstr>Игра «Какие разные фигуры»      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65</cp:revision>
  <cp:lastPrinted>2023-04-25T11:28:03Z</cp:lastPrinted>
  <dcterms:created xsi:type="dcterms:W3CDTF">2013-03-16T20:41:41Z</dcterms:created>
  <dcterms:modified xsi:type="dcterms:W3CDTF">2023-04-25T11:28:57Z</dcterms:modified>
</cp:coreProperties>
</file>