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8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DC00496-01CC-4B2C-908B-B21173DBC718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03231A-0E37-442C-9A03-EB5897764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Творчество М.С. </a:t>
            </a:r>
            <a:r>
              <a:rPr lang="ru-RU" dirty="0" err="1" smtClean="0"/>
              <a:t>Гроссмана</a:t>
            </a:r>
            <a:r>
              <a:rPr lang="ru-RU" dirty="0" smtClean="0"/>
              <a:t> как средство развития личностных компетенций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Могилы ушедших поэтов. Гроссман Марк Соломонович (1917-198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огилы ушедших поэтов. Гроссман Марк Соломонович (1917-198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ВО!круг книг&quot; Блог библиотеки им. А.С.Пушкина г.Челябинска: Марк Гроссм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ВО!круг книг&quot; Блог библиотеки им. А.С.Пушкина г.Челябинска: Марк Гроссм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ВО!круг книг&quot; Блог библиотеки им. А.С.Пушкина г.Челябинска: Марк Гроссм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Марина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14554"/>
            <a:ext cx="3327052" cy="406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танку на Комсомольской площади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Танкограду, памятник, мемориал, Челябинск, Комсомольская площадь — Яндекс  Кар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85007"/>
            <a:ext cx="8215338" cy="4621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Уральцы, вам, чьи руки золотые ковали здесь победу над врагом&quot; Челябинск,  Комсомольская площадь — Каропка.ру — стендовые модели, военная миниатю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10"/>
            <a:ext cx="8477256" cy="6357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Вариант урока с использованием хрестоматии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4" name="AutoShape 2" descr="Литература России. Южный Урал · Книжная полка · Литературная карта  Челябин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Литература России. Южный Урал · Книжная полка · Литературная карта  Челябин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C:\Users\Марина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00174"/>
            <a:ext cx="384816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Творческая 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5410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1. С. 113-115 – прочитать стихотворения.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2. </a:t>
            </a:r>
            <a:r>
              <a:rPr lang="ru-RU" i="1" dirty="0" smtClean="0"/>
              <a:t>1 ряд </a:t>
            </a:r>
            <a:r>
              <a:rPr lang="ru-RU" dirty="0" smtClean="0"/>
              <a:t>– «Мальчик на дороге», </a:t>
            </a:r>
          </a:p>
          <a:p>
            <a:pPr algn="just"/>
            <a:r>
              <a:rPr lang="ru-RU" i="1" dirty="0" smtClean="0"/>
              <a:t>2 ряд </a:t>
            </a:r>
            <a:r>
              <a:rPr lang="ru-RU" dirty="0" smtClean="0"/>
              <a:t>– «На </a:t>
            </a:r>
            <a:r>
              <a:rPr lang="ru-RU" dirty="0" err="1" smtClean="0"/>
              <a:t>ржавце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воде стоячей», </a:t>
            </a:r>
          </a:p>
          <a:p>
            <a:pPr algn="just"/>
            <a:r>
              <a:rPr lang="ru-RU" i="1" dirty="0" smtClean="0"/>
              <a:t>3 ряд </a:t>
            </a:r>
            <a:r>
              <a:rPr lang="ru-RU" dirty="0" smtClean="0"/>
              <a:t>– «Пса ударили в грудь ножом»</a:t>
            </a:r>
          </a:p>
          <a:p>
            <a:pPr algn="just"/>
            <a:endParaRPr lang="ru-RU" dirty="0" smtClean="0"/>
          </a:p>
          <a:p>
            <a:r>
              <a:rPr lang="ru-RU" dirty="0" smtClean="0"/>
              <a:t>3. На оборотной стороне листа обозначить фамилии участников группы, название текста.</a:t>
            </a:r>
          </a:p>
          <a:p>
            <a:endParaRPr lang="ru-RU" dirty="0" smtClean="0"/>
          </a:p>
          <a:p>
            <a:r>
              <a:rPr lang="ru-RU" dirty="0" smtClean="0"/>
              <a:t>4. Создать </a:t>
            </a:r>
            <a:r>
              <a:rPr lang="ru-RU" b="1" dirty="0" smtClean="0"/>
              <a:t>рисунок (коллаж, </a:t>
            </a:r>
            <a:r>
              <a:rPr lang="ru-RU" b="1" dirty="0" err="1" smtClean="0"/>
              <a:t>видеому</a:t>
            </a:r>
            <a:r>
              <a:rPr lang="ru-RU" b="1" dirty="0" smtClean="0"/>
              <a:t>) на основе прочитанного произведения</a:t>
            </a:r>
            <a:r>
              <a:rPr lang="ru-RU" dirty="0" smtClean="0"/>
              <a:t>, сопроводив его ключевыми цитатами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20230220_10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3770"/>
            <a:ext cx="4357718" cy="2451217"/>
          </a:xfrm>
          <a:prstGeom prst="rect">
            <a:avLst/>
          </a:prstGeom>
          <a:noFill/>
        </p:spPr>
      </p:pic>
      <p:pic>
        <p:nvPicPr>
          <p:cNvPr id="1027" name="Picture 3" descr="C:\Users\Марина\Desktop\20230220_151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000372"/>
            <a:ext cx="5842041" cy="3286148"/>
          </a:xfrm>
          <a:prstGeom prst="rect">
            <a:avLst/>
          </a:prstGeom>
          <a:noFill/>
        </p:spPr>
      </p:pic>
      <p:pic>
        <p:nvPicPr>
          <p:cNvPr id="1028" name="Picture 4" descr="C:\Users\Марина\Desktop\20230220_151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783" y="357166"/>
            <a:ext cx="4167217" cy="2344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79071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Вариант урока с использованием сайта «Литературная карта Челябинской области»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8001056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267348"/>
          </a:xfrm>
        </p:spPr>
        <p:txBody>
          <a:bodyPr/>
          <a:lstStyle/>
          <a:p>
            <a:r>
              <a:rPr lang="ru-RU" dirty="0" smtClean="0"/>
              <a:t>1. Составить цитатный или тезисный план статьи</a:t>
            </a:r>
          </a:p>
          <a:p>
            <a:r>
              <a:rPr lang="ru-RU" dirty="0" smtClean="0"/>
              <a:t>2. Выписать ключевые цитаты. Письменно обосновать свой выбор</a:t>
            </a:r>
          </a:p>
          <a:p>
            <a:r>
              <a:rPr lang="ru-RU" dirty="0" smtClean="0"/>
              <a:t>3. Подобрать иллюстрации к фрагментам биографии писателя</a:t>
            </a:r>
          </a:p>
          <a:p>
            <a:r>
              <a:rPr lang="ru-RU" dirty="0" smtClean="0"/>
              <a:t>4. Разбить статью на смысловые части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071546"/>
            <a:ext cx="7072362" cy="214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Вариант урока на основе видеофрагмента </a:t>
            </a:r>
            <a:r>
              <a:rPr lang="en-US" sz="3600" dirty="0" smtClean="0"/>
              <a:t>https://www.youtube.com/watch?v=UkG1z1W1xXI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7672329" cy="47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Вопросы по видеофрагменту </a:t>
            </a:r>
            <a:br>
              <a:rPr lang="ru-RU" dirty="0" smtClean="0"/>
            </a:br>
            <a:r>
              <a:rPr lang="ru-RU" dirty="0" smtClean="0"/>
              <a:t>базового уровня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5410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Назовите город, в котором родился М.С. </a:t>
            </a:r>
            <a:r>
              <a:rPr lang="ru-RU" dirty="0" err="1" smtClean="0"/>
              <a:t>Гроссман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_____________________________________________</a:t>
            </a:r>
          </a:p>
          <a:p>
            <a:r>
              <a:rPr lang="ru-RU" dirty="0" smtClean="0"/>
              <a:t>2. В каком возрасте писатель переехал в Магнитогорск?</a:t>
            </a:r>
          </a:p>
          <a:p>
            <a:pPr>
              <a:buNone/>
            </a:pPr>
            <a:r>
              <a:rPr lang="ru-RU" dirty="0" smtClean="0"/>
              <a:t>_____________________________________________</a:t>
            </a:r>
          </a:p>
          <a:p>
            <a:r>
              <a:rPr lang="ru-RU" dirty="0" smtClean="0"/>
              <a:t>3. С какими другими двумя уральскими поэтами подружился М.С. </a:t>
            </a:r>
            <a:r>
              <a:rPr lang="ru-RU" dirty="0" err="1" smtClean="0"/>
              <a:t>Гроссман</a:t>
            </a:r>
            <a:r>
              <a:rPr lang="ru-RU" dirty="0" smtClean="0"/>
              <a:t> в Магнитогорске?</a:t>
            </a:r>
          </a:p>
          <a:p>
            <a:pPr>
              <a:buNone/>
            </a:pPr>
            <a:r>
              <a:rPr lang="ru-RU" dirty="0" smtClean="0"/>
              <a:t>_____________________________________________</a:t>
            </a:r>
          </a:p>
          <a:p>
            <a:r>
              <a:rPr lang="ru-RU" dirty="0" smtClean="0"/>
              <a:t>4. Как называлась первая книга стихов поэта?</a:t>
            </a:r>
          </a:p>
          <a:p>
            <a:pPr>
              <a:buNone/>
            </a:pPr>
            <a:r>
              <a:rPr lang="ru-RU" dirty="0" smtClean="0"/>
              <a:t>_____________________________________________</a:t>
            </a:r>
          </a:p>
          <a:p>
            <a:r>
              <a:rPr lang="ru-RU" dirty="0" smtClean="0"/>
              <a:t>5. Какое произведение М.С. </a:t>
            </a:r>
            <a:r>
              <a:rPr lang="ru-RU" dirty="0" err="1" smtClean="0"/>
              <a:t>Гроссман</a:t>
            </a:r>
            <a:r>
              <a:rPr lang="ru-RU" dirty="0" smtClean="0"/>
              <a:t> посвятил сыну Алёше?</a:t>
            </a:r>
          </a:p>
          <a:p>
            <a:pPr>
              <a:buNone/>
            </a:pPr>
            <a:r>
              <a:rPr lang="ru-RU" dirty="0" smtClean="0"/>
              <a:t>_____________________________________________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Вопросы по видеофрагменту </a:t>
            </a:r>
            <a:br>
              <a:rPr lang="ru-RU" dirty="0" smtClean="0"/>
            </a:br>
            <a:r>
              <a:rPr lang="ru-RU" dirty="0" smtClean="0"/>
              <a:t>повышенного уровня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52673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1. Как Вы поняли, почему военная тема стала одной из центральных тем творчества писателя? </a:t>
            </a:r>
            <a:r>
              <a:rPr lang="ru-RU" dirty="0" smtClean="0">
                <a:solidFill>
                  <a:srgbClr val="FF0000"/>
                </a:solidFill>
              </a:rPr>
              <a:t>Дайте развёрнутый ответ на вопрос.</a:t>
            </a:r>
          </a:p>
          <a:p>
            <a:pPr algn="just"/>
            <a:r>
              <a:rPr lang="ru-RU" dirty="0" smtClean="0"/>
              <a:t>2. Каким птицам посвятил писатель книгу «Птица-радость»? </a:t>
            </a:r>
            <a:r>
              <a:rPr lang="ru-RU" dirty="0" smtClean="0">
                <a:solidFill>
                  <a:srgbClr val="FF0000"/>
                </a:solidFill>
              </a:rPr>
              <a:t>Почему?</a:t>
            </a:r>
          </a:p>
          <a:p>
            <a:pPr algn="just"/>
            <a:r>
              <a:rPr lang="ru-RU" dirty="0" smtClean="0"/>
              <a:t>3. Какие слова М.С. </a:t>
            </a:r>
            <a:r>
              <a:rPr lang="ru-RU" dirty="0" err="1" smtClean="0"/>
              <a:t>Гроссмана</a:t>
            </a:r>
            <a:r>
              <a:rPr lang="ru-RU" dirty="0" smtClean="0"/>
              <a:t> высечены на постаменте памятника танку на Комсомольской площади? Почему они имеют колоссальное значение для понимания творчества поэта? </a:t>
            </a:r>
            <a:r>
              <a:rPr lang="ru-RU" dirty="0" smtClean="0">
                <a:solidFill>
                  <a:srgbClr val="FF0000"/>
                </a:solidFill>
              </a:rPr>
              <a:t>Своё мнение аргументируйте.</a:t>
            </a: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</TotalTime>
  <Words>284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Corbel</vt:lpstr>
      <vt:lpstr>Gill Sans MT</vt:lpstr>
      <vt:lpstr>Verdana</vt:lpstr>
      <vt:lpstr>Wingdings 2</vt:lpstr>
      <vt:lpstr>Солнцестояние</vt:lpstr>
      <vt:lpstr>Творчество М.С. Гроссмана как средство развития личностных компетенций учащихся</vt:lpstr>
      <vt:lpstr>Вариант урока с использованием хрестоматии</vt:lpstr>
      <vt:lpstr>Творческая работа в группах</vt:lpstr>
      <vt:lpstr>Презентация PowerPoint</vt:lpstr>
      <vt:lpstr>Вариант урока с использованием сайта «Литературная карта Челябинской области»</vt:lpstr>
      <vt:lpstr>Возможные задания:</vt:lpstr>
      <vt:lpstr>Вариант урока на основе видеофрагмента https://www.youtube.com/watch?v=UkG1z1W1xXI </vt:lpstr>
      <vt:lpstr>Вопросы по видеофрагменту  базового уровня</vt:lpstr>
      <vt:lpstr>Вопросы по видеофрагменту  повышенного уровня</vt:lpstr>
      <vt:lpstr>Памятник танку на Комсомольской площади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родной русской литературы как средство патриотического воспитания</dc:title>
  <dc:creator>Марина</dc:creator>
  <cp:lastModifiedBy>NE</cp:lastModifiedBy>
  <cp:revision>6</cp:revision>
  <dcterms:created xsi:type="dcterms:W3CDTF">2023-02-08T11:59:14Z</dcterms:created>
  <dcterms:modified xsi:type="dcterms:W3CDTF">2023-02-20T10:31:06Z</dcterms:modified>
</cp:coreProperties>
</file>