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68B6-5AB4-4811-B7FE-2590FFC15C6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083E-6959-46A8-AC5E-88746C48F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1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68B6-5AB4-4811-B7FE-2590FFC15C6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083E-6959-46A8-AC5E-88746C48F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2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68B6-5AB4-4811-B7FE-2590FFC15C6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083E-6959-46A8-AC5E-88746C48F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68B6-5AB4-4811-B7FE-2590FFC15C6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083E-6959-46A8-AC5E-88746C48F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4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68B6-5AB4-4811-B7FE-2590FFC15C6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083E-6959-46A8-AC5E-88746C48F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9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68B6-5AB4-4811-B7FE-2590FFC15C6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083E-6959-46A8-AC5E-88746C48F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5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68B6-5AB4-4811-B7FE-2590FFC15C6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083E-6959-46A8-AC5E-88746C48F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9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68B6-5AB4-4811-B7FE-2590FFC15C6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083E-6959-46A8-AC5E-88746C48F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6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68B6-5AB4-4811-B7FE-2590FFC15C6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083E-6959-46A8-AC5E-88746C48F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7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68B6-5AB4-4811-B7FE-2590FFC15C6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083E-6959-46A8-AC5E-88746C48F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9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68B6-5AB4-4811-B7FE-2590FFC15C6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083E-6959-46A8-AC5E-88746C48F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5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68B6-5AB4-4811-B7FE-2590FFC15C6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8083E-6959-46A8-AC5E-88746C48F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0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133" y="1"/>
            <a:ext cx="4485867" cy="685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220227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4414" y="310243"/>
            <a:ext cx="4131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Narrow" panose="020B0606020202030204" pitchFamily="34" charset="0"/>
              </a:rPr>
              <a:t>Воспитательный потенциал театрализации на уроке литературы.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39" y="5980837"/>
            <a:ext cx="378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Бородина Е.В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875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9252" t="43230"/>
          <a:stretch/>
        </p:blipFill>
        <p:spPr>
          <a:xfrm>
            <a:off x="-1" y="-105509"/>
            <a:ext cx="12192001" cy="76016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82" y="2833386"/>
            <a:ext cx="6789875" cy="24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66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274838"/>
            <a:ext cx="8733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152292" y="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" t="8718" r="-1026"/>
          <a:stretch/>
        </p:blipFill>
        <p:spPr>
          <a:xfrm>
            <a:off x="861646" y="197851"/>
            <a:ext cx="10199078" cy="64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133" y="1"/>
            <a:ext cx="4485867" cy="685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220227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7938" y="310243"/>
            <a:ext cx="469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Narrow" panose="020B0606020202030204" pitchFamily="34" charset="0"/>
              </a:rPr>
              <a:t>Спасибо за внимание!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39" y="5980837"/>
            <a:ext cx="378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983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66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5143" y="2707574"/>
            <a:ext cx="64007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444444"/>
                </a:solidFill>
                <a:latin typeface="Verdana" panose="020B0604030504040204" pitchFamily="34" charset="0"/>
              </a:rPr>
              <a:t>"</a:t>
            </a:r>
            <a:r>
              <a:rPr lang="ru-RU" sz="3200" dirty="0">
                <a:solidFill>
                  <a:srgbClr val="444444"/>
                </a:solidFill>
                <a:latin typeface="Verdana" panose="020B0604030504040204" pitchFamily="34" charset="0"/>
              </a:rPr>
              <a:t>Воспитание является искусством, а не ремеслом - в этом корень учительского дела".  </a:t>
            </a:r>
            <a:endParaRPr lang="ru-RU" sz="3200" dirty="0" smtClean="0">
              <a:solidFill>
                <a:srgbClr val="444444"/>
              </a:solidFill>
              <a:latin typeface="Verdana" panose="020B0604030504040204" pitchFamily="34" charset="0"/>
            </a:endParaRPr>
          </a:p>
          <a:p>
            <a:pPr algn="just" fontAlgn="base"/>
            <a:r>
              <a:rPr lang="ru-RU" sz="3200" dirty="0" smtClean="0">
                <a:solidFill>
                  <a:srgbClr val="444444"/>
                </a:solidFill>
                <a:latin typeface="Verdana" panose="020B0604030504040204" pitchFamily="34" charset="0"/>
              </a:rPr>
              <a:t>Л.Н</a:t>
            </a:r>
            <a:r>
              <a:rPr lang="ru-RU" sz="3200" dirty="0">
                <a:solidFill>
                  <a:srgbClr val="444444"/>
                </a:solidFill>
                <a:latin typeface="Verdana" panose="020B0604030504040204" pitchFamily="34" charset="0"/>
              </a:rPr>
              <a:t>. Толстой</a:t>
            </a:r>
            <a:endParaRPr lang="ru-RU" sz="3200" b="0" i="0" dirty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66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11386" y="2539823"/>
            <a:ext cx="69351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Театрализованная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деятельность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 рассматривается как специфический вид художественно-творческой 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деятельности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, участники которой осваивают доступные средства сценического искусства, согласно выбранной роли, участвуют в подготовке и разыгрывании разного вида 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театральных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представлений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56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9252" t="43230"/>
          <a:stretch/>
        </p:blipFill>
        <p:spPr>
          <a:xfrm>
            <a:off x="-1" y="-105509"/>
            <a:ext cx="12192001" cy="76016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68" y="2919850"/>
            <a:ext cx="2584939" cy="155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9252" t="43230"/>
          <a:stretch/>
        </p:blipFill>
        <p:spPr>
          <a:xfrm>
            <a:off x="-1" y="-105509"/>
            <a:ext cx="12192001" cy="76016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29" y="2725615"/>
            <a:ext cx="5745528" cy="2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9252" t="43230"/>
          <a:stretch/>
        </p:blipFill>
        <p:spPr>
          <a:xfrm>
            <a:off x="-1" y="-105509"/>
            <a:ext cx="12192001" cy="76016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82" y="2833386"/>
            <a:ext cx="6789875" cy="24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66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47" y="896814"/>
            <a:ext cx="5726522" cy="55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66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274838"/>
            <a:ext cx="87336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ПРЕДЛАГАЕМЫЕ ОБСТОЯТЕЛЬСТВА - ЭТО  ФАКТЫ, СОБЫТИЯ, ЭПОХА, ВРЕМЯ И МЕСТО ДЕЙСТВИЯ, УСЛОВИЯ ЖИЗНИ, НАШЕ АКТЕРСКОЕ И РЕЖИССЕРСКОЕ ПОНИМАНИЕ ПЬЕСЫ, ДОБАВЛЕНИЯ К НЕЙ ОТ СЕБЯ, МИЗАНСЦЕНЫ, ПОСТАНОВКА, ДЕКОРАЦИИ И КОСТЮМЫ ХУДОЖНИКА, БУТАФОРИЯ, ОСВЕЩЕНИЕ, ШУМЫ И ЗВУКИ, И ПРОЧЕЕ И ПРОЧЕЕ, ЧТО ПРЕДЛАГАЕТСЯ АКТЕРАМ ПРИНЯТЬ ВО ВНИМАНИЕ ПРИ ИХ ТВОРЧЕСТВЕ </a:t>
            </a:r>
          </a:p>
          <a:p>
            <a:r>
              <a:rPr lang="ru-RU" sz="2400" dirty="0" smtClean="0"/>
              <a:t>(К.С. Станиславский).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769" y="365314"/>
            <a:ext cx="42100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66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274838"/>
            <a:ext cx="8733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152292" y="0"/>
            <a:ext cx="6629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Большой круг предлагаемых обстоятельств</a:t>
            </a:r>
            <a:r>
              <a:rPr lang="ru-RU" sz="3200" dirty="0" smtClean="0"/>
              <a:t> - эпоха, быт, эстетика - все, что находится в мире за пределами сюжета.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/>
              <a:t>Средний круг предлагаемых обстоятельств </a:t>
            </a:r>
            <a:r>
              <a:rPr lang="ru-RU" sz="3200" dirty="0" smtClean="0"/>
              <a:t>– текст произведения, жизненные обстоятельства персонажей, их характеры, отношения персонажей, образы и символы и т.д. </a:t>
            </a:r>
          </a:p>
          <a:p>
            <a:r>
              <a:rPr lang="ru-RU" sz="3200" b="1" dirty="0" smtClean="0"/>
              <a:t>Малый круг предлагаемых обстоятельств</a:t>
            </a:r>
            <a:r>
              <a:rPr lang="ru-RU" sz="3200" dirty="0" smtClean="0"/>
              <a:t> – обстоятельства, определяющие цель и действие героя.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1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155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Verdana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Бородина</dc:creator>
  <cp:lastModifiedBy>NE</cp:lastModifiedBy>
  <cp:revision>10</cp:revision>
  <dcterms:created xsi:type="dcterms:W3CDTF">2022-11-22T13:32:40Z</dcterms:created>
  <dcterms:modified xsi:type="dcterms:W3CDTF">2023-02-20T10:32:58Z</dcterms:modified>
</cp:coreProperties>
</file>