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408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BBFF5E-6EF9-4419-8B74-177756CA7C0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B818C82-281F-4516-A1AA-5C409D830EDC}">
      <dgm:prSet phldrT="[Текст]"/>
      <dgm:spPr/>
      <dgm:t>
        <a:bodyPr/>
        <a:lstStyle/>
        <a:p>
          <a:r>
            <a:rPr lang="ru-RU" dirty="0" smtClean="0"/>
            <a:t>личностные УУД </a:t>
          </a:r>
          <a:endParaRPr lang="ru-RU" dirty="0"/>
        </a:p>
      </dgm:t>
    </dgm:pt>
    <dgm:pt modelId="{C0ADE55E-C366-4BE1-86C7-C75E5225D6BA}" type="parTrans" cxnId="{128FEE07-6C63-4743-BCB4-9D69DC0B134A}">
      <dgm:prSet/>
      <dgm:spPr/>
      <dgm:t>
        <a:bodyPr/>
        <a:lstStyle/>
        <a:p>
          <a:endParaRPr lang="ru-RU"/>
        </a:p>
      </dgm:t>
    </dgm:pt>
    <dgm:pt modelId="{AD35E98F-8EFA-4B70-B902-E9EE27E00F72}" type="sibTrans" cxnId="{128FEE07-6C63-4743-BCB4-9D69DC0B134A}">
      <dgm:prSet/>
      <dgm:spPr/>
      <dgm:t>
        <a:bodyPr/>
        <a:lstStyle/>
        <a:p>
          <a:endParaRPr lang="ru-RU"/>
        </a:p>
      </dgm:t>
    </dgm:pt>
    <dgm:pt modelId="{0B73BD00-23D9-4C3C-8C08-BFD30DCCF2F4}">
      <dgm:prSet phldrT="[Текст]"/>
      <dgm:spPr/>
      <dgm:t>
        <a:bodyPr/>
        <a:lstStyle/>
        <a:p>
          <a:r>
            <a:rPr lang="ru-RU" dirty="0" smtClean="0"/>
            <a:t>мотивация чтения, </a:t>
          </a:r>
          <a:endParaRPr lang="ru-RU" dirty="0"/>
        </a:p>
      </dgm:t>
    </dgm:pt>
    <dgm:pt modelId="{8779E8CC-5E31-4A00-BB8E-77656F8BD119}" type="parTrans" cxnId="{F073CB71-8F51-4890-A86C-E1D53BA24871}">
      <dgm:prSet/>
      <dgm:spPr/>
      <dgm:t>
        <a:bodyPr/>
        <a:lstStyle/>
        <a:p>
          <a:endParaRPr lang="ru-RU"/>
        </a:p>
      </dgm:t>
    </dgm:pt>
    <dgm:pt modelId="{BF92F4B7-0A36-4BA9-BEFB-6EDC546F9BA7}" type="sibTrans" cxnId="{F073CB71-8F51-4890-A86C-E1D53BA24871}">
      <dgm:prSet/>
      <dgm:spPr/>
      <dgm:t>
        <a:bodyPr/>
        <a:lstStyle/>
        <a:p>
          <a:endParaRPr lang="ru-RU"/>
        </a:p>
      </dgm:t>
    </dgm:pt>
    <dgm:pt modelId="{7456F7EC-987B-4AEF-91E3-0369BCF1B0BB}">
      <dgm:prSet phldrT="[Текст]"/>
      <dgm:spPr/>
      <dgm:t>
        <a:bodyPr/>
        <a:lstStyle/>
        <a:p>
          <a:r>
            <a:rPr lang="ru-RU" dirty="0" smtClean="0"/>
            <a:t>регулятивные УУД </a:t>
          </a:r>
          <a:endParaRPr lang="ru-RU" dirty="0"/>
        </a:p>
      </dgm:t>
    </dgm:pt>
    <dgm:pt modelId="{BB17D787-9B25-4C39-B405-D372E917A635}" type="parTrans" cxnId="{56DABC92-EFDB-427E-BDBB-4CE631D55CAF}">
      <dgm:prSet/>
      <dgm:spPr/>
      <dgm:t>
        <a:bodyPr/>
        <a:lstStyle/>
        <a:p>
          <a:endParaRPr lang="ru-RU"/>
        </a:p>
      </dgm:t>
    </dgm:pt>
    <dgm:pt modelId="{53945C52-4903-4AAD-901D-774B59B4E2C1}" type="sibTrans" cxnId="{56DABC92-EFDB-427E-BDBB-4CE631D55CAF}">
      <dgm:prSet/>
      <dgm:spPr/>
      <dgm:t>
        <a:bodyPr/>
        <a:lstStyle/>
        <a:p>
          <a:endParaRPr lang="ru-RU"/>
        </a:p>
      </dgm:t>
    </dgm:pt>
    <dgm:pt modelId="{7B36F0BC-6C10-4C06-B580-0543962A7DE1}">
      <dgm:prSet phldrT="[Текст]"/>
      <dgm:spPr/>
      <dgm:t>
        <a:bodyPr/>
        <a:lstStyle/>
        <a:p>
          <a:r>
            <a:rPr lang="ru-RU" dirty="0" smtClean="0"/>
            <a:t>принятие учеником учебной задачи, </a:t>
          </a:r>
          <a:endParaRPr lang="ru-RU" dirty="0"/>
        </a:p>
      </dgm:t>
    </dgm:pt>
    <dgm:pt modelId="{CA6EAEB0-0D2E-4A2D-BB5E-4AC49AB19B03}" type="parTrans" cxnId="{2F91870C-403F-434B-BC02-195D5D5B77DC}">
      <dgm:prSet/>
      <dgm:spPr/>
      <dgm:t>
        <a:bodyPr/>
        <a:lstStyle/>
        <a:p>
          <a:endParaRPr lang="ru-RU"/>
        </a:p>
      </dgm:t>
    </dgm:pt>
    <dgm:pt modelId="{D2DC2B09-49E5-48C7-80E3-D5208114069B}" type="sibTrans" cxnId="{2F91870C-403F-434B-BC02-195D5D5B77DC}">
      <dgm:prSet/>
      <dgm:spPr/>
      <dgm:t>
        <a:bodyPr/>
        <a:lstStyle/>
        <a:p>
          <a:endParaRPr lang="ru-RU"/>
        </a:p>
      </dgm:t>
    </dgm:pt>
    <dgm:pt modelId="{C8449801-5A84-4413-B8C6-400EF8A3200E}">
      <dgm:prSet phldrT="[Текст]"/>
      <dgm:spPr/>
      <dgm:t>
        <a:bodyPr/>
        <a:lstStyle/>
        <a:p>
          <a:r>
            <a:rPr lang="ru-RU" dirty="0" smtClean="0"/>
            <a:t>познавательные УУД </a:t>
          </a:r>
          <a:endParaRPr lang="ru-RU" dirty="0"/>
        </a:p>
      </dgm:t>
    </dgm:pt>
    <dgm:pt modelId="{8D7CF04D-7DE3-4FFD-B025-6AC64192D980}" type="parTrans" cxnId="{5C588A8F-77E1-4800-9EAE-7CCDAEB0F1EE}">
      <dgm:prSet/>
      <dgm:spPr/>
      <dgm:t>
        <a:bodyPr/>
        <a:lstStyle/>
        <a:p>
          <a:endParaRPr lang="ru-RU"/>
        </a:p>
      </dgm:t>
    </dgm:pt>
    <dgm:pt modelId="{FC541D08-1466-42C5-8D28-C95F10CB6879}" type="sibTrans" cxnId="{5C588A8F-77E1-4800-9EAE-7CCDAEB0F1EE}">
      <dgm:prSet/>
      <dgm:spPr/>
      <dgm:t>
        <a:bodyPr/>
        <a:lstStyle/>
        <a:p>
          <a:endParaRPr lang="ru-RU"/>
        </a:p>
      </dgm:t>
    </dgm:pt>
    <dgm:pt modelId="{BE68CF5C-38E0-4ABB-A5A6-6A93DBBD76AF}">
      <dgm:prSet phldrT="[Текст]"/>
      <dgm:spPr/>
      <dgm:t>
        <a:bodyPr/>
        <a:lstStyle/>
        <a:p>
          <a:r>
            <a:rPr lang="ru-RU" dirty="0" smtClean="0"/>
            <a:t>логическое и абстрактное мышление, </a:t>
          </a:r>
          <a:endParaRPr lang="ru-RU" dirty="0"/>
        </a:p>
      </dgm:t>
    </dgm:pt>
    <dgm:pt modelId="{816E1041-2F5D-444B-B1DA-4B2BC97CC737}" type="parTrans" cxnId="{96F2B90D-B4E8-4738-B0DD-D3294AD50BE2}">
      <dgm:prSet/>
      <dgm:spPr/>
      <dgm:t>
        <a:bodyPr/>
        <a:lstStyle/>
        <a:p>
          <a:endParaRPr lang="ru-RU"/>
        </a:p>
      </dgm:t>
    </dgm:pt>
    <dgm:pt modelId="{1EC0CAE4-9350-48C7-B3E3-1A30ECDD9329}" type="sibTrans" cxnId="{96F2B90D-B4E8-4738-B0DD-D3294AD50BE2}">
      <dgm:prSet/>
      <dgm:spPr/>
      <dgm:t>
        <a:bodyPr/>
        <a:lstStyle/>
        <a:p>
          <a:endParaRPr lang="ru-RU"/>
        </a:p>
      </dgm:t>
    </dgm:pt>
    <dgm:pt modelId="{5C64BB04-F315-4607-8BBD-321CA563160C}">
      <dgm:prSet phldrT="[Текст]"/>
      <dgm:spPr/>
      <dgm:t>
        <a:bodyPr/>
        <a:lstStyle/>
        <a:p>
          <a:r>
            <a:rPr lang="ru-RU" dirty="0" smtClean="0"/>
            <a:t>мотивы учения, </a:t>
          </a:r>
          <a:endParaRPr lang="ru-RU" dirty="0"/>
        </a:p>
      </dgm:t>
    </dgm:pt>
    <dgm:pt modelId="{0B273EC7-1086-4444-ABC3-1A88DEC4B1A8}" type="parTrans" cxnId="{30B53DBE-8B98-4807-8520-B8378E8C9EE1}">
      <dgm:prSet/>
      <dgm:spPr/>
    </dgm:pt>
    <dgm:pt modelId="{A9D36195-C41F-47B0-A4C0-A20CA7B12A84}" type="sibTrans" cxnId="{30B53DBE-8B98-4807-8520-B8378E8C9EE1}">
      <dgm:prSet/>
      <dgm:spPr/>
    </dgm:pt>
    <dgm:pt modelId="{FC315EAD-5431-427B-BE24-313AE1FB1277}">
      <dgm:prSet phldrT="[Текст]"/>
      <dgm:spPr/>
      <dgm:t>
        <a:bodyPr/>
        <a:lstStyle/>
        <a:p>
          <a:r>
            <a:rPr lang="ru-RU" dirty="0" smtClean="0"/>
            <a:t>отношения к себе и к школе</a:t>
          </a:r>
          <a:endParaRPr lang="ru-RU" dirty="0"/>
        </a:p>
      </dgm:t>
    </dgm:pt>
    <dgm:pt modelId="{54B1BAE1-DAAC-4D85-9DAD-4B87C0FD60DA}" type="parTrans" cxnId="{D8AB2813-0C2C-4F54-A564-998FA4E8CD7D}">
      <dgm:prSet/>
      <dgm:spPr/>
    </dgm:pt>
    <dgm:pt modelId="{0EE09A5F-D0F4-4181-86F0-60836DF063A3}" type="sibTrans" cxnId="{D8AB2813-0C2C-4F54-A564-998FA4E8CD7D}">
      <dgm:prSet/>
      <dgm:spPr/>
    </dgm:pt>
    <dgm:pt modelId="{CC4112CC-9E0A-41BB-AE67-CE8E25E91D03}">
      <dgm:prSet/>
      <dgm:spPr/>
      <dgm:t>
        <a:bodyPr/>
        <a:lstStyle/>
        <a:p>
          <a:r>
            <a:rPr lang="ru-RU" dirty="0" smtClean="0"/>
            <a:t>произвольная регуляция деятельности</a:t>
          </a:r>
          <a:endParaRPr lang="ru-RU" dirty="0"/>
        </a:p>
      </dgm:t>
    </dgm:pt>
    <dgm:pt modelId="{DFCB7D31-A159-410A-A36E-B91F2C1BA54E}" type="parTrans" cxnId="{DBF85DC8-C639-4B33-8971-7A3F090228CE}">
      <dgm:prSet/>
      <dgm:spPr/>
    </dgm:pt>
    <dgm:pt modelId="{E743672E-2D6C-4378-B828-F8A61C340A80}" type="sibTrans" cxnId="{DBF85DC8-C639-4B33-8971-7A3F090228CE}">
      <dgm:prSet/>
      <dgm:spPr/>
    </dgm:pt>
    <dgm:pt modelId="{419329FA-644A-4C42-8178-257DA7774B38}">
      <dgm:prSet phldrT="[Текст]"/>
      <dgm:spPr/>
      <dgm:t>
        <a:bodyPr/>
        <a:lstStyle/>
        <a:p>
          <a:r>
            <a:rPr lang="ru-RU" dirty="0" smtClean="0"/>
            <a:t>оперативная память, </a:t>
          </a:r>
          <a:endParaRPr lang="ru-RU" dirty="0"/>
        </a:p>
      </dgm:t>
    </dgm:pt>
    <dgm:pt modelId="{517B0348-619E-4ED4-B97B-CA1EC6158E95}" type="parTrans" cxnId="{DB52E7FF-E4F0-4D30-A6E2-4F2527E2AC3B}">
      <dgm:prSet/>
      <dgm:spPr/>
    </dgm:pt>
    <dgm:pt modelId="{B79C69B4-4041-44F2-87A2-0FAF6E918A3B}" type="sibTrans" cxnId="{DB52E7FF-E4F0-4D30-A6E2-4F2527E2AC3B}">
      <dgm:prSet/>
      <dgm:spPr/>
    </dgm:pt>
    <dgm:pt modelId="{1B58B846-0FF9-4CB0-9834-6766CC4BA954}">
      <dgm:prSet phldrT="[Текст]"/>
      <dgm:spPr/>
      <dgm:t>
        <a:bodyPr/>
        <a:lstStyle/>
        <a:p>
          <a:r>
            <a:rPr lang="ru-RU" dirty="0" smtClean="0"/>
            <a:t>творческое воображение, концентрация внимания, объем словаря</a:t>
          </a:r>
          <a:endParaRPr lang="ru-RU" dirty="0"/>
        </a:p>
      </dgm:t>
    </dgm:pt>
    <dgm:pt modelId="{54BC8BC4-22BC-46FC-901B-C1ACBB6DAB57}" type="parTrans" cxnId="{63A4EEF7-1EF8-4AC1-A7A7-D7A26DB8FB24}">
      <dgm:prSet/>
      <dgm:spPr/>
    </dgm:pt>
    <dgm:pt modelId="{407C439D-402A-420B-9A89-7939C5C14F48}" type="sibTrans" cxnId="{63A4EEF7-1EF8-4AC1-A7A7-D7A26DB8FB24}">
      <dgm:prSet/>
      <dgm:spPr/>
    </dgm:pt>
    <dgm:pt modelId="{D9D978FE-316A-49A1-87ED-8EE046C20288}" type="pres">
      <dgm:prSet presAssocID="{62BBFF5E-6EF9-4419-8B74-177756CA7C0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6FA5BBF-0985-4E23-BB5D-E5B8630413A1}" type="pres">
      <dgm:prSet presAssocID="{2B818C82-281F-4516-A1AA-5C409D830EDC}" presName="linNode" presStyleCnt="0"/>
      <dgm:spPr/>
    </dgm:pt>
    <dgm:pt modelId="{4BEAEAD4-5AC1-4CDA-94F5-9014DF0F164B}" type="pres">
      <dgm:prSet presAssocID="{2B818C82-281F-4516-A1AA-5C409D830EDC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FF2AF1-5BCB-4631-A85C-193027B21F47}" type="pres">
      <dgm:prSet presAssocID="{2B818C82-281F-4516-A1AA-5C409D830EDC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AE46D2-4C19-43F5-AD01-56A7C32F4B4E}" type="pres">
      <dgm:prSet presAssocID="{AD35E98F-8EFA-4B70-B902-E9EE27E00F72}" presName="sp" presStyleCnt="0"/>
      <dgm:spPr/>
    </dgm:pt>
    <dgm:pt modelId="{D7C9F9A9-1A43-48F2-A93E-46D3A73984D4}" type="pres">
      <dgm:prSet presAssocID="{7456F7EC-987B-4AEF-91E3-0369BCF1B0BB}" presName="linNode" presStyleCnt="0"/>
      <dgm:spPr/>
    </dgm:pt>
    <dgm:pt modelId="{9A82134F-92C0-458B-85D4-64412C49CA3D}" type="pres">
      <dgm:prSet presAssocID="{7456F7EC-987B-4AEF-91E3-0369BCF1B0BB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630651-1776-4919-BE21-AA99537FE4D0}" type="pres">
      <dgm:prSet presAssocID="{7456F7EC-987B-4AEF-91E3-0369BCF1B0BB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BE87A46-4F51-445E-AA26-8BB42E65FE97}" type="pres">
      <dgm:prSet presAssocID="{53945C52-4903-4AAD-901D-774B59B4E2C1}" presName="sp" presStyleCnt="0"/>
      <dgm:spPr/>
    </dgm:pt>
    <dgm:pt modelId="{DA87E698-AC13-49BC-A98A-3E681524DA53}" type="pres">
      <dgm:prSet presAssocID="{C8449801-5A84-4413-B8C6-400EF8A3200E}" presName="linNode" presStyleCnt="0"/>
      <dgm:spPr/>
    </dgm:pt>
    <dgm:pt modelId="{9AA4C514-508B-4635-B02B-8175BCA81B43}" type="pres">
      <dgm:prSet presAssocID="{C8449801-5A84-4413-B8C6-400EF8A3200E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5157FB-7E37-4516-827E-8E8ECAD7E6FC}" type="pres">
      <dgm:prSet presAssocID="{C8449801-5A84-4413-B8C6-400EF8A3200E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B52E7FF-E4F0-4D30-A6E2-4F2527E2AC3B}" srcId="{C8449801-5A84-4413-B8C6-400EF8A3200E}" destId="{419329FA-644A-4C42-8178-257DA7774B38}" srcOrd="1" destOrd="0" parTransId="{517B0348-619E-4ED4-B97B-CA1EC6158E95}" sibTransId="{B79C69B4-4041-44F2-87A2-0FAF6E918A3B}"/>
    <dgm:cxn modelId="{128FEE07-6C63-4743-BCB4-9D69DC0B134A}" srcId="{62BBFF5E-6EF9-4419-8B74-177756CA7C04}" destId="{2B818C82-281F-4516-A1AA-5C409D830EDC}" srcOrd="0" destOrd="0" parTransId="{C0ADE55E-C366-4BE1-86C7-C75E5225D6BA}" sibTransId="{AD35E98F-8EFA-4B70-B902-E9EE27E00F72}"/>
    <dgm:cxn modelId="{2487FDD0-5B4A-4C73-9123-E6F6C3C3F75E}" type="presOf" srcId="{2B818C82-281F-4516-A1AA-5C409D830EDC}" destId="{4BEAEAD4-5AC1-4CDA-94F5-9014DF0F164B}" srcOrd="0" destOrd="0" presId="urn:microsoft.com/office/officeart/2005/8/layout/vList5"/>
    <dgm:cxn modelId="{2F91870C-403F-434B-BC02-195D5D5B77DC}" srcId="{7456F7EC-987B-4AEF-91E3-0369BCF1B0BB}" destId="{7B36F0BC-6C10-4C06-B580-0543962A7DE1}" srcOrd="0" destOrd="0" parTransId="{CA6EAEB0-0D2E-4A2D-BB5E-4AC49AB19B03}" sibTransId="{D2DC2B09-49E5-48C7-80E3-D5208114069B}"/>
    <dgm:cxn modelId="{96F2B90D-B4E8-4738-B0DD-D3294AD50BE2}" srcId="{C8449801-5A84-4413-B8C6-400EF8A3200E}" destId="{BE68CF5C-38E0-4ABB-A5A6-6A93DBBD76AF}" srcOrd="0" destOrd="0" parTransId="{816E1041-2F5D-444B-B1DA-4B2BC97CC737}" sibTransId="{1EC0CAE4-9350-48C7-B3E3-1A30ECDD9329}"/>
    <dgm:cxn modelId="{85B0C5FA-7C12-497E-AB23-841A1481211D}" type="presOf" srcId="{5C64BB04-F315-4607-8BBD-321CA563160C}" destId="{95FF2AF1-5BCB-4631-A85C-193027B21F47}" srcOrd="0" destOrd="1" presId="urn:microsoft.com/office/officeart/2005/8/layout/vList5"/>
    <dgm:cxn modelId="{6DE9CA33-D0C3-4828-BCDC-B06E4AD04DD5}" type="presOf" srcId="{7B36F0BC-6C10-4C06-B580-0543962A7DE1}" destId="{BF630651-1776-4919-BE21-AA99537FE4D0}" srcOrd="0" destOrd="0" presId="urn:microsoft.com/office/officeart/2005/8/layout/vList5"/>
    <dgm:cxn modelId="{F073CB71-8F51-4890-A86C-E1D53BA24871}" srcId="{2B818C82-281F-4516-A1AA-5C409D830EDC}" destId="{0B73BD00-23D9-4C3C-8C08-BFD30DCCF2F4}" srcOrd="0" destOrd="0" parTransId="{8779E8CC-5E31-4A00-BB8E-77656F8BD119}" sibTransId="{BF92F4B7-0A36-4BA9-BEFB-6EDC546F9BA7}"/>
    <dgm:cxn modelId="{661A7CF5-EC14-497D-94F3-0EDCE778D116}" type="presOf" srcId="{FC315EAD-5431-427B-BE24-313AE1FB1277}" destId="{95FF2AF1-5BCB-4631-A85C-193027B21F47}" srcOrd="0" destOrd="2" presId="urn:microsoft.com/office/officeart/2005/8/layout/vList5"/>
    <dgm:cxn modelId="{D58D8DF8-7F66-43D1-9AAB-DBC46FD65845}" type="presOf" srcId="{0B73BD00-23D9-4C3C-8C08-BFD30DCCF2F4}" destId="{95FF2AF1-5BCB-4631-A85C-193027B21F47}" srcOrd="0" destOrd="0" presId="urn:microsoft.com/office/officeart/2005/8/layout/vList5"/>
    <dgm:cxn modelId="{D8AB2813-0C2C-4F54-A564-998FA4E8CD7D}" srcId="{2B818C82-281F-4516-A1AA-5C409D830EDC}" destId="{FC315EAD-5431-427B-BE24-313AE1FB1277}" srcOrd="2" destOrd="0" parTransId="{54B1BAE1-DAAC-4D85-9DAD-4B87C0FD60DA}" sibTransId="{0EE09A5F-D0F4-4181-86F0-60836DF063A3}"/>
    <dgm:cxn modelId="{24C469F2-25B2-44F6-A065-CA59F3DA1288}" type="presOf" srcId="{C8449801-5A84-4413-B8C6-400EF8A3200E}" destId="{9AA4C514-508B-4635-B02B-8175BCA81B43}" srcOrd="0" destOrd="0" presId="urn:microsoft.com/office/officeart/2005/8/layout/vList5"/>
    <dgm:cxn modelId="{2B8D8821-A794-40C2-9351-5179C8043894}" type="presOf" srcId="{BE68CF5C-38E0-4ABB-A5A6-6A93DBBD76AF}" destId="{165157FB-7E37-4516-827E-8E8ECAD7E6FC}" srcOrd="0" destOrd="0" presId="urn:microsoft.com/office/officeart/2005/8/layout/vList5"/>
    <dgm:cxn modelId="{56DABC92-EFDB-427E-BDBB-4CE631D55CAF}" srcId="{62BBFF5E-6EF9-4419-8B74-177756CA7C04}" destId="{7456F7EC-987B-4AEF-91E3-0369BCF1B0BB}" srcOrd="1" destOrd="0" parTransId="{BB17D787-9B25-4C39-B405-D372E917A635}" sibTransId="{53945C52-4903-4AAD-901D-774B59B4E2C1}"/>
    <dgm:cxn modelId="{5C588A8F-77E1-4800-9EAE-7CCDAEB0F1EE}" srcId="{62BBFF5E-6EF9-4419-8B74-177756CA7C04}" destId="{C8449801-5A84-4413-B8C6-400EF8A3200E}" srcOrd="2" destOrd="0" parTransId="{8D7CF04D-7DE3-4FFD-B025-6AC64192D980}" sibTransId="{FC541D08-1466-42C5-8D28-C95F10CB6879}"/>
    <dgm:cxn modelId="{78C3FA35-AB42-4C29-A391-BE0FF37A6470}" type="presOf" srcId="{1B58B846-0FF9-4CB0-9834-6766CC4BA954}" destId="{165157FB-7E37-4516-827E-8E8ECAD7E6FC}" srcOrd="0" destOrd="2" presId="urn:microsoft.com/office/officeart/2005/8/layout/vList5"/>
    <dgm:cxn modelId="{A95631CF-B3EC-438F-A1EB-671BFB865F6F}" type="presOf" srcId="{CC4112CC-9E0A-41BB-AE67-CE8E25E91D03}" destId="{BF630651-1776-4919-BE21-AA99537FE4D0}" srcOrd="0" destOrd="1" presId="urn:microsoft.com/office/officeart/2005/8/layout/vList5"/>
    <dgm:cxn modelId="{30B53DBE-8B98-4807-8520-B8378E8C9EE1}" srcId="{2B818C82-281F-4516-A1AA-5C409D830EDC}" destId="{5C64BB04-F315-4607-8BBD-321CA563160C}" srcOrd="1" destOrd="0" parTransId="{0B273EC7-1086-4444-ABC3-1A88DEC4B1A8}" sibTransId="{A9D36195-C41F-47B0-A4C0-A20CA7B12A84}"/>
    <dgm:cxn modelId="{63A4EEF7-1EF8-4AC1-A7A7-D7A26DB8FB24}" srcId="{C8449801-5A84-4413-B8C6-400EF8A3200E}" destId="{1B58B846-0FF9-4CB0-9834-6766CC4BA954}" srcOrd="2" destOrd="0" parTransId="{54BC8BC4-22BC-46FC-901B-C1ACBB6DAB57}" sibTransId="{407C439D-402A-420B-9A89-7939C5C14F48}"/>
    <dgm:cxn modelId="{83230E4C-8380-40CD-8E41-5E8B61725B3B}" type="presOf" srcId="{419329FA-644A-4C42-8178-257DA7774B38}" destId="{165157FB-7E37-4516-827E-8E8ECAD7E6FC}" srcOrd="0" destOrd="1" presId="urn:microsoft.com/office/officeart/2005/8/layout/vList5"/>
    <dgm:cxn modelId="{62D45CFB-EF4C-4EB8-AD0E-4EE2F807CBC4}" type="presOf" srcId="{62BBFF5E-6EF9-4419-8B74-177756CA7C04}" destId="{D9D978FE-316A-49A1-87ED-8EE046C20288}" srcOrd="0" destOrd="0" presId="urn:microsoft.com/office/officeart/2005/8/layout/vList5"/>
    <dgm:cxn modelId="{DBF85DC8-C639-4B33-8971-7A3F090228CE}" srcId="{7456F7EC-987B-4AEF-91E3-0369BCF1B0BB}" destId="{CC4112CC-9E0A-41BB-AE67-CE8E25E91D03}" srcOrd="1" destOrd="0" parTransId="{DFCB7D31-A159-410A-A36E-B91F2C1BA54E}" sibTransId="{E743672E-2D6C-4378-B828-F8A61C340A80}"/>
    <dgm:cxn modelId="{B95E1724-4A92-440A-AB9B-18D1BB84DC47}" type="presOf" srcId="{7456F7EC-987B-4AEF-91E3-0369BCF1B0BB}" destId="{9A82134F-92C0-458B-85D4-64412C49CA3D}" srcOrd="0" destOrd="0" presId="urn:microsoft.com/office/officeart/2005/8/layout/vList5"/>
    <dgm:cxn modelId="{E31DE48E-934F-4B0D-BC39-C51EA5AE176B}" type="presParOf" srcId="{D9D978FE-316A-49A1-87ED-8EE046C20288}" destId="{B6FA5BBF-0985-4E23-BB5D-E5B8630413A1}" srcOrd="0" destOrd="0" presId="urn:microsoft.com/office/officeart/2005/8/layout/vList5"/>
    <dgm:cxn modelId="{8C31CEF9-D8C1-40C1-8033-F28DFC7F9033}" type="presParOf" srcId="{B6FA5BBF-0985-4E23-BB5D-E5B8630413A1}" destId="{4BEAEAD4-5AC1-4CDA-94F5-9014DF0F164B}" srcOrd="0" destOrd="0" presId="urn:microsoft.com/office/officeart/2005/8/layout/vList5"/>
    <dgm:cxn modelId="{49F91D3B-C245-4567-9955-37A3F919DA95}" type="presParOf" srcId="{B6FA5BBF-0985-4E23-BB5D-E5B8630413A1}" destId="{95FF2AF1-5BCB-4631-A85C-193027B21F47}" srcOrd="1" destOrd="0" presId="urn:microsoft.com/office/officeart/2005/8/layout/vList5"/>
    <dgm:cxn modelId="{B7353419-6CBC-4DAD-8A38-414A43FBA0D9}" type="presParOf" srcId="{D9D978FE-316A-49A1-87ED-8EE046C20288}" destId="{1FAE46D2-4C19-43F5-AD01-56A7C32F4B4E}" srcOrd="1" destOrd="0" presId="urn:microsoft.com/office/officeart/2005/8/layout/vList5"/>
    <dgm:cxn modelId="{E332A1C8-D4D4-4A43-BEA8-CCF772BEC238}" type="presParOf" srcId="{D9D978FE-316A-49A1-87ED-8EE046C20288}" destId="{D7C9F9A9-1A43-48F2-A93E-46D3A73984D4}" srcOrd="2" destOrd="0" presId="urn:microsoft.com/office/officeart/2005/8/layout/vList5"/>
    <dgm:cxn modelId="{88BEC917-EC64-4B0A-9485-B07A7369C0F1}" type="presParOf" srcId="{D7C9F9A9-1A43-48F2-A93E-46D3A73984D4}" destId="{9A82134F-92C0-458B-85D4-64412C49CA3D}" srcOrd="0" destOrd="0" presId="urn:microsoft.com/office/officeart/2005/8/layout/vList5"/>
    <dgm:cxn modelId="{7A6992A2-798A-48CF-ADB8-DC25F9617EC7}" type="presParOf" srcId="{D7C9F9A9-1A43-48F2-A93E-46D3A73984D4}" destId="{BF630651-1776-4919-BE21-AA99537FE4D0}" srcOrd="1" destOrd="0" presId="urn:microsoft.com/office/officeart/2005/8/layout/vList5"/>
    <dgm:cxn modelId="{3820CB6A-4B21-4915-8357-B1FACDBE207E}" type="presParOf" srcId="{D9D978FE-316A-49A1-87ED-8EE046C20288}" destId="{CBE87A46-4F51-445E-AA26-8BB42E65FE97}" srcOrd="3" destOrd="0" presId="urn:microsoft.com/office/officeart/2005/8/layout/vList5"/>
    <dgm:cxn modelId="{C6452DD5-4C7C-48EC-9266-7EF1362972A4}" type="presParOf" srcId="{D9D978FE-316A-49A1-87ED-8EE046C20288}" destId="{DA87E698-AC13-49BC-A98A-3E681524DA53}" srcOrd="4" destOrd="0" presId="urn:microsoft.com/office/officeart/2005/8/layout/vList5"/>
    <dgm:cxn modelId="{785FA790-EDEB-475E-A969-5D144F812CC5}" type="presParOf" srcId="{DA87E698-AC13-49BC-A98A-3E681524DA53}" destId="{9AA4C514-508B-4635-B02B-8175BCA81B43}" srcOrd="0" destOrd="0" presId="urn:microsoft.com/office/officeart/2005/8/layout/vList5"/>
    <dgm:cxn modelId="{6DFAF019-E747-4902-B070-89FCB3A0DEEE}" type="presParOf" srcId="{DA87E698-AC13-49BC-A98A-3E681524DA53}" destId="{165157FB-7E37-4516-827E-8E8ECAD7E6FC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5FF2AF1-5BCB-4631-A85C-193027B21F47}">
      <dsp:nvSpPr>
        <dsp:cNvPr id="0" name=""/>
        <dsp:cNvSpPr/>
      </dsp:nvSpPr>
      <dsp:spPr>
        <a:xfrm rot="5400000">
          <a:off x="5012703" y="-190198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мотивация чтения,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мотивы учения,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отношения к себе и к школе</a:t>
          </a:r>
          <a:endParaRPr lang="ru-RU" sz="1600" kern="1200" dirty="0"/>
        </a:p>
      </dsp:txBody>
      <dsp:txXfrm rot="5400000">
        <a:off x="5012703" y="-1901980"/>
        <a:ext cx="1166849" cy="5266944"/>
      </dsp:txXfrm>
    </dsp:sp>
    <dsp:sp modelId="{4BEAEAD4-5AC1-4CDA-94F5-9014DF0F164B}">
      <dsp:nvSpPr>
        <dsp:cNvPr id="0" name=""/>
        <dsp:cNvSpPr/>
      </dsp:nvSpPr>
      <dsp:spPr>
        <a:xfrm>
          <a:off x="0" y="2209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личностные УУД </a:t>
          </a:r>
          <a:endParaRPr lang="ru-RU" sz="2700" kern="1200" dirty="0"/>
        </a:p>
      </dsp:txBody>
      <dsp:txXfrm>
        <a:off x="0" y="2209"/>
        <a:ext cx="2962656" cy="1458562"/>
      </dsp:txXfrm>
    </dsp:sp>
    <dsp:sp modelId="{BF630651-1776-4919-BE21-AA99537FE4D0}">
      <dsp:nvSpPr>
        <dsp:cNvPr id="0" name=""/>
        <dsp:cNvSpPr/>
      </dsp:nvSpPr>
      <dsp:spPr>
        <a:xfrm rot="5400000">
          <a:off x="5012703" y="-37049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принятие учеником учебной задачи,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произвольная регуляция деятельности</a:t>
          </a:r>
          <a:endParaRPr lang="ru-RU" sz="1600" kern="1200" dirty="0"/>
        </a:p>
      </dsp:txBody>
      <dsp:txXfrm rot="5400000">
        <a:off x="5012703" y="-370490"/>
        <a:ext cx="1166849" cy="5266944"/>
      </dsp:txXfrm>
    </dsp:sp>
    <dsp:sp modelId="{9A82134F-92C0-458B-85D4-64412C49CA3D}">
      <dsp:nvSpPr>
        <dsp:cNvPr id="0" name=""/>
        <dsp:cNvSpPr/>
      </dsp:nvSpPr>
      <dsp:spPr>
        <a:xfrm>
          <a:off x="0" y="153370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регулятивные УУД </a:t>
          </a:r>
          <a:endParaRPr lang="ru-RU" sz="2700" kern="1200" dirty="0"/>
        </a:p>
      </dsp:txBody>
      <dsp:txXfrm>
        <a:off x="0" y="1533700"/>
        <a:ext cx="2962656" cy="1458562"/>
      </dsp:txXfrm>
    </dsp:sp>
    <dsp:sp modelId="{165157FB-7E37-4516-827E-8E8ECAD7E6FC}">
      <dsp:nvSpPr>
        <dsp:cNvPr id="0" name=""/>
        <dsp:cNvSpPr/>
      </dsp:nvSpPr>
      <dsp:spPr>
        <a:xfrm rot="5400000">
          <a:off x="5012703" y="1160999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логическое и абстрактное мышление,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оперативная память, 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/>
            <a:t>творческое воображение, концентрация внимания, объем словаря</a:t>
          </a:r>
          <a:endParaRPr lang="ru-RU" sz="1600" kern="1200" dirty="0"/>
        </a:p>
      </dsp:txBody>
      <dsp:txXfrm rot="5400000">
        <a:off x="5012703" y="1160999"/>
        <a:ext cx="1166849" cy="5266944"/>
      </dsp:txXfrm>
    </dsp:sp>
    <dsp:sp modelId="{9AA4C514-508B-4635-B02B-8175BCA81B43}">
      <dsp:nvSpPr>
        <dsp:cNvPr id="0" name=""/>
        <dsp:cNvSpPr/>
      </dsp:nvSpPr>
      <dsp:spPr>
        <a:xfrm>
          <a:off x="0" y="306519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познавательные УУД </a:t>
          </a:r>
          <a:endParaRPr lang="ru-RU" sz="2700" kern="1200" dirty="0"/>
        </a:p>
      </dsp:txBody>
      <dsp:txXfrm>
        <a:off x="0" y="3065190"/>
        <a:ext cx="2962656" cy="14585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478C-6B4A-45F6-9606-75431F504BC7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E0426-DF1A-4133-A256-687D1D77D5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478C-6B4A-45F6-9606-75431F504BC7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E0426-DF1A-4133-A256-687D1D77D5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478C-6B4A-45F6-9606-75431F504BC7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E0426-DF1A-4133-A256-687D1D77D5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478C-6B4A-45F6-9606-75431F504BC7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E0426-DF1A-4133-A256-687D1D77D5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478C-6B4A-45F6-9606-75431F504BC7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E0426-DF1A-4133-A256-687D1D77D5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478C-6B4A-45F6-9606-75431F504BC7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E0426-DF1A-4133-A256-687D1D77D5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478C-6B4A-45F6-9606-75431F504BC7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E0426-DF1A-4133-A256-687D1D77D5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478C-6B4A-45F6-9606-75431F504BC7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E0426-DF1A-4133-A256-687D1D77D5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478C-6B4A-45F6-9606-75431F504BC7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E0426-DF1A-4133-A256-687D1D77D5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478C-6B4A-45F6-9606-75431F504BC7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E0426-DF1A-4133-A256-687D1D77D5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478C-6B4A-45F6-9606-75431F504BC7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E0426-DF1A-4133-A256-687D1D77D5F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A478C-6B4A-45F6-9606-75431F504BC7}" type="datetimeFigureOut">
              <a:rPr lang="ru-RU" smtClean="0"/>
              <a:pPr/>
              <a:t>06.12.2019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E0426-DF1A-4133-A256-687D1D77D5F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8"/>
            <a:ext cx="7772400" cy="2979763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Развитие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b="1" dirty="0" smtClean="0"/>
              <a:t>навыков </a:t>
            </a:r>
            <a:r>
              <a:rPr lang="ru-RU" b="1" dirty="0"/>
              <a:t>смыслового чтения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ru-RU" b="1" dirty="0" smtClean="0"/>
              <a:t>как </a:t>
            </a:r>
            <a:r>
              <a:rPr lang="ru-RU" b="1" dirty="0"/>
              <a:t>основа формирования </a:t>
            </a:r>
            <a:r>
              <a:rPr lang="ru-RU" b="1" dirty="0" err="1"/>
              <a:t>метапредметных</a:t>
            </a:r>
            <a:r>
              <a:rPr lang="ru-RU" b="1" dirty="0"/>
              <a:t> умений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Курц</a:t>
            </a:r>
            <a:r>
              <a:rPr lang="ru-RU" dirty="0" smtClean="0"/>
              <a:t> Ирина Александровна, учитель начальных классов </a:t>
            </a:r>
          </a:p>
          <a:p>
            <a:r>
              <a:rPr lang="ru-RU" dirty="0" smtClean="0"/>
              <a:t>МБОУ «СОШ № 121 г. Челябинска»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ru-RU" sz="6600" smtClean="0"/>
          </a:p>
          <a:p>
            <a:pPr algn="ctr">
              <a:buNone/>
            </a:pPr>
            <a:r>
              <a:rPr lang="ru-RU" sz="6600" smtClean="0"/>
              <a:t>Спасибо </a:t>
            </a:r>
            <a:r>
              <a:rPr lang="ru-RU" sz="6600" dirty="0" smtClean="0"/>
              <a:t>за внимание!</a:t>
            </a:r>
            <a:endParaRPr lang="ru-RU" sz="6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УУД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Умения смыслового </a:t>
            </a:r>
            <a:r>
              <a:rPr lang="ru-RU" dirty="0" smtClean="0"/>
              <a:t>чтения: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понимать текст;</a:t>
            </a:r>
          </a:p>
          <a:p>
            <a:r>
              <a:rPr lang="ru-RU" dirty="0"/>
              <a:t>анализировать;</a:t>
            </a:r>
          </a:p>
          <a:p>
            <a:r>
              <a:rPr lang="ru-RU" dirty="0"/>
              <a:t>сравнивать;</a:t>
            </a:r>
          </a:p>
          <a:p>
            <a:r>
              <a:rPr lang="ru-RU" dirty="0"/>
              <a:t>видоизменять;</a:t>
            </a:r>
          </a:p>
          <a:p>
            <a:r>
              <a:rPr lang="ru-RU" dirty="0"/>
              <a:t>генерировать (создавать тексты под свои цели и задачи).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Уровни понимания текста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1 уровень -понимание </a:t>
            </a:r>
            <a:r>
              <a:rPr lang="ru-RU" dirty="0"/>
              <a:t>фактов, того, о чём говорится, воспроизведение описаний событий, героев, места и времени действия, т.е. вычитывание только </a:t>
            </a:r>
            <a:r>
              <a:rPr lang="ru-RU" dirty="0" err="1"/>
              <a:t>фактуальной</a:t>
            </a:r>
            <a:r>
              <a:rPr lang="ru-RU" dirty="0"/>
              <a:t> информации.</a:t>
            </a:r>
          </a:p>
          <a:p>
            <a:r>
              <a:rPr lang="ru-RU" dirty="0" smtClean="0"/>
              <a:t>2 уровень - понимание </a:t>
            </a:r>
            <a:r>
              <a:rPr lang="ru-RU" dirty="0"/>
              <a:t>не только того, о чём говорится, но и установление связей, отношений, причин, следствий, скрытых за словами текста, а именно – подтекста.</a:t>
            </a:r>
          </a:p>
          <a:p>
            <a:r>
              <a:rPr lang="ru-RU" dirty="0" smtClean="0"/>
              <a:t>3 уровень - осознание </a:t>
            </a:r>
            <a:r>
              <a:rPr lang="ru-RU" dirty="0"/>
              <a:t>читателем общего настроения произведения, отношения автора к описанным событиям, персонажам, его оценок, а также осознание своего собственного отношения к тому, что написано и как написано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Виды смыслового чтения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Просмотровое</a:t>
            </a:r>
            <a:endParaRPr lang="ru-RU" sz="3600" dirty="0"/>
          </a:p>
          <a:p>
            <a:r>
              <a:rPr lang="ru-RU" sz="3600" dirty="0" smtClean="0"/>
              <a:t>Ознакомительное</a:t>
            </a:r>
            <a:endParaRPr lang="ru-RU" sz="3600" dirty="0"/>
          </a:p>
          <a:p>
            <a:r>
              <a:rPr lang="ru-RU" sz="3600" dirty="0" smtClean="0"/>
              <a:t>Изучающее </a:t>
            </a:r>
            <a:r>
              <a:rPr lang="ru-RU" sz="3600" dirty="0"/>
              <a:t>(исследовательское</a:t>
            </a:r>
            <a:r>
              <a:rPr lang="ru-RU" sz="3600" dirty="0" smtClean="0"/>
              <a:t>)</a:t>
            </a:r>
            <a:endParaRPr lang="ru-RU" sz="3600" dirty="0"/>
          </a:p>
          <a:p>
            <a:r>
              <a:rPr lang="ru-RU" sz="3600" dirty="0"/>
              <a:t>Функциональное (поисковое)</a:t>
            </a:r>
          </a:p>
          <a:p>
            <a:r>
              <a:rPr lang="ru-RU" sz="3600" dirty="0" smtClean="0"/>
              <a:t>Рефлексивное</a:t>
            </a:r>
            <a:r>
              <a:rPr lang="ru-RU" sz="3600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Приемы активной работы с текстом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dirty="0"/>
              <a:t>1) </a:t>
            </a:r>
            <a:r>
              <a:rPr lang="ru-RU" sz="3600" dirty="0" smtClean="0"/>
              <a:t>Прием </a:t>
            </a:r>
            <a:r>
              <a:rPr lang="ru-RU" sz="3600" dirty="0"/>
              <a:t>«Чтение с остановками» </a:t>
            </a: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2) </a:t>
            </a:r>
            <a:r>
              <a:rPr lang="ru-RU" sz="3600" dirty="0"/>
              <a:t>П</a:t>
            </a:r>
            <a:r>
              <a:rPr lang="ru-RU" sz="3600" dirty="0" smtClean="0"/>
              <a:t>рием </a:t>
            </a:r>
            <a:r>
              <a:rPr lang="ru-RU" sz="3600" dirty="0"/>
              <a:t>маркировки </a:t>
            </a:r>
            <a:r>
              <a:rPr lang="ru-RU" sz="3600" dirty="0" smtClean="0"/>
              <a:t>текста</a:t>
            </a:r>
          </a:p>
          <a:p>
            <a:pPr>
              <a:buNone/>
            </a:pPr>
            <a:r>
              <a:rPr lang="ru-RU" sz="3600" dirty="0" smtClean="0"/>
              <a:t>3) Выбор </a:t>
            </a:r>
            <a:r>
              <a:rPr lang="ru-RU" sz="3600" dirty="0"/>
              <a:t>ключевых (опорных) слов, составление </a:t>
            </a:r>
            <a:r>
              <a:rPr lang="ru-RU" sz="3600" dirty="0" smtClean="0"/>
              <a:t>плана</a:t>
            </a:r>
          </a:p>
          <a:p>
            <a:pPr>
              <a:buNone/>
            </a:pPr>
            <a:r>
              <a:rPr lang="ru-RU" sz="3600" dirty="0" smtClean="0"/>
              <a:t>4) </a:t>
            </a:r>
            <a:r>
              <a:rPr lang="ru-RU" sz="3600" dirty="0"/>
              <a:t>Прием «Кластеры» </a:t>
            </a:r>
            <a:endParaRPr lang="ru-RU" sz="3600" dirty="0" smtClean="0"/>
          </a:p>
          <a:p>
            <a:pPr>
              <a:buNone/>
            </a:pPr>
            <a:r>
              <a:rPr lang="ru-RU" sz="3600" dirty="0" smtClean="0"/>
              <a:t>5) </a:t>
            </a:r>
            <a:r>
              <a:rPr lang="ru-RU" sz="3600" dirty="0"/>
              <a:t>Прием «Тонкие и толстые вопросы»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/>
              <a:t>Виды стратегий смыслового чтения: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u="sng" dirty="0" smtClean="0"/>
              <a:t>Направленное </a:t>
            </a:r>
            <a:r>
              <a:rPr lang="ru-RU" u="sng" dirty="0" smtClean="0"/>
              <a:t>чтение.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Цель: сформировать умение целенаправленно читать учебный текст. Задавать проблемные вопросы, вести обсуждения в группе.</a:t>
            </a:r>
          </a:p>
          <a:p>
            <a:r>
              <a:rPr lang="ru-RU" dirty="0" smtClean="0"/>
              <a:t>А) Прием «Ассоциативный куст»: учитель пишет ключевое слово или заголовок текста, учащиеся высказывают свои ассоциации, учитель записывает. </a:t>
            </a:r>
          </a:p>
          <a:p>
            <a:r>
              <a:rPr lang="ru-RU" dirty="0" smtClean="0"/>
              <a:t>Б) Ученики про себя читают небольшой по объему текст или часть текста, останавливаясь на указанных местах.</a:t>
            </a:r>
          </a:p>
          <a:p>
            <a:r>
              <a:rPr lang="ru-RU" dirty="0" smtClean="0"/>
              <a:t>В) Учитель задает проблемный вопрос по прочитанному.</a:t>
            </a:r>
          </a:p>
          <a:p>
            <a:r>
              <a:rPr lang="ru-RU" dirty="0" smtClean="0"/>
              <a:t>Г) Ответы нескольких учеников обсуждают в классе.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/>
              <a:t>Виды стратегий смыслового чтения: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u="sng" dirty="0" smtClean="0"/>
              <a:t>Читаем и спрашиваем.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Цель: сформировать умение самостоятельно работать с печатной информацией, формулировать вопросы, работать в парах.</a:t>
            </a:r>
          </a:p>
          <a:p>
            <a:r>
              <a:rPr lang="ru-RU" dirty="0" smtClean="0"/>
              <a:t>А) Ученики про себя читают предложенный текст или часть текста, выбранные учителем.</a:t>
            </a:r>
          </a:p>
          <a:p>
            <a:r>
              <a:rPr lang="ru-RU" dirty="0" smtClean="0"/>
              <a:t>Б) Ученики объединяются в пары и обсуждают ключевые слова.</a:t>
            </a:r>
          </a:p>
          <a:p>
            <a:r>
              <a:rPr lang="ru-RU" dirty="0" smtClean="0"/>
              <a:t>В) Один из учеников формулирует вопрос, используя ключевые слова, другой – отвечает на него.</a:t>
            </a:r>
          </a:p>
          <a:p>
            <a:r>
              <a:rPr lang="ru-RU" dirty="0" smtClean="0"/>
              <a:t>Г) Обсуждение ключевых слов, вопросов и ответов в классе.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 smtClean="0"/>
              <a:t>Виды стратегий смыслового чтения: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Чтение </a:t>
            </a:r>
            <a:r>
              <a:rPr lang="ru-RU" dirty="0" smtClean="0"/>
              <a:t>с пометками.</a:t>
            </a:r>
          </a:p>
          <a:p>
            <a:pPr>
              <a:buNone/>
            </a:pPr>
            <a:r>
              <a:rPr lang="ru-RU" dirty="0" smtClean="0"/>
              <a:t>Цель: сформировать умение читать вдумчиво, оценивать информацию, формулировать мысли автора своими словами. Учитель дает ученикам задание написать на полях значками информацию по следующему алгоритму:</a:t>
            </a:r>
          </a:p>
          <a:p>
            <a:r>
              <a:rPr lang="ru-RU" dirty="0" err="1" smtClean="0"/>
              <a:t>v</a:t>
            </a:r>
            <a:r>
              <a:rPr lang="ru-RU" dirty="0" smtClean="0"/>
              <a:t> Знакомая информация</a:t>
            </a:r>
          </a:p>
          <a:p>
            <a:r>
              <a:rPr lang="ru-RU" dirty="0" smtClean="0"/>
              <a:t>+ Новая информация</a:t>
            </a:r>
          </a:p>
          <a:p>
            <a:r>
              <a:rPr lang="ru-RU" dirty="0" smtClean="0"/>
              <a:t>-- Я думал (думала) иначе</a:t>
            </a:r>
          </a:p>
          <a:p>
            <a:r>
              <a:rPr lang="ru-RU" dirty="0" smtClean="0"/>
              <a:t>? Это меня заинтересовало (удивило), хочу узнать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475</Words>
  <Application>Microsoft Office PowerPoint</Application>
  <PresentationFormat>Экран (4:3)</PresentationFormat>
  <Paragraphs>60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Развитие  навыков смыслового чтения  как основа формирования метапредметных умений </vt:lpstr>
      <vt:lpstr>Структура УУД</vt:lpstr>
      <vt:lpstr>Умения смыслового чтения:</vt:lpstr>
      <vt:lpstr>Уровни понимания текста</vt:lpstr>
      <vt:lpstr>Виды смыслового чтения</vt:lpstr>
      <vt:lpstr>Приемы активной работы с текстом</vt:lpstr>
      <vt:lpstr>Виды стратегий смыслового чтения: </vt:lpstr>
      <vt:lpstr>Виды стратегий смыслового чтения: </vt:lpstr>
      <vt:lpstr>Виды стратегий смыслового чтения: </vt:lpstr>
      <vt:lpstr>Слайд 10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 навыков смыслового чтения  как основа формирования метапредметных умений </dc:title>
  <dc:creator>Admin</dc:creator>
  <cp:lastModifiedBy>User</cp:lastModifiedBy>
  <cp:revision>6</cp:revision>
  <dcterms:created xsi:type="dcterms:W3CDTF">2019-12-04T18:35:49Z</dcterms:created>
  <dcterms:modified xsi:type="dcterms:W3CDTF">2019-12-06T08:09:04Z</dcterms:modified>
</cp:coreProperties>
</file>