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9" r:id="rId2"/>
    <p:sldId id="275" r:id="rId3"/>
    <p:sldId id="276" r:id="rId4"/>
    <p:sldId id="280" r:id="rId5"/>
    <p:sldId id="277" r:id="rId6"/>
    <p:sldId id="265" r:id="rId7"/>
    <p:sldId id="266" r:id="rId8"/>
    <p:sldId id="267" r:id="rId9"/>
    <p:sldId id="270" r:id="rId10"/>
    <p:sldId id="269" r:id="rId11"/>
    <p:sldId id="271" r:id="rId12"/>
    <p:sldId id="272" r:id="rId13"/>
    <p:sldId id="27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E77DD1-A831-4DCF-A218-A5D3B94F9AB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56895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«Интерактивные методы обучения на уроках литературного чтения»</a:t>
            </a:r>
            <a:endParaRPr lang="ru-RU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10472" y="5229200"/>
            <a:ext cx="3848472" cy="1176536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Вадимовна, </a:t>
            </a:r>
          </a:p>
          <a:p>
            <a:pPr algn="l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Людмила Григорьевна, учителя начальных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МАОУ «ОЦ «Ньютон» г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84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«Воспроизведение информации»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223333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kas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2880320" cy="2425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kasha_iz_topo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861048"/>
            <a:ext cx="244059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kas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340768"/>
            <a:ext cx="2271002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1640" y="292494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4048" y="285293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1640" y="508518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016" y="558924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484784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жадная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смекалистый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храбрый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хитрая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сварливая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умный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злая</a:t>
            </a:r>
          </a:p>
        </p:txBody>
      </p:sp>
      <p:pic>
        <p:nvPicPr>
          <p:cNvPr id="3" name="Рисунок 2" descr="novosti-15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2430090" cy="2818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ro-babushku-starush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32856"/>
            <a:ext cx="259228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635896" y="3717032"/>
            <a:ext cx="504056" cy="648072"/>
          </a:xfrm>
          <a:prstGeom prst="straightConnector1">
            <a:avLst/>
          </a:prstGeom>
          <a:ln w="34925" cmpd="sng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104" y="1772816"/>
            <a:ext cx="864096" cy="504056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63888" y="2276872"/>
            <a:ext cx="360040" cy="720080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563888" y="2708920"/>
            <a:ext cx="504056" cy="720080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3068960"/>
            <a:ext cx="792088" cy="0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52120" y="3501008"/>
            <a:ext cx="576064" cy="0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220072" y="3789040"/>
            <a:ext cx="1080120" cy="1008112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563888" y="3573016"/>
            <a:ext cx="720080" cy="360040"/>
          </a:xfrm>
          <a:prstGeom prst="straightConnector1">
            <a:avLst/>
          </a:prstGeom>
          <a:ln w="3492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59632" y="332656"/>
            <a:ext cx="6413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 «Поиск соответствий»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«Ключевой момент».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8229600" cy="4525963"/>
          </a:xfrm>
        </p:spPr>
        <p:txBody>
          <a:bodyPr/>
          <a:lstStyle/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Кашу маслом не испортишь.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Что в котёл положишь, то и вынешь.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Знает кошка, чьё мясо съела.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Что в воду упало, то пропало.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 маслом и со сметаной бабушкин лапоть съешь.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03648" y="2564904"/>
            <a:ext cx="66967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632848" cy="504056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742950" algn="l"/>
              </a:tabLst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применение интерактивных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методов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обучения способствует активизации познавательной деятельности обучающихся на уроках в начальной школе.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742950" algn="l"/>
              </a:tabLst>
            </a:pPr>
            <a:r>
              <a:rPr lang="ru-RU" b="1" spc="-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Успешность обучения младших школьников напрямую зависит от наличия  устойчивой учебной мотивации </a:t>
            </a:r>
            <a:r>
              <a:rPr lang="ru-RU" b="1" spc="-5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 </a:t>
            </a:r>
            <a:r>
              <a:rPr lang="ru-RU" b="1" spc="-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познавательной </a:t>
            </a:r>
            <a:r>
              <a:rPr lang="ru-RU" b="1" spc="-5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активности ребенка.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742950" algn="l"/>
              </a:tabLst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Мотивация способствует более успешному усвоению  изучаемого материала. 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42950" algn="l"/>
              </a:tabLst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Положительный  результат обучения свидетельствует об эффективности применяемых интерактивных технологий, способствующих  развитию  личности ребенка. 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51013">
            <a:off x="275107" y="2687649"/>
            <a:ext cx="8580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065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neuspevaemost-323178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040691"/>
            <a:ext cx="2304256" cy="184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39760"/>
            <a:ext cx="8229600" cy="76896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Интерактивный метод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20" descr="988894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5" y="1340768"/>
            <a:ext cx="1584176" cy="1522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>
            <a:off x="2843808" y="1772816"/>
            <a:ext cx="576064" cy="720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843808" y="1988840"/>
            <a:ext cx="576064" cy="720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4784"/>
            <a:ext cx="150744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971600" y="1196752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35696" y="3356992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teach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012074"/>
            <a:ext cx="2016224" cy="1875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5436096" y="1340768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69490727_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268760"/>
            <a:ext cx="941511" cy="1382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6520537-grupo-de-escuela-de-los-ninos--vector-de-ilustrac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196752"/>
            <a:ext cx="1585497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Стрелка вправо 32"/>
          <p:cNvSpPr/>
          <p:nvPr/>
        </p:nvSpPr>
        <p:spPr>
          <a:xfrm rot="10800000">
            <a:off x="6588224" y="1916832"/>
            <a:ext cx="576064" cy="720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76056" y="3284984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427984" y="5589240"/>
            <a:ext cx="576064" cy="720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427984" y="5805264"/>
            <a:ext cx="576064" cy="720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95736" y="5661248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588224" y="1628800"/>
            <a:ext cx="576064" cy="720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6520537-grupo-de-escuela-de-los-ninos--vector-de-ilustrac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5144029"/>
            <a:ext cx="1656184" cy="135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Рисунок 42" descr="6520537-grupo-de-escuela-de-los-ninos--vector-de-ilustrac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5157192"/>
            <a:ext cx="1656184" cy="135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диалоговое обучение, в ходе которого осуществляется взаимодействие учителя и ученика, ученика и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2764776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600200"/>
          </a:xfrm>
        </p:spPr>
        <p:txBody>
          <a:bodyPr/>
          <a:lstStyle/>
          <a:p>
            <a:r>
              <a:rPr lang="ru-RU" dirty="0" smtClean="0"/>
              <a:t>Плюсы интерактивного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5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93" y="6979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аиболее употребляемые методы: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ассоциации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дискуссия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информации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соответствий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«Ключевой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81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-171400"/>
            <a:ext cx="80648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  <a:endParaRPr lang="ru-RU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«Мозговой штурм» 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29"/>
          <p:cNvSpPr txBox="1">
            <a:spLocks noGrp="1" noChangeArrowheads="1"/>
          </p:cNvSpPr>
          <p:nvPr>
            <p:ph idx="1"/>
          </p:nvPr>
        </p:nvSpPr>
        <p:spPr bwMode="auto">
          <a:xfrm>
            <a:off x="1763688" y="1772816"/>
            <a:ext cx="2592288" cy="461665"/>
          </a:xfrm>
          <a:prstGeom prst="rect">
            <a:avLst/>
          </a:prstGeom>
          <a:noFill/>
          <a:ln w="76200">
            <a:solidFill>
              <a:srgbClr val="007A37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lang="ru-RU" sz="2400" b="1" dirty="0"/>
              <a:t>ВОЛШЕБНЫЕ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724128" y="1772816"/>
            <a:ext cx="2881313" cy="461962"/>
          </a:xfrm>
          <a:prstGeom prst="rect">
            <a:avLst/>
          </a:prstGeom>
          <a:noFill/>
          <a:ln w="76200">
            <a:solidFill>
              <a:srgbClr val="007A3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БЫТОВЫЕ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491880" y="4365104"/>
            <a:ext cx="3059113" cy="461962"/>
          </a:xfrm>
          <a:prstGeom prst="rect">
            <a:avLst/>
          </a:prstGeom>
          <a:noFill/>
          <a:ln w="76200">
            <a:solidFill>
              <a:srgbClr val="007A3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О ЖИВОТНЫХ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43608" y="2348880"/>
            <a:ext cx="4176464" cy="156966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фантастические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существа. Животные чаще являются помощниками      сказочных героев.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436096" y="2349069"/>
            <a:ext cx="3528392" cy="156966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побеждающие зло, благодаря смекалке, мужеству и хитрости.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483768" y="5013176"/>
            <a:ext cx="5005387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Животные, растения, объекты неживой природы.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 «Словесные ассоциации»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6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служивый -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побывка</a:t>
            </a:r>
            <a:r>
              <a:rPr lang="ru-RU" b="1" i="1" dirty="0" smtClean="0">
                <a:solidFill>
                  <a:srgbClr val="0000CC"/>
                </a:solidFill>
              </a:rPr>
              <a:t> -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q"/>
            </a:pPr>
            <a:endParaRPr lang="ru-RU" b="1" i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варево -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b="1" i="1" dirty="0" smtClean="0">
              <a:solidFill>
                <a:srgbClr val="0000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92537" y="1628800"/>
            <a:ext cx="36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солдат, военнослужащий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1880" y="2087600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приезд к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кому-нибудь на короткое время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9852" y="3054151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горячее жидкое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кушанье, похлёбка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soup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365104"/>
            <a:ext cx="1619672" cy="1684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novosti-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437112"/>
            <a:ext cx="1391340" cy="1613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9446829874068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437112"/>
            <a:ext cx="2819824" cy="1543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 «Общая дискуссия»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5229200"/>
            <a:ext cx="1623132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ucu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628800"/>
            <a:ext cx="1771397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meet_franc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988840"/>
            <a:ext cx="1653762" cy="117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ic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5733256"/>
            <a:ext cx="1539808" cy="962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bergner-bg-3053!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068960"/>
            <a:ext cx="1704783" cy="1282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12013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3284984"/>
            <a:ext cx="1254646" cy="188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0px-Salzstreu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501008"/>
            <a:ext cx="999856" cy="99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50fac2d90761e661632e4b3aaa4ff19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3356992"/>
            <a:ext cx="1334641" cy="2001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0_827bb_35be83c0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3" y="1772816"/>
            <a:ext cx="1611080" cy="1152128"/>
          </a:xfrm>
          <a:prstGeom prst="rect">
            <a:avLst/>
          </a:prstGeom>
        </p:spPr>
      </p:pic>
      <p:pic>
        <p:nvPicPr>
          <p:cNvPr id="16" name="Рисунок 15" descr="5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144" y="5229200"/>
            <a:ext cx="1703667" cy="131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3928" y="213285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720" y="472514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23928" y="393305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328" y="4581128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08104" y="400506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547</TotalTime>
  <Words>290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    Интерактивный метод</vt:lpstr>
      <vt:lpstr>Презентация PowerPoint</vt:lpstr>
      <vt:lpstr>Плюсы интерактивного обучения</vt:lpstr>
      <vt:lpstr>Наиболее употребляемые методы:</vt:lpstr>
      <vt:lpstr>Презентация PowerPoint</vt:lpstr>
      <vt:lpstr>Метод «Мозговой штурм» </vt:lpstr>
      <vt:lpstr>Метод  «Словесные ассоциации»</vt:lpstr>
      <vt:lpstr>Метод  «Общая дискуссия»</vt:lpstr>
      <vt:lpstr>Метод «Воспроизведение информации»</vt:lpstr>
      <vt:lpstr>Презентация PowerPoint</vt:lpstr>
      <vt:lpstr>Метод «Ключевой момент».</vt:lpstr>
      <vt:lpstr>Выводы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Министерство образования и науки Муниципальное общеобразовательное учреждение-средняя общеобразовательная школа № 13 с углубленным изучением отдельных предметов г.о.Жуковский Московской области</dc:title>
  <dc:creator>user</dc:creator>
  <dc:description>http://aida.ucoz.ru</dc:description>
  <cp:lastModifiedBy>Методист</cp:lastModifiedBy>
  <cp:revision>54</cp:revision>
  <dcterms:created xsi:type="dcterms:W3CDTF">2015-02-06T05:10:38Z</dcterms:created>
  <dcterms:modified xsi:type="dcterms:W3CDTF">2019-12-06T09:23:12Z</dcterms:modified>
</cp:coreProperties>
</file>