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2" r:id="rId5"/>
    <p:sldId id="267" r:id="rId6"/>
    <p:sldId id="274" r:id="rId7"/>
    <p:sldId id="275" r:id="rId8"/>
    <p:sldId id="276" r:id="rId9"/>
    <p:sldId id="279" r:id="rId10"/>
    <p:sldId id="277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99BD-6707-4532-9ED2-3FC3DE18DED0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49CC-9AF4-48D3-9FAB-5A9737C64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Home\Desktop\knigi-chtenie-shablon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8572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85860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Приёмы  обучения смысловому чтению на уроках  литературного чтения.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4572008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Выполнила: учитель начальных классов МБОУ СОШ № 58 Гаврилова Елена Анатольевна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144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Экранизация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литературного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произведения- немаловажный вид интерпретации.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8858312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проводится в следующем порядке: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Подбор части произведения для экранизации (небольшой рассказ можно взять целиком).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Деление текста на эпизоды,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озаглавливание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Заполнение эпизодов воображаемыми кадрами - картинками так, будто действие происходит на экране («Давайте представим, что действие происходит на экране. Что мы видим  в этом кадре?»).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ходу экранизации диалогов, если они имеются.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Определение характера музыкального сопровождения («Какая музыка будет звучать в нашем фильме: медленная, быстрая; грустная, веселая?»).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использовании приема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драматизации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уроках чтения нужно иметь в виду, что формы драматизации бывают различной степени сложности. Их следует вводить постепенно, все более усложняя, но с учетом возрастных возможностей детей и целей урока.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747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Музыкальные иллюстрации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иллюстрации, созданные звуками.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Home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1428736"/>
            <a:ext cx="3190875" cy="1428750"/>
          </a:xfrm>
          <a:prstGeom prst="rect">
            <a:avLst/>
          </a:prstGeom>
          <a:noFill/>
        </p:spPr>
      </p:pic>
      <p:pic>
        <p:nvPicPr>
          <p:cNvPr id="23557" name="Picture 5" descr="http://hrono.ru/img/lica/pushkin_tropi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3"/>
            <a:ext cx="2714656" cy="3214709"/>
          </a:xfrm>
          <a:prstGeom prst="rect">
            <a:avLst/>
          </a:prstGeom>
          <a:noFill/>
        </p:spPr>
      </p:pic>
      <p:pic>
        <p:nvPicPr>
          <p:cNvPr id="23558" name="Picture 6" descr="C:\Users\Home\Desktop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643314"/>
            <a:ext cx="2571768" cy="29479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7" y="2643182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«Уж небо осенью 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дышало... »</a:t>
            </a:r>
          </a:p>
          <a:p>
            <a:endParaRPr lang="ru-RU" sz="3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929066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А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. С. Пушкин 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560" name="AutoShape 8" descr="Картинки по запросу осенние листь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Home\Desktop\osenniye-listya-na-prozrachnom-f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635795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151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ИНФОРМАЦИОННЫЕ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// [Электронный ресурс] http://standart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edu.ru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/catalog.aspx?CatalogId=959.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начального общего образования. – М. : Просвещение, 2009. – 201 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Бондаренко Г. И. Развитие умений смыслового чтения в начальной школе / Г. И. Бондаренко // Начальная школа плюс: до и после // Электронный ресурс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www.school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2100.ru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Home\Desktop\knigi-chtenie-shablon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Home\Desktop\274px-Louis-Michel_van_Loo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714776" cy="42005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85728"/>
            <a:ext cx="72152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/>
              <a:t>«Люди перестают мыслить,</a:t>
            </a:r>
            <a:br>
              <a:rPr lang="ru-RU" sz="4000" b="1" i="1" dirty="0" smtClean="0"/>
            </a:br>
            <a:r>
              <a:rPr lang="ru-RU" sz="4000" b="1" i="1" dirty="0" smtClean="0"/>
              <a:t>когда перестают читать»</a:t>
            </a:r>
            <a:br>
              <a:rPr lang="ru-RU" sz="4000" b="1" i="1" dirty="0" smtClean="0"/>
            </a:br>
            <a:r>
              <a:rPr lang="ru-RU" sz="4000" b="1" i="1" dirty="0" smtClean="0"/>
              <a:t>(Д. Дидро).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НАВЫК    ЧТЕНИЯ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tx2"/>
                </a:solidFill>
              </a:rPr>
              <a:t>Смысловая                                  Техническая</a:t>
            </a:r>
          </a:p>
          <a:p>
            <a:pPr>
              <a:buNone/>
            </a:pPr>
            <a:r>
              <a:rPr lang="ru-RU" sz="2800" dirty="0" smtClean="0"/>
              <a:t>понимание содержания                - </a:t>
            </a:r>
            <a:r>
              <a:rPr lang="ru-RU" sz="2800" dirty="0"/>
              <a:t>способ чтения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и </a:t>
            </a:r>
            <a:r>
              <a:rPr lang="ru-RU" sz="2800" dirty="0"/>
              <a:t>смысла читаемого</a:t>
            </a:r>
            <a:r>
              <a:rPr lang="ru-RU" sz="2800" dirty="0" smtClean="0"/>
              <a:t>.                      - темп </a:t>
            </a:r>
            <a:r>
              <a:rPr lang="ru-RU" sz="2800" dirty="0"/>
              <a:t>чтения</a:t>
            </a:r>
            <a:r>
              <a:rPr lang="ru-RU" sz="2800" dirty="0" smtClean="0"/>
              <a:t>,</a:t>
            </a:r>
          </a:p>
          <a:p>
            <a:pPr lvl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- правильность </a:t>
            </a:r>
            <a:r>
              <a:rPr lang="ru-RU" sz="2800" dirty="0"/>
              <a:t>чтения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- </a:t>
            </a:r>
            <a:r>
              <a:rPr lang="ru-RU" sz="2800" dirty="0"/>
              <a:t>выразительность.</a:t>
            </a:r>
          </a:p>
          <a:p>
            <a:pPr lvl="0">
              <a:buNone/>
            </a:pPr>
            <a:endParaRPr lang="ru-RU" sz="2800" dirty="0"/>
          </a:p>
          <a:p>
            <a:pPr>
              <a:buNone/>
            </a:pPr>
            <a:endParaRPr lang="ru-RU" dirty="0"/>
          </a:p>
          <a:p>
            <a:pPr lvl="0"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500166" y="1357298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72264" y="1357298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Home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14818"/>
            <a:ext cx="1619250" cy="2043107"/>
          </a:xfrm>
          <a:prstGeom prst="rect">
            <a:avLst/>
          </a:prstGeom>
          <a:noFill/>
        </p:spPr>
      </p:pic>
      <p:pic>
        <p:nvPicPr>
          <p:cNvPr id="3075" name="Picture 3" descr="C:\Users\Home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929198"/>
            <a:ext cx="192882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8215370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" charset="0"/>
            </a:endParaRPr>
          </a:p>
          <a:p>
            <a:pPr algn="ctr"/>
            <a:r>
              <a:rPr lang="ru-RU" sz="3200" b="1" dirty="0" smtClean="0">
                <a:latin typeface="Arial" charset="0"/>
              </a:rPr>
              <a:t>Смысловое чтение </a:t>
            </a:r>
            <a:r>
              <a:rPr lang="ru-RU" sz="3200" dirty="0" smtClean="0">
                <a:latin typeface="Arial" charset="0"/>
              </a:rPr>
              <a:t>-умение воспринимать текст как </a:t>
            </a:r>
            <a:r>
              <a:rPr lang="ru-RU" sz="3200" b="1" i="1" dirty="0" smtClean="0">
                <a:latin typeface="Arial" charset="0"/>
              </a:rPr>
              <a:t>единое смысловое целое (точно и полно понять </a:t>
            </a:r>
            <a:r>
              <a:rPr lang="ru-RU" sz="3200" dirty="0" smtClean="0">
                <a:latin typeface="Arial" charset="0"/>
              </a:rPr>
              <a:t>содержание текста и практически осмыслить извлеченную информацию)</a:t>
            </a:r>
            <a:endParaRPr lang="ru-RU" sz="3200" dirty="0"/>
          </a:p>
        </p:txBody>
      </p:sp>
      <p:pic>
        <p:nvPicPr>
          <p:cNvPr id="4098" name="Picture 2" descr="C:\Users\Home\Desktop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185738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14285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800" b="1" dirty="0" smtClean="0"/>
              <a:t>Учебник - основа школьного обучения.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31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бумажный                                                                                         электронный.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143108" y="714356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29322" y="714356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28927" y="1500174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071679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64305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</a:t>
            </a:r>
            <a:r>
              <a:rPr lang="ru-RU" dirty="0" smtClean="0"/>
              <a:t>ачальная школа-период знакомства  ребят  с </a:t>
            </a:r>
            <a:r>
              <a:rPr lang="ru-RU" dirty="0" smtClean="0"/>
              <a:t>учебником, и это именно то время, когда можно заложить основы правильного отношения к учебной книге.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Приёмы  привлечения внимания детей к учебнику:</a:t>
            </a:r>
          </a:p>
          <a:p>
            <a:r>
              <a:rPr lang="ru-RU" dirty="0" smtClean="0"/>
              <a:t>-знакомство с понятиями: автор учебника, художник иллюстратор, содержание учебника, условные обозначения и </a:t>
            </a:r>
            <a:r>
              <a:rPr lang="ru-RU" dirty="0" err="1" smtClean="0"/>
              <a:t>т.д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-просмотр иллюстраций в учебнике,</a:t>
            </a:r>
          </a:p>
          <a:p>
            <a:r>
              <a:rPr lang="ru-RU" dirty="0" smtClean="0"/>
              <a:t>-знакомство с разделами учебника,</a:t>
            </a:r>
          </a:p>
          <a:p>
            <a:r>
              <a:rPr lang="ru-RU" dirty="0" smtClean="0"/>
              <a:t>-определение значимости памяток в учебнике,</a:t>
            </a:r>
          </a:p>
          <a:p>
            <a:r>
              <a:rPr lang="ru-RU" dirty="0" smtClean="0"/>
              <a:t>-закладки,</a:t>
            </a:r>
          </a:p>
          <a:p>
            <a:r>
              <a:rPr lang="ru-RU" dirty="0" smtClean="0"/>
              <a:t>-проведение викторины: « В гостях у Дядюшки Учебника» и т.д.</a:t>
            </a:r>
            <a:endParaRPr lang="ru-RU" dirty="0"/>
          </a:p>
        </p:txBody>
      </p:sp>
      <p:pic>
        <p:nvPicPr>
          <p:cNvPr id="6145" name="Picture 1" descr="C:\Users\Home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071810"/>
            <a:ext cx="2214578" cy="356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00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ПРОБЛЕМЫ  </a:t>
            </a:r>
            <a:br>
              <a:rPr lang="ru-RU" sz="2800" b="1" dirty="0" smtClean="0"/>
            </a:br>
            <a:r>
              <a:rPr lang="ru-RU" sz="2800" dirty="0" smtClean="0"/>
              <a:t>формирования  навыка  смыслового  чтения</a:t>
            </a:r>
            <a:endParaRPr lang="ru-RU" sz="28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928671"/>
            <a:ext cx="864399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-Фрагментарность, отсутствие целостности восприятия текста;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-Слабость анализа и синтеза прочитанного;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-Зависимость от небольшого жизненного опыта;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-Яркость переживаний, непосредственность и эмоциональность;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-Превалирование интереса к содержанию речи, а не к речевой форме;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-Недостаточно полное и правильное понимание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изобразительно--выразительных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средств речи;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-Преобладание репродуктивного уровня восприятия.</a:t>
            </a:r>
            <a:r>
              <a:rPr lang="ru-RU" sz="2000" dirty="0"/>
              <a:t> </a:t>
            </a: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-При </a:t>
            </a:r>
            <a:r>
              <a:rPr lang="ru-RU" sz="2000" dirty="0"/>
              <a:t>выполнении самостоятельной работы, тестов разного уровня обучающиеся допускают ошибки по причине непонимания формулировки задания. Проще говоря « дети не </a:t>
            </a:r>
            <a:r>
              <a:rPr lang="ru-RU" sz="2000" dirty="0" err="1"/>
              <a:t>вчитываюся</a:t>
            </a:r>
            <a:r>
              <a:rPr lang="ru-RU" sz="2000" dirty="0"/>
              <a:t> в задание</a:t>
            </a:r>
            <a:r>
              <a:rPr lang="ru-RU" sz="2000" dirty="0" smtClean="0"/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-Узкий </a:t>
            </a:r>
            <a:r>
              <a:rPr lang="ru-RU" sz="2000" dirty="0"/>
              <a:t>круг самостоятельного детского чтения. </a:t>
            </a: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-Низкий </a:t>
            </a:r>
            <a:r>
              <a:rPr lang="ru-RU" sz="2000" dirty="0"/>
              <a:t>уровень читательской культуры родителей </a:t>
            </a:r>
            <a:r>
              <a:rPr lang="ru-RU" sz="2000" dirty="0" smtClean="0"/>
              <a:t>обучающихся Использование </a:t>
            </a:r>
            <a:r>
              <a:rPr lang="ru-RU" sz="2000" dirty="0"/>
              <a:t>в процессе обучения лишь традиционных технологий и методов обучения.</a:t>
            </a: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Приёмы обучения смысловому чтению на уроках литературного чтения.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«Таблица ЗХУ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«Ромашка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«Поиск важных слов»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Логическая цепочка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«Составление словаря»,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«Чтение в кружок».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«Чтение про себя с вопросами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«Ассоциативный куст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«Составление плана»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в парах – обобщение в парах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«Читаем и спрашиваем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Дневник двойных записей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«Конспектирование»,«Составляем диафильм»,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«Чтение с составлением таблицы, диаграммы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«Закладка»,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«Графическое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словесное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рисование», «Экранизация», «Музыкальные иллюстрации».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7859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Диафильм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серия словесных или графических рисунков, содержание и порядок которых соответствуют последовательности событий в произведении, а каждый рисунок снабжен титрами (подписями).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928802"/>
            <a:ext cx="8858312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работы учащихся по составлению диафильма: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текста (или заданный отрывок  из него)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текста на части (картинки, кадры).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Выделение в первой части «главные» предложения (для титров).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Представление себе мысленно картинку к первой части текста.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Устно «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картинки к первому кадру.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Графическое изображение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кадра (выполняется пожеланию, но не на уроке) или выбор из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готовых картинок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Составление титров на основании выделенных в тексте предложений (устно или письменно)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Проверка соответствия рисунка и титров.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Проделать работу, отмеченную в п. 3, 4, 5, 6, 7, 8, с каждой частью текста.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 тексте имеются диалоги, то при составлении диафильма можно использовать прием озвучивания кадров.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Подготовительные виды работы по составлению диафильма: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титров к готовому картинному плану;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рисование словесных иллюстраций к имеющимся титрам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79704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Жил </a:t>
            </a:r>
            <a:r>
              <a:rPr lang="ru-RU" sz="1800" dirty="0" smtClean="0"/>
              <a:t>старик со своею старухой</a:t>
            </a:r>
            <a:br>
              <a:rPr lang="ru-RU" sz="1800" dirty="0" smtClean="0"/>
            </a:br>
            <a:r>
              <a:rPr lang="ru-RU" sz="1800" dirty="0" smtClean="0"/>
              <a:t>У самого синего моря;</a:t>
            </a:r>
            <a:br>
              <a:rPr lang="ru-RU" sz="1800" dirty="0" smtClean="0"/>
            </a:br>
            <a:r>
              <a:rPr lang="ru-RU" sz="1800" dirty="0" smtClean="0"/>
              <a:t>Они жили в ветхой землянке</a:t>
            </a:r>
            <a:br>
              <a:rPr lang="ru-RU" sz="1800" dirty="0" smtClean="0"/>
            </a:br>
            <a:r>
              <a:rPr lang="ru-RU" sz="1800" dirty="0" smtClean="0"/>
              <a:t>Ровно тридцать лет и три года.</a:t>
            </a:r>
            <a:br>
              <a:rPr lang="ru-RU" sz="1800" dirty="0" smtClean="0"/>
            </a:br>
            <a:r>
              <a:rPr lang="ru-RU" sz="1800" dirty="0" smtClean="0"/>
              <a:t>Старик ловил неводом рыбу,</a:t>
            </a:r>
            <a:br>
              <a:rPr lang="ru-RU" sz="1800" dirty="0" smtClean="0"/>
            </a:br>
            <a:r>
              <a:rPr lang="ru-RU" sz="1800" dirty="0" smtClean="0"/>
              <a:t>Старуха пряла свою пряжу.</a:t>
            </a:r>
            <a:endParaRPr lang="ru-RU" sz="1800" dirty="0"/>
          </a:p>
        </p:txBody>
      </p:sp>
      <p:pic>
        <p:nvPicPr>
          <p:cNvPr id="25602" name="Picture 2" descr="старуха-пряла-свою-пряжу-русская-сказка-о-рыбаке-и-рыб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071834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214290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Раз </a:t>
            </a:r>
            <a:r>
              <a:rPr lang="ru-RU" dirty="0" smtClean="0"/>
              <a:t>он в море закинул невод, —</a:t>
            </a:r>
            <a:br>
              <a:rPr lang="ru-RU" dirty="0" smtClean="0"/>
            </a:br>
            <a:r>
              <a:rPr lang="ru-RU" dirty="0" smtClean="0"/>
              <a:t>Пришёл невод с одною тиной.</a:t>
            </a:r>
            <a:br>
              <a:rPr lang="ru-RU" dirty="0" smtClean="0"/>
            </a:br>
            <a:r>
              <a:rPr lang="ru-RU" dirty="0" smtClean="0"/>
              <a:t>Он в другой раз закинул невод, —</a:t>
            </a:r>
            <a:br>
              <a:rPr lang="ru-RU" dirty="0" smtClean="0"/>
            </a:br>
            <a:r>
              <a:rPr lang="ru-RU" dirty="0" smtClean="0"/>
              <a:t>Пришёл невод с травой морскою.</a:t>
            </a:r>
            <a:br>
              <a:rPr lang="ru-RU" dirty="0" smtClean="0"/>
            </a:br>
            <a:r>
              <a:rPr lang="ru-RU" dirty="0" smtClean="0"/>
              <a:t>В третий раз закинул он невод, —</a:t>
            </a:r>
            <a:endParaRPr lang="ru-RU" dirty="0"/>
          </a:p>
        </p:txBody>
      </p:sp>
      <p:pic>
        <p:nvPicPr>
          <p:cNvPr id="25604" name="Picture 4" descr="https://russkaja-skazka.ru/wp-content/uploads/2016/08/tretiy-raz-zakinul-on-nevod-russkie-skazki-pus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371477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304</TotalTime>
  <Words>347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НАВЫК    ЧТЕНИЯ</vt:lpstr>
      <vt:lpstr>Слайд 4</vt:lpstr>
      <vt:lpstr>Слайд 5</vt:lpstr>
      <vt:lpstr>ПРОБЛЕМЫ   формирования  навыка  смыслового  чтения</vt:lpstr>
      <vt:lpstr>Приёмы обучения смысловому чтению на уроках литературного чтения.  «Таблица ЗХУ», «Ромашка Блума» , «Поиск важных слов» , «Логическая цепочка», «Составление словаря», «Чтение в кружок».  «Чтение про себя с вопросами»,«Чтение с остановками»,  «Ассоциативный куст», «Составление плана»  «Чтение в парах – обобщение в парах», «Синквейн».   «Читаем и спрашиваем», «Дневник двойных записей».  «Конспектирование»,«Составляем диафильм»,  «Чтение с составлением таблицы, диаграммы», «Закладка», «Метод фишбоун», «Графическое и словесное рисование», «Экранизация», «Музыкальные иллюстрации». </vt:lpstr>
      <vt:lpstr>Диафильм  — это серия словесных или графических рисунков, содержание и порядок которых соответствуют последовательности событий в произведении, а каждый рисунок снабжен титрами (подписями).</vt:lpstr>
      <vt:lpstr> Жил старик со своею старухой У самого синего моря; Они жили в ветхой землянке Ровно тридцать лет и три года. Старик ловил неводом рыбу, Старуха пряла свою пряжу.</vt:lpstr>
      <vt:lpstr>   Экранизация   литературного произведения- немаловажный вид интерпретации.  </vt:lpstr>
      <vt:lpstr>Музыкальные иллюстрации иллюстрации, созданные звуками. </vt:lpstr>
      <vt:lpstr>                 ИНФОРМАЦИОННЫЕ  РЕСУРСЫ   Федеральный государственный образовательный стандарт начального общего образования // [Электронный ресурс] http://standart edu.ru/catalog.aspx?CatalogId=959. Примерная основная образовательная программа начального общего образования. – М. : Просвещение, 2009. – 201 с. Бондаренко Г. И. Развитие умений смыслового чтения в начальной школе / Г. И. Бондаренко // Начальная школа плюс: до и после // Электронный ресурс www.school 2100.ru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40</cp:revision>
  <dcterms:created xsi:type="dcterms:W3CDTF">2019-12-02T12:04:31Z</dcterms:created>
  <dcterms:modified xsi:type="dcterms:W3CDTF">2019-12-03T14:42:10Z</dcterms:modified>
</cp:coreProperties>
</file>