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71" r:id="rId6"/>
    <p:sldId id="297" r:id="rId7"/>
    <p:sldId id="276" r:id="rId8"/>
    <p:sldId id="286" r:id="rId9"/>
    <p:sldId id="290" r:id="rId10"/>
    <p:sldId id="275" r:id="rId11"/>
    <p:sldId id="295" r:id="rId12"/>
    <p:sldId id="291" r:id="rId13"/>
    <p:sldId id="292" r:id="rId14"/>
    <p:sldId id="293" r:id="rId15"/>
    <p:sldId id="294" r:id="rId16"/>
    <p:sldId id="273" r:id="rId17"/>
    <p:sldId id="262" r:id="rId18"/>
    <p:sldId id="287" r:id="rId19"/>
    <p:sldId id="296" r:id="rId20"/>
    <p:sldId id="264" r:id="rId21"/>
    <p:sldId id="299" r:id="rId22"/>
    <p:sldId id="298" r:id="rId23"/>
    <p:sldId id="302" r:id="rId24"/>
    <p:sldId id="300" r:id="rId25"/>
    <p:sldId id="301" r:id="rId26"/>
    <p:sldId id="285" r:id="rId27"/>
    <p:sldId id="303" r:id="rId28"/>
    <p:sldId id="304" r:id="rId29"/>
    <p:sldId id="305" r:id="rId30"/>
    <p:sldId id="272" r:id="rId31"/>
    <p:sldId id="288" r:id="rId32"/>
    <p:sldId id="279" r:id="rId33"/>
    <p:sldId id="277" r:id="rId34"/>
    <p:sldId id="283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174" autoAdjust="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BF74057-C0FD-445F-BD56-3021DD93427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057-C0FD-445F-BD56-3021DD93427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057-C0FD-445F-BD56-3021DD93427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F74057-C0FD-445F-BD56-3021DD93427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BF74057-C0FD-445F-BD56-3021DD93427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057-C0FD-445F-BD56-3021DD93427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057-C0FD-445F-BD56-3021DD93427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F74057-C0FD-445F-BD56-3021DD93427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057-C0FD-445F-BD56-3021DD93427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F74057-C0FD-445F-BD56-3021DD93427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F74057-C0FD-445F-BD56-3021DD93427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F74057-C0FD-445F-BD56-3021DD93427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ontrolWorkProtocol.xl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6;&#1083;&#1086;&#1078;&#1077;&#1085;&#1080;&#1077;%20&#1086;%20&#1090;&#1077;&#1082;&#1091;&#1097;&#1077;&#1084;%20&#1082;&#1086;&#1085;&#1090;&#1088;&#1086;&#1083;&#1077;.do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Возможности модуля МСОКО как инструмент для оценки качества образования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5214950"/>
            <a:ext cx="4529142" cy="115997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Талапова</a:t>
            </a:r>
            <a:r>
              <a:rPr lang="ru-RU" dirty="0" smtClean="0">
                <a:solidFill>
                  <a:srgbClr val="002060"/>
                </a:solidFill>
              </a:rPr>
              <a:t> Светлана Геннадьевна,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заместитель директора по УР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МБОУ «НОШ № 95 г. Челябинска»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проведения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текущего и промежуточного контроля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средствами модуля МСОКО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8227" t="13416" r="9502" b="4950"/>
          <a:stretch>
            <a:fillRect/>
          </a:stretch>
        </p:blipFill>
        <p:spPr bwMode="auto">
          <a:xfrm>
            <a:off x="214282" y="1571612"/>
            <a:ext cx="870353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9" t="7211" r="23366" b="-7211"/>
          <a:stretch/>
        </p:blipFill>
        <p:spPr bwMode="auto">
          <a:xfrm>
            <a:off x="-126609" y="404664"/>
            <a:ext cx="9270609" cy="660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1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6" t="2837" r="16256" b="6395"/>
          <a:stretch/>
        </p:blipFill>
        <p:spPr bwMode="auto">
          <a:xfrm>
            <a:off x="-15313" y="28422"/>
            <a:ext cx="9173628" cy="682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38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456" r="10333" b="11409"/>
          <a:stretch/>
        </p:blipFill>
        <p:spPr bwMode="auto">
          <a:xfrm>
            <a:off x="179512" y="260648"/>
            <a:ext cx="8830025" cy="644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9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r="17579" b="11154"/>
          <a:stretch/>
        </p:blipFill>
        <p:spPr bwMode="auto">
          <a:xfrm>
            <a:off x="107504" y="188640"/>
            <a:ext cx="8909887" cy="649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413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6" r="7545" b="8846"/>
          <a:stretch/>
        </p:blipFill>
        <p:spPr bwMode="auto">
          <a:xfrm>
            <a:off x="182880" y="0"/>
            <a:ext cx="8857881" cy="666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256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проведения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текущего и промежуточного контроля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средствами модуля МСОКО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9183" t="13416" r="9502" b="4950"/>
          <a:stretch>
            <a:fillRect/>
          </a:stretch>
        </p:blipFill>
        <p:spPr bwMode="auto">
          <a:xfrm>
            <a:off x="642910" y="1571612"/>
            <a:ext cx="7929586" cy="511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718"/>
          <a:stretch>
            <a:fillRect/>
          </a:stretch>
        </p:blipFill>
        <p:spPr bwMode="auto">
          <a:xfrm>
            <a:off x="214282" y="214290"/>
            <a:ext cx="8643998" cy="616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заданий стандартизированной контрольной работы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задания базового уровня сложности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блока «обучающийся научится составляют 75%  работы;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задания повышенного уровня сложности из блока «обучающийся получит возможность научиться» составляют 25%  работы;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Максимальное количество баллов в стандартизированной работе также пропорционально уровням сложности: 75% за задания «обучающийся научится» и 25% за задания из блока «обучающийся получит возможность научиться»:</a:t>
            </a:r>
          </a:p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4000504"/>
          <a:ext cx="6096000" cy="214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54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6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Всего заданий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блока «обучающийся научится»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блока «обучающийся получит возможность научиться»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693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-4436" r="30816" b="15198"/>
          <a:stretch/>
        </p:blipFill>
        <p:spPr bwMode="auto">
          <a:xfrm>
            <a:off x="253218" y="0"/>
            <a:ext cx="8748460" cy="652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95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8313" y="1142984"/>
            <a:ext cx="7913687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alt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Федеральный закон от 29 декабря № 273-ФЗ «Об образовании в Российской Федерации»</a:t>
            </a:r>
            <a:endParaRPr lang="ru-RU" alt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00034" y="1785926"/>
            <a:ext cx="8110566" cy="4883162"/>
          </a:xfrm>
        </p:spPr>
        <p:txBody>
          <a:bodyPr>
            <a:normAutofit fontScale="92500"/>
          </a:bodyPr>
          <a:lstStyle/>
          <a:p>
            <a:pPr marL="0" indent="0">
              <a:tabLst>
                <a:tab pos="227523" algn="l"/>
              </a:tabLst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Ст. 28. Компетенция, права, обязанности и ответственность образовательной организации</a:t>
            </a:r>
            <a:endParaRPr lang="ru-RU" sz="1800" dirty="0" smtClean="0">
              <a:solidFill>
                <a:srgbClr val="0070C0"/>
              </a:solidFill>
              <a:latin typeface="Arial" pitchFamily="34" charset="0"/>
              <a:cs typeface="Lucida Sans Unicode" pitchFamily="34" charset="0"/>
            </a:endParaRPr>
          </a:p>
          <a:p>
            <a:pPr marL="0" indent="0">
              <a:tabLst>
                <a:tab pos="227523" algn="l"/>
              </a:tabLst>
              <a:defRPr/>
            </a:pP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Lucida Sans Unicode" pitchFamily="34" charset="0"/>
              </a:rPr>
              <a:t>п. 3. </a:t>
            </a:r>
            <a:r>
              <a:rPr lang="ru-RU" sz="1800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Lucida Sans Unicode" pitchFamily="34" charset="0"/>
              </a:rPr>
              <a:t>пп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Lucida Sans Unicode" pitchFamily="34" charset="0"/>
              </a:rPr>
              <a:t>. 10)  осуществление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Lucida Sans Unicode" pitchFamily="34" charset="0"/>
              </a:rPr>
              <a:t>текущего контроля успеваемости </a:t>
            </a:r>
            <a:r>
              <a:rPr lang="ru-RU" sz="1800" dirty="0" smtClean="0">
                <a:latin typeface="Arial" pitchFamily="34" charset="0"/>
                <a:cs typeface="Lucida Sans Unicode" pitchFamily="34" charset="0"/>
              </a:rPr>
              <a:t>и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Lucida Sans Unicode" pitchFamily="34" charset="0"/>
              </a:rPr>
              <a:t>промежуточной аттестации 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Lucida Sans Unicode" pitchFamily="34" charset="0"/>
              </a:rPr>
              <a:t>обучающихся, установление их форм, периодичности и порядка проведения</a:t>
            </a:r>
            <a:r>
              <a:rPr lang="ru-RU" sz="1800" dirty="0" smtClean="0">
                <a:latin typeface="Arial" pitchFamily="34" charset="0"/>
                <a:cs typeface="Lucida Sans Unicode" pitchFamily="34" charset="0"/>
              </a:rPr>
              <a:t>;</a:t>
            </a:r>
          </a:p>
          <a:p>
            <a:pPr marL="0" indent="0">
              <a:tabLst>
                <a:tab pos="227523" algn="l"/>
              </a:tabLst>
              <a:defRPr/>
            </a:pPr>
            <a:r>
              <a:rPr lang="ru-RU" sz="1800" dirty="0" smtClean="0">
                <a:latin typeface="Arial" pitchFamily="34" charset="0"/>
                <a:cs typeface="Lucida Sans Unicode" pitchFamily="34" charset="0"/>
              </a:rPr>
              <a:t>п. 3. </a:t>
            </a:r>
            <a:r>
              <a:rPr lang="ru-RU" sz="1800" dirty="0" err="1" smtClean="0">
                <a:latin typeface="Arial" pitchFamily="34" charset="0"/>
                <a:cs typeface="Lucida Sans Unicode" pitchFamily="34" charset="0"/>
              </a:rPr>
              <a:t>пп</a:t>
            </a:r>
            <a:r>
              <a:rPr lang="ru-RU" sz="1800" dirty="0" smtClean="0">
                <a:latin typeface="Arial" pitchFamily="34" charset="0"/>
                <a:cs typeface="Lucida Sans Unicode" pitchFamily="34" charset="0"/>
              </a:rPr>
              <a:t>. 11)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Lucida Sans Unicode" pitchFamily="34" charset="0"/>
              </a:rPr>
              <a:t>индивидуальный учёт результатов   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Lucida Sans Unicode" pitchFamily="34" charset="0"/>
              </a:rPr>
              <a:t>освоения обучающимися образовательных программ, а также хранение в архивах информации об этих результатах на бумажных и (или) электронных носителях;</a:t>
            </a:r>
          </a:p>
          <a:p>
            <a:pPr marL="0" indent="0">
              <a:tabLst>
                <a:tab pos="227523" algn="l"/>
              </a:tabLst>
              <a:defRPr/>
            </a:pP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Lucida Sans Unicode" pitchFamily="34" charset="0"/>
              </a:rPr>
              <a:t>п. 3. </a:t>
            </a:r>
            <a:r>
              <a:rPr lang="ru-RU" sz="1800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Lucida Sans Unicode" pitchFamily="34" charset="0"/>
              </a:rPr>
              <a:t>пп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Lucida Sans Unicode" pitchFamily="34" charset="0"/>
              </a:rPr>
              <a:t>. 13) проведение </a:t>
            </a:r>
            <a:r>
              <a:rPr lang="ru-RU" sz="1800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Lucida Sans Unicode" pitchFamily="34" charset="0"/>
              </a:rPr>
              <a:t>самообследования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Lucida Sans Unicode" pitchFamily="34" charset="0"/>
              </a:rPr>
              <a:t>, обеспечение функционирования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Lucida Sans Unicode" pitchFamily="34" charset="0"/>
              </a:rPr>
              <a:t>внутренней системы оценки качества образования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Lucida Sans Unicode" pitchFamily="34" charset="0"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ru-RU" sz="1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ОО принимает локальные нормативные акты, устанавливающие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…периодичность  и  порядок   текущего контроля успеваемости 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промежуточной аттестации обучающихся </a:t>
            </a:r>
            <a:r>
              <a:rPr lang="ru-RU" sz="1800" b="1" dirty="0" smtClean="0">
                <a:solidFill>
                  <a:srgbClr val="FF0000"/>
                </a:solidFill>
              </a:rPr>
              <a:t>(п. 2 ст. 30)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00042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small" dirty="0">
                <a:solidFill>
                  <a:srgbClr val="FF0000"/>
                </a:solidFill>
                <a:ea typeface="+mj-ea"/>
                <a:cs typeface="+mj-cs"/>
              </a:rPr>
              <a:t>ВСОКО: нормативные документы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10156" r="32713" b="7463"/>
          <a:stretch>
            <a:fillRect/>
          </a:stretch>
        </p:blipFill>
        <p:spPr bwMode="auto">
          <a:xfrm>
            <a:off x="642910" y="428604"/>
            <a:ext cx="7572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7" y="5857892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результатам заполненного протокола получается </a:t>
            </a:r>
            <a:r>
              <a:rPr lang="ru-RU" dirty="0" smtClean="0">
                <a:hlinkClick r:id="rId3" action="ppaction://hlinkfile"/>
              </a:rPr>
              <a:t>Анализ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22"/>
          <a:stretch/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854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22"/>
          <a:stretch/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710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39" t="-3034" r="29457" b="3034"/>
          <a:stretch/>
        </p:blipFill>
        <p:spPr bwMode="auto">
          <a:xfrm>
            <a:off x="-1340686" y="-199502"/>
            <a:ext cx="10458597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19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292" b="6250"/>
          <a:stretch/>
        </p:blipFill>
        <p:spPr bwMode="auto">
          <a:xfrm>
            <a:off x="0" y="0"/>
            <a:ext cx="13011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899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5"/>
          <a:stretch/>
        </p:blipFill>
        <p:spPr bwMode="auto">
          <a:xfrm>
            <a:off x="0" y="404664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374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Модулем формируются индивидуальные результаты каждого обучающегося по результатам выполнения контрольных работ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74" t="6614" r="30125" b="4290"/>
          <a:stretch>
            <a:fillRect/>
          </a:stretch>
        </p:blipFill>
        <p:spPr bwMode="auto">
          <a:xfrm>
            <a:off x="571472" y="1428736"/>
            <a:ext cx="681609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Математическая модель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качества образования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РЕЗ &gt; ИРО</a:t>
            </a:r>
          </a:p>
          <a:p>
            <a:pPr marL="0" indent="0">
              <a:buNone/>
            </a:pPr>
            <a:r>
              <a:rPr lang="ru-RU" sz="4000" b="1" dirty="0" smtClean="0"/>
              <a:t>ОЦ = РЕЗ</a:t>
            </a:r>
          </a:p>
          <a:p>
            <a:pPr marL="0" indent="0">
              <a:buNone/>
            </a:pPr>
            <a:r>
              <a:rPr lang="ru-RU" sz="4000" b="1" dirty="0" smtClean="0"/>
              <a:t>КО &gt; ИКО</a:t>
            </a:r>
          </a:p>
          <a:p>
            <a:pPr marL="0" indent="0">
              <a:buNone/>
            </a:pPr>
            <a:r>
              <a:rPr lang="ru-RU" sz="4000" b="1" dirty="0" smtClean="0"/>
              <a:t>СО = 100%</a:t>
            </a:r>
          </a:p>
          <a:p>
            <a:pPr marL="0" indent="0">
              <a:buNone/>
            </a:pPr>
            <a:r>
              <a:rPr lang="ru-RU" sz="4000" b="1" dirty="0" smtClean="0"/>
              <a:t>УР &gt; 0%</a:t>
            </a:r>
          </a:p>
          <a:p>
            <a:pPr marL="0" indent="0">
              <a:buNone/>
            </a:pPr>
            <a:r>
              <a:rPr lang="ru-RU" sz="4000" b="1" dirty="0" smtClean="0"/>
              <a:t>НО &lt; ИНО</a:t>
            </a:r>
          </a:p>
          <a:p>
            <a:pPr marL="0" indent="0">
              <a:buNone/>
            </a:pPr>
            <a:r>
              <a:rPr lang="ru-RU" sz="4000" b="1" dirty="0" smtClean="0"/>
              <a:t>ИРО + ИНО = 100%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096837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22"/>
          <a:stretch/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664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Количественные признаки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качества образования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/>
              <a:t>РЕЗ </a:t>
            </a:r>
            <a:r>
              <a:rPr lang="ru-RU" sz="3600" b="1" dirty="0" smtClean="0"/>
              <a:t>&gt;/= ИРО (или РЕЗ &lt; ИРО, но не более 10%)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ОЦ = </a:t>
            </a:r>
            <a:r>
              <a:rPr lang="ru-RU" sz="3600" b="1" dirty="0" smtClean="0"/>
              <a:t>РЕЗ (разница в показателях не более 10%)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СО </a:t>
            </a:r>
            <a:r>
              <a:rPr lang="ru-RU" sz="3600" b="1" dirty="0" smtClean="0"/>
              <a:t>&gt;/= ИСО </a:t>
            </a:r>
            <a:r>
              <a:rPr lang="ru-RU" sz="3600" b="1" dirty="0"/>
              <a:t>(разница в показателях не более 10%)</a:t>
            </a:r>
          </a:p>
          <a:p>
            <a:pPr marL="0" indent="0">
              <a:buNone/>
            </a:pPr>
            <a:r>
              <a:rPr lang="ru-RU" sz="3600" b="1" dirty="0" smtClean="0"/>
              <a:t>НО &lt;/= ИНО</a:t>
            </a:r>
            <a:endParaRPr lang="ru-RU" sz="3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55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Локальные нормативные акты образовательной организации, регламентирующие ВСОКО</a:t>
            </a:r>
          </a:p>
        </p:txBody>
      </p:sp>
      <p:sp>
        <p:nvSpPr>
          <p:cNvPr id="23555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28596" y="1500174"/>
            <a:ext cx="8182004" cy="5024451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Положение о текущем контроле успеваемости и промежуточной  аттестации обучающихся, установление их форм, периодичности и порядка проведения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Положение об индивидуальном учёте результатов освоения обучающимися основной образовательной программы образовательного учреждения (организации)</a:t>
            </a:r>
          </a:p>
          <a:p>
            <a:pPr lvl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Положение об организации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самообследования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образовательного учреждения (организации)</a:t>
            </a:r>
          </a:p>
          <a:p>
            <a:pPr lvl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Положение о внутренней системе оценки качества образования образовательного учреждения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проведения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текущего и промежуточного контроля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средствами модуля МСОКО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анализ диагностических работ по протоколам, разработанным в соответствии с ФГОС; </a:t>
            </a:r>
          </a:p>
          <a:p>
            <a:r>
              <a:rPr lang="ru-RU" dirty="0" smtClean="0"/>
              <a:t>формирование отчетов об уровне индивидуальных учебных достижений обучающихся, о результатах освоения образовательной программы в каждом классе и школе в целом; </a:t>
            </a:r>
          </a:p>
          <a:p>
            <a:r>
              <a:rPr lang="ru-RU" dirty="0" smtClean="0"/>
              <a:t>выявление проблемных компонентов, влияющих на качество образования, учет динамики их проявления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модуля МСОКО в обеспечении преемственности уровней образования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Преемственность дошкольного и начального общего образования - стартовые диагностические работы (муниципальные работы, доступ к архивам);</a:t>
            </a:r>
          </a:p>
          <a:p>
            <a:r>
              <a:rPr lang="ru-RU" dirty="0" smtClean="0"/>
              <a:t>- Преемственность начального и основного общего образования (информация для педагогов при переходе в 5 класс, входная диагностика по КЭС НОО, сравнение личных достижений обучающихся на протяжении всего обучения).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        Использование модуля МСОКО обеспечивает: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329510" cy="368618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-  своевременное выявление проблем в достижении предметных результатов; </a:t>
            </a:r>
          </a:p>
          <a:p>
            <a:pPr>
              <a:buNone/>
            </a:pPr>
            <a:r>
              <a:rPr lang="ru-RU" dirty="0" smtClean="0"/>
              <a:t>- отслеживание динамики возникающих проблем;</a:t>
            </a:r>
          </a:p>
          <a:p>
            <a:pPr>
              <a:buFontTx/>
              <a:buChar char="-"/>
            </a:pPr>
            <a:r>
              <a:rPr lang="ru-RU" dirty="0" smtClean="0"/>
              <a:t>прогнозирование результатов реализации образовательного процесса.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Типовые управленческие решения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Обобщение положительного опыта педагогов и отслеживание индивидуальных достижений педагогов;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Корректировка деятельности методической работы в школе;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 Определение актуальных проблем для изучения на методических объединениях;</a:t>
            </a:r>
          </a:p>
          <a:p>
            <a:pPr marL="457200" indent="-4572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Корректировка плана ВСОКО (персональный, классно-обобщающий контроль, повторная проверочная работа,...) и ООП (в части рабочих программ педагогов и приложений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457200" indent="-45720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Прогноз повышения качества образования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Успеваемость по школе составила 100,00%.Необходимо провести индивидуальную работу с учащимися, имеющими одну двойку: нет уч-ся </a:t>
            </a:r>
          </a:p>
          <a:p>
            <a:r>
              <a:rPr lang="ru-RU" b="1" dirty="0" smtClean="0"/>
              <a:t>Количество учащихся успевающих на "5" 4,90%. Прогноз 8,50%.</a:t>
            </a:r>
          </a:p>
          <a:p>
            <a:r>
              <a:rPr lang="ru-RU" b="1" dirty="0" smtClean="0"/>
              <a:t>Количество учащихся, успевающих на "4" и "5" 58,60%. Прогноз 66,40%.Резерв в индивидуальной работе с учащимися, имеющими одну "тройку" по какому-либо предмету:</a:t>
            </a:r>
          </a:p>
          <a:p>
            <a:r>
              <a:rPr lang="ru-RU" b="1" dirty="0" smtClean="0"/>
              <a:t>Прогноз повышения качества предметных результатов обучения. Повысить показатели по предметам, в которых наблюдается низкий уровень освоения ОП:</a:t>
            </a:r>
          </a:p>
          <a:p>
            <a:r>
              <a:rPr lang="ru-RU" b="1" dirty="0" smtClean="0"/>
              <a:t>Необходимо ликвидировать разрыв между оценочным показателем и результатами контрольных работ</a:t>
            </a:r>
          </a:p>
          <a:p>
            <a:pPr>
              <a:buNone/>
            </a:pPr>
            <a:r>
              <a:rPr lang="ru-RU" b="1" dirty="0" smtClean="0"/>
              <a:t>                 Математика 10(13%). Окружающий мир 9(11%) и т.д.</a:t>
            </a:r>
          </a:p>
          <a:p>
            <a:r>
              <a:rPr lang="ru-RU" b="1" dirty="0" smtClean="0"/>
              <a:t>Провести индивидуальную работу с учащимися, не освоившими предметные результаты обучения (по рез. К/</a:t>
            </a:r>
            <a:r>
              <a:rPr lang="ru-RU" b="1" dirty="0" err="1" smtClean="0"/>
              <a:t>р</a:t>
            </a:r>
            <a:r>
              <a:rPr lang="ru-RU" b="1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endParaRPr lang="ru-RU" sz="4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24766" cy="135732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Положение о текущем контроле успеваемости и промежуточной  аттестации обучающихся, установление их форм, периодичности и порядка проведения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Строгое регламентирование :</a:t>
            </a:r>
          </a:p>
          <a:p>
            <a:r>
              <a:rPr lang="ru-RU" dirty="0" smtClean="0"/>
              <a:t>форм и количества работ текущей аттестации (в начальной школе МООП НОО);</a:t>
            </a:r>
          </a:p>
          <a:p>
            <a:r>
              <a:rPr lang="ru-RU" dirty="0" smtClean="0"/>
              <a:t>объёма работ текущей и промежуточной аттестации по каждому классу;</a:t>
            </a:r>
          </a:p>
          <a:p>
            <a:r>
              <a:rPr lang="ru-RU" dirty="0" smtClean="0"/>
              <a:t>в работах текущей и промежуточной аттестации количества заданий из блока «ученик научится» и «ученик получит возможность научиться»;</a:t>
            </a:r>
          </a:p>
          <a:p>
            <a:r>
              <a:rPr lang="ru-RU" dirty="0" smtClean="0"/>
              <a:t>порядка оценивания работ текущего и промежуточного контроля, в том числе перевода баллов в отметку.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АКТУАЛЬНЫЕ ПРОБЛЕМЫ  ВСОКО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285860"/>
            <a:ext cx="7353328" cy="5188092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трудоемкость; </a:t>
            </a:r>
          </a:p>
          <a:p>
            <a:r>
              <a:rPr lang="ru-RU" dirty="0" smtClean="0"/>
              <a:t>вероятность недостоверности информации; </a:t>
            </a:r>
          </a:p>
          <a:p>
            <a:r>
              <a:rPr lang="ru-RU" dirty="0" smtClean="0"/>
              <a:t>возможность получения неактуальной информации вследствие длительности обработки; </a:t>
            </a:r>
          </a:p>
          <a:p>
            <a:r>
              <a:rPr lang="ru-RU" dirty="0" smtClean="0"/>
              <a:t>вероятность потери информации в ходе обработки; </a:t>
            </a:r>
          </a:p>
          <a:p>
            <a:r>
              <a:rPr lang="ru-RU" dirty="0" smtClean="0"/>
              <a:t>отсутствие автоматизированного перевода аналитических данных в текст для последующей распечатки; </a:t>
            </a:r>
          </a:p>
          <a:p>
            <a:r>
              <a:rPr lang="ru-RU" dirty="0" smtClean="0"/>
              <a:t>нет возможности сравнения, сопоставления, так как отсутствует база данных.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" r="29722"/>
          <a:stretch/>
        </p:blipFill>
        <p:spPr bwMode="auto">
          <a:xfrm>
            <a:off x="103238" y="0"/>
            <a:ext cx="9040761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58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00948" cy="475775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Кодификатор ФИПИ содержит перечень контролируемых элементов содержания (КЭС) по всем предметам, по которым проводится государственная аттестация. </a:t>
            </a:r>
          </a:p>
          <a:p>
            <a:endParaRPr lang="ru-RU" dirty="0" smtClean="0"/>
          </a:p>
          <a:p>
            <a:r>
              <a:rPr lang="ru-RU" dirty="0" smtClean="0"/>
              <a:t>В МСОКО используется для составления планов контрольных работ, анализа проведенных работ, анализа неусвоенных тем по ученикам.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КЭС обеспечивает: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 smtClean="0"/>
              <a:t>- проверку уровня достижения учащимися </a:t>
            </a:r>
            <a:r>
              <a:rPr lang="ru-RU" sz="3600" u="sng" dirty="0" smtClean="0"/>
              <a:t>планируемых</a:t>
            </a:r>
            <a:r>
              <a:rPr lang="ru-RU" sz="3600" dirty="0" smtClean="0"/>
              <a:t> результатов освоения ООП;</a:t>
            </a:r>
          </a:p>
          <a:p>
            <a:pPr>
              <a:buNone/>
            </a:pPr>
            <a:r>
              <a:rPr lang="ru-RU" sz="3600" dirty="0" smtClean="0"/>
              <a:t>- приведение используемых </a:t>
            </a:r>
            <a:r>
              <a:rPr lang="ru-RU" sz="3600" dirty="0" err="1" smtClean="0"/>
              <a:t>КИМов</a:t>
            </a:r>
            <a:r>
              <a:rPr lang="ru-RU" sz="3600" dirty="0" smtClean="0"/>
              <a:t> к единым требованиям; </a:t>
            </a:r>
          </a:p>
          <a:p>
            <a:pPr>
              <a:buNone/>
            </a:pPr>
            <a:r>
              <a:rPr lang="ru-RU" sz="3600" dirty="0" smtClean="0"/>
              <a:t>- возможность администрации школы контролировать качество образования в ОО и своевременно выявлять проблемы.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1" t="-2112" r="7561" b="2112"/>
          <a:stretch/>
        </p:blipFill>
        <p:spPr bwMode="auto">
          <a:xfrm>
            <a:off x="33362" y="-171400"/>
            <a:ext cx="8931126" cy="709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093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2532</TotalTime>
  <Words>874</Words>
  <Application>Microsoft Office PowerPoint</Application>
  <PresentationFormat>Экран (4:3)</PresentationFormat>
  <Paragraphs>116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Возможности модуля МСОКО как инструмент для оценки качества образования</vt:lpstr>
      <vt:lpstr> Федеральный закон от 29 декабря № 273-ФЗ «Об образовании в Российской Федерации»</vt:lpstr>
      <vt:lpstr>Локальные нормативные акты образовательной организации, регламентирующие ВСОКО</vt:lpstr>
      <vt:lpstr>       Положение о текущем контроле успеваемости и промежуточной  аттестации обучающихся, установление их форм, периодичности и порядка проведения </vt:lpstr>
      <vt:lpstr>АКТУАЛЬНЫЕ ПРОБЛЕМЫ  ВСОКО </vt:lpstr>
      <vt:lpstr>Презентация PowerPoint</vt:lpstr>
      <vt:lpstr>Презентация PowerPoint</vt:lpstr>
      <vt:lpstr>Использование КЭС обеспечивает:</vt:lpstr>
      <vt:lpstr>Презентация PowerPoint</vt:lpstr>
      <vt:lpstr>Опыт проведения  текущего и промежуточного контроля  средствами модуля МСОКО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проведения  текущего и промежуточного контроля  средствами модуля МСОКО</vt:lpstr>
      <vt:lpstr>Презентация PowerPoint</vt:lpstr>
      <vt:lpstr>Количество заданий стандартизированной контрольной работы</vt:lpstr>
      <vt:lpstr>Презентация PowerPoint</vt:lpstr>
      <vt:lpstr>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Модулем формируются индивидуальные результаты каждого обучающегося по результатам выполнения контрольных работ </vt:lpstr>
      <vt:lpstr>Математическая модель  качества образования</vt:lpstr>
      <vt:lpstr>Презентация PowerPoint</vt:lpstr>
      <vt:lpstr>Количественные признаки  качества образования</vt:lpstr>
      <vt:lpstr>Опыт проведения  текущего и промежуточного контроля  средствами модуля МСОКО</vt:lpstr>
      <vt:lpstr>Использование модуля МСОКО в обеспечении преемственности уровней образования</vt:lpstr>
      <vt:lpstr>                                                                               Использование модуля МСОКО обеспечивает:  </vt:lpstr>
      <vt:lpstr>Типовые управленческие решения   </vt:lpstr>
      <vt:lpstr>Прогноз повышения качества образования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отчётов модуля МСОКО в работе зам.директора по УР</dc:title>
  <dc:creator>talapova</dc:creator>
  <cp:lastModifiedBy>Светлана</cp:lastModifiedBy>
  <cp:revision>121</cp:revision>
  <dcterms:created xsi:type="dcterms:W3CDTF">2017-10-23T10:02:10Z</dcterms:created>
  <dcterms:modified xsi:type="dcterms:W3CDTF">2019-09-12T08:32:50Z</dcterms:modified>
</cp:coreProperties>
</file>