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0"/>
  </p:notesMasterIdLst>
  <p:sldIdLst>
    <p:sldId id="273" r:id="rId2"/>
    <p:sldId id="274" r:id="rId3"/>
    <p:sldId id="278" r:id="rId4"/>
    <p:sldId id="276" r:id="rId5"/>
    <p:sldId id="256" r:id="rId6"/>
    <p:sldId id="280" r:id="rId7"/>
    <p:sldId id="279" r:id="rId8"/>
    <p:sldId id="281" r:id="rId9"/>
    <p:sldId id="327" r:id="rId10"/>
    <p:sldId id="286" r:id="rId11"/>
    <p:sldId id="289" r:id="rId12"/>
    <p:sldId id="290" r:id="rId13"/>
    <p:sldId id="292" r:id="rId14"/>
    <p:sldId id="293" r:id="rId15"/>
    <p:sldId id="294" r:id="rId16"/>
    <p:sldId id="295" r:id="rId17"/>
    <p:sldId id="287" r:id="rId18"/>
    <p:sldId id="328" r:id="rId19"/>
    <p:sldId id="297" r:id="rId20"/>
    <p:sldId id="299" r:id="rId21"/>
    <p:sldId id="303" r:id="rId22"/>
    <p:sldId id="332" r:id="rId23"/>
    <p:sldId id="333" r:id="rId24"/>
    <p:sldId id="301" r:id="rId25"/>
    <p:sldId id="313" r:id="rId26"/>
    <p:sldId id="312" r:id="rId27"/>
    <p:sldId id="341" r:id="rId28"/>
    <p:sldId id="342" r:id="rId29"/>
    <p:sldId id="336" r:id="rId30"/>
    <p:sldId id="335" r:id="rId31"/>
    <p:sldId id="316" r:id="rId32"/>
    <p:sldId id="337" r:id="rId33"/>
    <p:sldId id="346" r:id="rId34"/>
    <p:sldId id="329" r:id="rId35"/>
    <p:sldId id="353" r:id="rId36"/>
    <p:sldId id="338" r:id="rId37"/>
    <p:sldId id="340" r:id="rId38"/>
    <p:sldId id="344" r:id="rId39"/>
    <p:sldId id="343" r:id="rId40"/>
    <p:sldId id="345" r:id="rId41"/>
    <p:sldId id="334" r:id="rId42"/>
    <p:sldId id="302" r:id="rId43"/>
    <p:sldId id="304" r:id="rId44"/>
    <p:sldId id="321" r:id="rId45"/>
    <p:sldId id="320" r:id="rId46"/>
    <p:sldId id="283" r:id="rId47"/>
    <p:sldId id="322" r:id="rId48"/>
    <p:sldId id="271" r:id="rId49"/>
    <p:sldId id="272" r:id="rId50"/>
    <p:sldId id="268" r:id="rId51"/>
    <p:sldId id="269" r:id="rId52"/>
    <p:sldId id="350" r:id="rId53"/>
    <p:sldId id="348" r:id="rId54"/>
    <p:sldId id="349" r:id="rId55"/>
    <p:sldId id="351" r:id="rId56"/>
    <p:sldId id="352" r:id="rId57"/>
    <p:sldId id="270" r:id="rId58"/>
    <p:sldId id="306" r:id="rId59"/>
    <p:sldId id="308" r:id="rId60"/>
    <p:sldId id="307" r:id="rId61"/>
    <p:sldId id="311" r:id="rId62"/>
    <p:sldId id="323" r:id="rId63"/>
    <p:sldId id="309" r:id="rId64"/>
    <p:sldId id="310" r:id="rId65"/>
    <p:sldId id="326" r:id="rId66"/>
    <p:sldId id="324" r:id="rId67"/>
    <p:sldId id="262" r:id="rId68"/>
    <p:sldId id="325" r:id="rId69"/>
  </p:sldIdLst>
  <p:sldSz cx="9144000" cy="6858000" type="screen4x3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="" xmlns:pr="smNativeData" dt="1644315846" val="768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" d="100"/>
        <a:sy n="8" d="100"/>
      </p:scale>
      <p:origin x="0" y="0"/>
    </p:cViewPr>
  </p:sorterViewPr>
  <p:notesViewPr>
    <p:cSldViewPr>
      <p:cViewPr>
        <p:scale>
          <a:sx n="67" d="100"/>
          <a:sy n="67" d="100"/>
        </p:scale>
        <p:origin x="1321" y="205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QAgAAE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ru-RU" sz="1200"/>
            </a:pPr>
            <a:endParaRPr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QAgAAEAAA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200"/>
            </a:pPr>
            <a:fld id="{3E9DED75-3BD3-C81B-9D25-CD4EA36B6B98}" type="datetime1">
              <a:rPr/>
              <a:pPr algn="r">
                <a:defRPr lang="ru-RU" sz="1200"/>
              </a:pPr>
              <a:t>30.11.2020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 noChangeArrowheads="1"/>
            <a:extLst>
              <a:ext uri="smNativeData">
                <pr:smNativeData xmlns="" xmlns:pr="smNativeData" val="SMDATA_12_xkQC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A=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uBoAAPglAAAINAAAEAAAAA=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A+OAAAEAAA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ru-RU" sz="1200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A+OAAAEAAA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ru-RU" sz="1200"/>
            </a:pPr>
            <a:fld id="{3E9D95DE-90D3-C863-9D25-6636DB6B6B33}" type="slidenum">
              <a:rPr/>
              <a:pPr algn="r">
                <a:defRPr lang="ru-RU" sz="1200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4390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ChangeArrowheads="1"/>
            <a:extLst>
              <a:ext uri="smNativeData">
                <pr:smNativeData xmlns="" xmlns:pr="smNativeData" val="SMDATA_12_xkQCYhMAAAAlAAAAZAAAAC0AAAAAkAAAAEgAAACQAAAASAAAAAAAAAABAAAAAAAAAAEAAABQAAAAAAAAAAAA4D8AAAAAAADgPwAAAAAAAOA/AAAAAAAA4D8AAAAAAADgPwAAAAAAAOA/AAAAAAAA4D8AAAAAAADgPwAAAAAAAOA/AAAAAAAA4D8CAAAAjAAAAAEAAAAAAAAA////AAAAAAgAAAAAAAAAAAAAAAAAAAAAAAAAAAAAAAAAAAAAeAAAAAEAAABAAAAAAAAAAAAAAAB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XB3x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BwAARwQAACgjAABfGQAAEAAAAA=="/>
              </a:ext>
            </a:extLst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Text Box 2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VmOT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CAAAA=="/>
              </a:ext>
            </a:extLst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ChangeArrowheads="1"/>
            <a:extLst>
              <a:ext uri="smNativeData">
                <pr:smNativeData xmlns="" xmlns:pr="smNativeData" val="SMDATA_12_xkQCYhMAAAAlAAAAZAAAAC0AAAAAkAAAAEgAAACQAAAASAAAAAAAAAABAAAAAAAAAAEAAABQAAAAAAAAAAAA4D8AAAAAAADgPwAAAAAAAOA/AAAAAAAA4D8AAAAAAADgPwAAAAAAAOA/AAAAAAAA4D8AAAAAAADgPwAAAAAAAOA/AAAAAAAA4D8CAAAAjAAAAAEAAAAAAAAA////AAAAAAgAAAAAAAAAAAAAAAAAAAAAAAAAAAAAAAAAAAAAeAAAAAEAAABAAAAAAAAAAAAAAAB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k54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BwAARwQAACgjAABfGQAAEAAAAA=="/>
              </a:ext>
            </a:extLst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Text Box 2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y8sL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CAAAA=="/>
              </a:ext>
            </a:extLst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ChangeArrowheads="1"/>
            <a:extLst>
              <a:ext uri="smNativeData">
                <pr:smNativeData xmlns="" xmlns:pr="smNativeData" val="SMDATA_12_xkQCYhMAAAAlAAAAZAAAAC0AAAAAkAAAAEgAAACQAAAASAAAAAAAAAABAAAAAAAAAAEAAABQAAAAAAAAAAAA4D8AAAAAAADgPwAAAAAAAOA/AAAAAAAA4D8AAAAAAADgPwAAAAAAAOA/AAAAAAAA4D8AAAAAAADgPwAAAAAAAOA/AAAAAAAA4D8CAAAAjAAAAAEAAAAAAAAA////AAAAAAgAAAAAAAAAAAAAAAAAAAAAAAAAAAAAAAAAAAAAeAAAAAEAAABAAAAAAAAAAAAAAAB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z54N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BwAARwQAACgjAABfGQAAEAAAAA=="/>
              </a:ext>
            </a:extLst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Text Box 2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khnX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CAAAA=="/>
              </a:ext>
            </a:extLst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ChangeArrowheads="1"/>
            <a:extLst>
              <a:ext uri="smNativeData">
                <pr:smNativeData xmlns="" xmlns:pr="smNativeData" val="SMDATA_12_xkQCYhMAAAAlAAAAZAAAAC0AAAAAkAAAAEgAAACQAAAASAAAAAAAAAABAAAAAAAAAAEAAABQAAAAAAAAAAAA4D8AAAAAAADgPwAAAAAAAOA/AAAAAAAA4D8AAAAAAADgPwAAAAAAAOA/AAAAAAAA4D8AAAAAAADgPwAAAAAAAOA/AAAAAAAA4D8CAAAAjAAAAAEAAAAAAAAA////AAAAAAgAAAAAAAAAAAAAAAAAAAAAAAAAAAAAAAAAAAAAeAAAAAEAAABAAAAAAAAAAAAAAAB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Fclpj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BwAARwQAACgjAABfGQAAEAAAAA=="/>
              </a:ext>
            </a:extLst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Text Box 2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I+e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CAAAA=="/>
              </a:ext>
            </a:extLst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8052-1CD3-C876-9D25-EA23CE6B6BBF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EEA6-E8D3-C818-9D25-1E4DA06B6B4B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0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E8E8-A6D3-C81E-9D25-504BA66B6B05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A92D-63D3-C85F-9D25-950AE76B6BC0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kBA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k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8EE8-A6D3-C878-9D25-502DC06B6B05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EH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FDF5-BBD3-C80B-9D25-4D5EB36B6B18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ID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BF35-7BD3-C849-9D25-8D1CF16B6BD8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D743-0DD3-C821-9D25-FB74996B6BAE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DCAD-E3D3-C82A-9D25-157F926B6B40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AF75-3BD3-C859-9D25-CD0CE16B6B98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tG5s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1X1S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FYn76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8rAU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A36F-21D3-C855-9D25-D700ED6B6B82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3SGF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BYhR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858E-C0D3-C873-9D25-3626CB6B6B63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CD0E-40D3-C83B-9D25-B66E836B6BE3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9EA6-E8D3-C868-9D25-1E3DD06B6B4B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CEE4-AAD3-C838-9D25-5C6D806B6B09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9A81-CFD3-C86C-9D25-3939D46B6B6C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9D9F-D1D3-C86B-9D25-273ED36B6B72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EAFA-B4D3-C81C-9D25-4249A46B6B17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B5F7-B9D3-C843-9D25-4F16FB6B6B1A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F97C-32D3-C80F-9D25-C45AB76B6B91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9GaW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5lI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hmcm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A5C3-8DD3-C853-9D25-7B06EB6B6B2E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FkRW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cyMD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B246-08D3-C844-9D25-FE11FC6B6BAB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5nI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RMc3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o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FFFFFF"/>
                </a:solidFill>
              </a:defRPr>
            </a:pPr>
            <a:fld id="{3E9DEB29-67D3-C81D-9D25-9148A56B6BC4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CKHw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FFFFFF"/>
                </a:solidFill>
              </a:defRPr>
            </a:pPr>
            <a:fld id="{3E9D90C8-86D3-C866-9D25-7033DE6B6B25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BFCAE6"/>
            </a:gs>
            <a:gs pos="40000">
              <a:srgbClr val="B6C0E0"/>
            </a:gs>
            <a:gs pos="100000">
              <a:srgbClr val="00234F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l">
              <a:defRPr lang="ru-RU" sz="1200">
                <a:solidFill>
                  <a:srgbClr val="FFFFFF"/>
                </a:solidFill>
              </a:defRPr>
            </a:pPr>
            <a:fld id="{3E9DA946-08D3-C85F-9D25-FE0AE76B6BAB}" type="datetime1">
              <a:rPr/>
              <a:pPr algn="l">
                <a:defRPr lang="ru-RU" sz="1200">
                  <a:solidFill>
                    <a:srgbClr val="FFFFFF"/>
                  </a:solidFill>
                </a:defRPr>
              </a:pPr>
              <a:t>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r">
              <a:defRPr lang="ru-RU" sz="1200">
                <a:solidFill>
                  <a:srgbClr val="FFFFFF"/>
                </a:solidFill>
              </a:defRPr>
            </a:pPr>
            <a:fld id="{3E9DDC74-3AD3-C82A-9D25-CC7F926B6B99}" type="slidenum">
              <a:rPr/>
              <a:pPr algn="r">
                <a:defRPr lang="ru-RU" sz="1200">
                  <a:solidFill>
                    <a:srgbClr val="FFFFFF"/>
                  </a:solidFill>
                </a:defRPr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oAgAAGQYAAEs2AAAiHQAAAAAAAA=="/>
              </a:ext>
            </a:extLst>
          </p:cNvSpPr>
          <p:nvPr>
            <p:ph type="title"/>
          </p:nvPr>
        </p:nvSpPr>
        <p:spPr>
          <a:xfrm>
            <a:off x="472440" y="991235"/>
            <a:ext cx="8353425" cy="374459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 sz="3960"/>
            </a:pPr>
            <a:endParaRPr/>
          </a:p>
          <a:p>
            <a:pPr>
              <a:defRPr lang="ru-RU" sz="3960"/>
            </a:pPr>
            <a:r>
              <a:rPr lang="ru-RU" sz="3000"/>
              <a:t>МАОУ «СОШ №15 г. Челябинска»</a:t>
            </a:r>
          </a:p>
          <a:p>
            <a:pPr>
              <a:defRPr lang="ru-RU" sz="3960"/>
            </a:pPr>
            <a:endParaRPr/>
          </a:p>
          <a:p>
            <a:pPr>
              <a:defRPr lang="ru-RU" sz="3960"/>
            </a:pPr>
            <a:r>
              <a:rPr lang="ru-RU" sz="3600"/>
              <a:t>Школьное научное общество учащихся</a:t>
            </a:r>
            <a:br>
              <a:rPr lang="ru-RU" sz="3600"/>
            </a:br>
            <a:r>
              <a:rPr lang="ru-RU" sz="3600"/>
              <a:t>(ШНОУ) как среда для реализации способностей ребенка</a:t>
            </a:r>
            <a:r>
              <a:t/>
            </a:r>
            <a:br/>
            <a:endParaRPr/>
          </a:p>
          <a:p>
            <a:pPr>
              <a:defRPr lang="ru-RU" sz="3960"/>
            </a:pPr>
            <a:r>
              <a:t/>
            </a:r>
            <a:br/>
            <a:r>
              <a:rPr lang="ru-RU" sz="2800"/>
              <a:t>Вавилина Оксана Владимировна,</a:t>
            </a:r>
          </a:p>
          <a:p>
            <a:pPr>
              <a:defRPr lang="ru-RU" sz="2400"/>
            </a:pPr>
            <a:r>
              <a:t>учитель начальных классов высшей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W0BbQ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jmFuY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  <p:sp>
        <p:nvSpPr>
          <p:cNvPr id="3" name="Овал 4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aXmJk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DAIAAJgUAAA5EAAAEAAAAA=="/>
              </a:ext>
            </a:extLst>
          </p:cNvSpPr>
          <p:nvPr/>
        </p:nvSpPr>
        <p:spPr>
          <a:xfrm>
            <a:off x="395605" y="33274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Выявить и осуществить поддержку одаренных детей, склонных к научной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nMz84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  <p:sp>
        <p:nvSpPr>
          <p:cNvPr id="3" name="Овал 4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6DrYM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DAIAAJgUAAA5EAAAEAAAAA=="/>
              </a:ext>
            </a:extLst>
          </p:cNvSpPr>
          <p:nvPr/>
        </p:nvSpPr>
        <p:spPr>
          <a:xfrm>
            <a:off x="395605" y="33274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Выявить и осуществить поддержку одаренных детей, склонных к научной деятельности</a:t>
            </a:r>
          </a:p>
        </p:txBody>
      </p:sp>
      <p:sp>
        <p:nvSpPr>
          <p:cNvPr id="4" name="Овал 9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W4ubo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hEgAADAIAAIskAAA5EAAAEAAAAA=="/>
              </a:ext>
            </a:extLst>
          </p:cNvSpPr>
          <p:nvPr/>
        </p:nvSpPr>
        <p:spPr>
          <a:xfrm>
            <a:off x="2987675" y="33274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Формировать у учащихся устойчивый интерес к определенной области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K0swM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  <p:sp>
        <p:nvSpPr>
          <p:cNvPr id="3" name="Овал 4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1ubYI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DAIAAJgUAAA5EAAAEAAAAA=="/>
              </a:ext>
            </a:extLst>
          </p:cNvSpPr>
          <p:nvPr/>
        </p:nvSpPr>
        <p:spPr>
          <a:xfrm>
            <a:off x="395605" y="33274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Выявить и осуществить поддержку одаренных детей, склонных к научной деятельности</a:t>
            </a:r>
          </a:p>
        </p:txBody>
      </p:sp>
      <p:sp>
        <p:nvSpPr>
          <p:cNvPr id="4" name="Овал 9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WXCJc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hEgAADAIAAIskAAA5EAAAEAAAAA=="/>
              </a:ext>
            </a:extLst>
          </p:cNvSpPr>
          <p:nvPr/>
        </p:nvSpPr>
        <p:spPr>
          <a:xfrm>
            <a:off x="2987675" y="33274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Формировать у учащихся устойчивый интерес к определенной области знаний</a:t>
            </a:r>
          </a:p>
        </p:txBody>
      </p:sp>
      <p:sp>
        <p:nvSpPr>
          <p:cNvPr id="5" name="Овал 5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2DnYI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A2IwAAmgEAAGA1AADHDwAAEAAAAA=="/>
              </a:ext>
            </a:extLst>
          </p:cNvSpPr>
          <p:nvPr/>
        </p:nvSpPr>
        <p:spPr>
          <a:xfrm>
            <a:off x="5723890" y="26035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Обучить методам научных исследований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apgqo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  <p:sp>
        <p:nvSpPr>
          <p:cNvPr id="3" name="Овал 4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oDqqk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DAIAAJgUAAA5EAAAEAAAAA=="/>
              </a:ext>
            </a:extLst>
          </p:cNvSpPr>
          <p:nvPr/>
        </p:nvSpPr>
        <p:spPr>
          <a:xfrm>
            <a:off x="395605" y="33274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Выявить и осуществить поддержку одаренных детей, склонных к научной деятельности</a:t>
            </a:r>
          </a:p>
        </p:txBody>
      </p:sp>
      <p:sp>
        <p:nvSpPr>
          <p:cNvPr id="4" name="Овал 9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UCtbY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hEgAADAIAAIskAAA5EAAAEAAAAA=="/>
              </a:ext>
            </a:extLst>
          </p:cNvSpPr>
          <p:nvPr/>
        </p:nvSpPr>
        <p:spPr>
          <a:xfrm>
            <a:off x="2987675" y="33274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Формировать у учащихся устойчивый интерес к определенной области знаний</a:t>
            </a:r>
          </a:p>
        </p:txBody>
      </p:sp>
      <p:sp>
        <p:nvSpPr>
          <p:cNvPr id="5" name="Овал 5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mEuAM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A2IwAAmgEAAGA1AADHDwAAEAAAAA=="/>
              </a:ext>
            </a:extLst>
          </p:cNvSpPr>
          <p:nvPr/>
        </p:nvSpPr>
        <p:spPr>
          <a:xfrm>
            <a:off x="5723890" y="26035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Обучить методам научных исследований</a:t>
            </a:r>
          </a:p>
        </p:txBody>
      </p:sp>
      <p:sp>
        <p:nvSpPr>
          <p:cNvPr id="6" name="Овал 6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duAmw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Vg8AAJgUAACDHQAAEAAAAA=="/>
              </a:ext>
            </a:extLst>
          </p:cNvSpPr>
          <p:nvPr/>
        </p:nvSpPr>
        <p:spPr>
          <a:xfrm>
            <a:off x="395605" y="249301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Создать условия для расширения среды общения педагогов и учащихся школы</a:t>
            </a:r>
          </a:p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yFmwI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  <p:sp>
        <p:nvSpPr>
          <p:cNvPr id="3" name="Овал 4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FGc18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DAIAAJgUAAA5EAAAEAAAAA=="/>
              </a:ext>
            </a:extLst>
          </p:cNvSpPr>
          <p:nvPr/>
        </p:nvSpPr>
        <p:spPr>
          <a:xfrm>
            <a:off x="395605" y="33274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Выявить и осуществить поддержку одаренных детей, склонных к научной деятельности</a:t>
            </a:r>
          </a:p>
        </p:txBody>
      </p:sp>
      <p:sp>
        <p:nvSpPr>
          <p:cNvPr id="4" name="Овал 9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RSL9c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hEgAADAIAAIskAAA5EAAAEAAAAA=="/>
              </a:ext>
            </a:extLst>
          </p:cNvSpPr>
          <p:nvPr/>
        </p:nvSpPr>
        <p:spPr>
          <a:xfrm>
            <a:off x="2987675" y="33274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Формировать у учащихся устойчивый интерес к определенной области знаний</a:t>
            </a:r>
          </a:p>
        </p:txBody>
      </p:sp>
      <p:sp>
        <p:nvSpPr>
          <p:cNvPr id="5" name="Овал 5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2BT/8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A2IwAAmgEAAGA1AADHDwAAEAAAAA=="/>
              </a:ext>
            </a:extLst>
          </p:cNvSpPr>
          <p:nvPr/>
        </p:nvSpPr>
        <p:spPr>
          <a:xfrm>
            <a:off x="5723890" y="26035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Обучить методам научных исследований</a:t>
            </a:r>
          </a:p>
        </p:txBody>
      </p:sp>
      <p:sp>
        <p:nvSpPr>
          <p:cNvPr id="6" name="Овал 6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2BT/8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Vg8AAJgUAACDHQAAEAAAAA=="/>
              </a:ext>
            </a:extLst>
          </p:cNvSpPr>
          <p:nvPr/>
        </p:nvSpPr>
        <p:spPr>
          <a:xfrm>
            <a:off x="395605" y="249301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Создать условия для расширения среды общения педагогов и учащихся школы</a:t>
            </a:r>
          </a:p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Овал 7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eDSv8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AZJAAAcw4AAEM2AACgHAAAEAAAAA=="/>
              </a:ext>
            </a:extLst>
          </p:cNvSpPr>
          <p:nvPr/>
        </p:nvSpPr>
        <p:spPr>
          <a:xfrm>
            <a:off x="5868035" y="2348865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Развить интеллектуальные, творческие и коммуникативные 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FCwAP8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  <p:sp>
        <p:nvSpPr>
          <p:cNvPr id="3" name="Овал 4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FCwAAQ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DAIAAJgUAAA5EAAAEAAAAA=="/>
              </a:ext>
            </a:extLst>
          </p:cNvSpPr>
          <p:nvPr/>
        </p:nvSpPr>
        <p:spPr>
          <a:xfrm>
            <a:off x="395605" y="33274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Выявить и осуществить поддержку одаренных детей, склонных к научной деятельности</a:t>
            </a:r>
          </a:p>
        </p:txBody>
      </p:sp>
      <p:sp>
        <p:nvSpPr>
          <p:cNvPr id="4" name="Овал 9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hEgAADAIAAIskAAA5EAAAEAAAAA=="/>
              </a:ext>
            </a:extLst>
          </p:cNvSpPr>
          <p:nvPr/>
        </p:nvSpPr>
        <p:spPr>
          <a:xfrm>
            <a:off x="2987675" y="33274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Формировать у учащихся устойчивый интерес к определенной области знаний</a:t>
            </a:r>
          </a:p>
        </p:txBody>
      </p:sp>
      <p:sp>
        <p:nvSpPr>
          <p:cNvPr id="5" name="Овал 5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A2IwAAmgEAAGA1AADHDwAAEAAAAA=="/>
              </a:ext>
            </a:extLst>
          </p:cNvSpPr>
          <p:nvPr/>
        </p:nvSpPr>
        <p:spPr>
          <a:xfrm>
            <a:off x="5723890" y="26035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Обучить методам научных исследований</a:t>
            </a:r>
          </a:p>
        </p:txBody>
      </p:sp>
      <p:sp>
        <p:nvSpPr>
          <p:cNvPr id="6" name="Овал 6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Vg8AAJgUAACDHQAAEAAAAA=="/>
              </a:ext>
            </a:extLst>
          </p:cNvSpPr>
          <p:nvPr/>
        </p:nvSpPr>
        <p:spPr>
          <a:xfrm>
            <a:off x="395605" y="249301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Создать условия для расширения среды общения педагогов и учащихся школы</a:t>
            </a:r>
          </a:p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Овал 7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AZJAAAcw4AAEM2AACgHAAAEAAAAA=="/>
              </a:ext>
            </a:extLst>
          </p:cNvSpPr>
          <p:nvPr/>
        </p:nvSpPr>
        <p:spPr>
          <a:xfrm>
            <a:off x="5868035" y="2348865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Развить интеллектуальные, творческие и коммуникативные способности</a:t>
            </a:r>
          </a:p>
        </p:txBody>
      </p:sp>
      <p:sp>
        <p:nvSpPr>
          <p:cNvPr id="8" name="Овал 8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oCgAAaRoAAJEcAACWKAAAEAAAAA=="/>
              </a:ext>
            </a:extLst>
          </p:cNvSpPr>
          <p:nvPr/>
        </p:nvSpPr>
        <p:spPr>
          <a:xfrm>
            <a:off x="1691640" y="4293235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Систематизировать научно-исследовательскую деятельность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  <p:sp>
        <p:nvSpPr>
          <p:cNvPr id="3" name="Овал 4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DAIAAJgUAAA5EAAAEAAAAA=="/>
              </a:ext>
            </a:extLst>
          </p:cNvSpPr>
          <p:nvPr/>
        </p:nvSpPr>
        <p:spPr>
          <a:xfrm>
            <a:off x="395605" y="33274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Выявить и осуществить поддержку одаренных детей, склонных к научной деятельности</a:t>
            </a:r>
          </a:p>
        </p:txBody>
      </p:sp>
      <p:sp>
        <p:nvSpPr>
          <p:cNvPr id="4" name="Овал 9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hEgAADAIAAIskAAA5EAAAEAAAAA=="/>
              </a:ext>
            </a:extLst>
          </p:cNvSpPr>
          <p:nvPr/>
        </p:nvSpPr>
        <p:spPr>
          <a:xfrm>
            <a:off x="2987675" y="33274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Формировать у учащихся устойчивый интерес к определенной области знаний</a:t>
            </a:r>
          </a:p>
        </p:txBody>
      </p:sp>
      <p:sp>
        <p:nvSpPr>
          <p:cNvPr id="5" name="Овал 5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A2IwAAmgEAAGA1AADHDwAAEAAAAA=="/>
              </a:ext>
            </a:extLst>
          </p:cNvSpPr>
          <p:nvPr/>
        </p:nvSpPr>
        <p:spPr>
          <a:xfrm>
            <a:off x="5723890" y="26035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Обучить методам научных исследований</a:t>
            </a:r>
          </a:p>
        </p:txBody>
      </p:sp>
      <p:sp>
        <p:nvSpPr>
          <p:cNvPr id="6" name="Овал 6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vAgAAVg8AAJgUAACDHQAAEAAAAA=="/>
              </a:ext>
            </a:extLst>
          </p:cNvSpPr>
          <p:nvPr/>
        </p:nvSpPr>
        <p:spPr>
          <a:xfrm>
            <a:off x="395605" y="2493010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Создать условия для расширения среды общения педагогов и учащихся школы</a:t>
            </a:r>
          </a:p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Овал 7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AZJAAAcw4AAEM2AACgHAAAEAAAAA=="/>
              </a:ext>
            </a:extLst>
          </p:cNvSpPr>
          <p:nvPr/>
        </p:nvSpPr>
        <p:spPr>
          <a:xfrm>
            <a:off x="5868035" y="2348865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Развить интеллектуальные, творческие и коммуникативные способности</a:t>
            </a:r>
          </a:p>
        </p:txBody>
      </p:sp>
      <p:sp>
        <p:nvSpPr>
          <p:cNvPr id="8" name="Овал 8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8vc2M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oCgAAaRoAAJEcAACWKAAAEAAAAA=="/>
              </a:ext>
            </a:extLst>
          </p:cNvSpPr>
          <p:nvPr/>
        </p:nvSpPr>
        <p:spPr>
          <a:xfrm>
            <a:off x="1691640" y="4293235"/>
            <a:ext cx="2952115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Систематизировать научно-исследовательскую деятельность учащихся</a:t>
            </a:r>
          </a:p>
        </p:txBody>
      </p:sp>
      <p:sp>
        <p:nvSpPr>
          <p:cNvPr id="9" name="Овал 10"/>
          <p:cNvSpPr>
            <a:extLst>
              <a:ext uri="smNativeData">
                <pr:smNativeData xmlns="" xmlns:pr="smNativeData" val="SMDATA_12_xkQCYhMAAAAlAAAAZgAAAA0AAAAAkAAAAEgAAACQAAAASAAAAAAAAAABAAAAAAAAAAEAAABQAAAAAAAAAAAA8D8AAAAAAADwPwAAAAAAAOA/AAAAAAAA4D8AAAAAAADgPwAAAAAAAOA/AAAAAAAA4D8AAAAAAADgPwAAAAAAAOA/AAAAAAAA4D8CAAAAjAAAAAEAAAAAAAAA3OfxAAAAAA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w9IjAMAAAAEAAAAAAAAAAAAAAAAAAAAAAAAAAeAAAAaAAAAAAAAAAAAAAAAAAAAAAAAAAAAAAAECcAABAnAAAAAAAAAAAAAAAAAAAAAAAAAAAAAAAAAAAAAAAAAAAAABQAAAAAAAAAwMD/AAAAAABkAAAAMgAAAAAAAABkAAAAAAAAAH9/fwAKAAAAHwAAAFQAAADc5/EAAAAAAQAAAAAAAAAAAAAAAAAAAAAAAAAAAAAAAAAAAAAAAAAAO2CMAH9/fwAfSX0DzMzMAMDA/wB/f38AAAAAAAAAAAAAAAAAAAAAAAAAAAAhAAAAGAAAABQAAAB0HQAA2hoAAJ4vAAAHKQAAEAAAAA=="/>
              </a:ext>
            </a:extLst>
          </p:cNvSpPr>
          <p:nvPr/>
        </p:nvSpPr>
        <p:spPr>
          <a:xfrm>
            <a:off x="4787900" y="4364990"/>
            <a:ext cx="2952750" cy="2304415"/>
          </a:xfrm>
          <a:prstGeom prst="ellipse">
            <a:avLst/>
          </a:prstGeom>
          <a:solidFill>
            <a:srgbClr val="DCE7F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solidFill>
                  <a:srgbClr val="002060"/>
                </a:solidFill>
              </a:rPr>
              <a:t>Помочь в подготовке научных работ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p0eEI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A4BAAAGw0AAAg0AAAmFgAAEAAAAA=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0iYWM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wCAAA6BcAANAvAACwIgAAE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indent="0" algn="ctr">
              <a:buNone/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UyetzQ40MLQ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AA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Прямоугольник 6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8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MwNDIMAAAAEAAAAAAAAAAAAAAAAAAAAAAAAAAeAAAAaAAAAAAAAAAAAAAAAAAAAAAAAAAAAAAAECcAABAnAAAAAAAAAAAAAAAAAAAAAAAAAAAAAAAAAAAAAAAAAAAAABQAAAAAAAAAwMD/AAAAAABkAAAAMgAAAAAAAABkAAAAAAAAAH9/fwAKAAAAHwAAAFQAAABPgb0FAAAAAQAAAAAAAAAAAAAAAAAAAAAAAAAAAAAAAAAAAAAAAAAAALDwAH9/fwAfSX0DzMzMAMDA/wB/f38AAAAAAAAAAAAAAAAAAAAAAAAAAAAhAAAAGAAAABQAAABhEgAAAAAAAKUlAACjGAAAEAAAAA=="/>
              </a:ext>
            </a:extLst>
          </p:cNvSpPr>
          <p:nvPr/>
        </p:nvSpPr>
        <p:spPr>
          <a:xfrm>
            <a:off x="2987675" y="0"/>
            <a:ext cx="3131820" cy="400494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МУЛЬТИПЛИКАТИВНОСТЬ</a:t>
            </a:r>
          </a:p>
        </p:txBody>
      </p:sp>
      <p:sp>
        <p:nvSpPr>
          <p:cNvPr id="6" name="Прямоугольник 15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U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hCb2QMAAAAEAAAAAAAAAAAAAAAAAAAAAAAAAAeAAAAaAAAAAAAAAAAAAAAAAAAAAAAAAAAAAAAECcAABAnAAAAAAAAAAAAAAAAAAAAAAAAAAAAAAAAAAAAAAAAAAAAABQAAAAAAAAAwMD/AAAAAABkAAAAMgAAAAAAAABkAAAAAAAAAH9/fwAKAAAAHwAAAFQAAABPgb0FAAAAAQAAAAAAAAAAAAAAAAAAAAAAAAAAAAAAAAAAAAAAAAAAALBQAH9/fwAfSX0DzMzMAMDA/wB/f38AAAAAAAAAAAAAAAAAAAAAAAAAAAAhAAAAGAAAABQAAAAnFAAAGBUAAPkoAAAwKgAAEAAAAA=="/>
              </a:ext>
            </a:extLst>
          </p:cNvSpPr>
          <p:nvPr/>
        </p:nvSpPr>
        <p:spPr>
          <a:xfrm>
            <a:off x="3275965" y="3429000"/>
            <a:ext cx="3384550" cy="3429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ШНОУ «МАЛАЯ АКАДЕМИЯ НАУК»</a:t>
            </a:r>
          </a:p>
        </p:txBody>
      </p:sp>
      <p:sp>
        <p:nvSpPr>
          <p:cNvPr id="7" name="Прямоугольник 14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/A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8g0LQMAAAAEAAAAAAAAAAAAAAAAAAAAAAAAAAeAAAAaAAAAAAAAAAAAAAAAAAAAAAAAAAAAAAAECcAABAnAAAAAAAAAAAAAAAAAAAAAAAAAAAAAAAAAAAAAAAAAAAAABQAAAAAAAAAwMD/AAAAAABkAAAAMgAAAAAAAABkAAAAAAAAAH9/fwAKAAAAHwAAAFQAAABPgb0FAAAAAQAAAAAAAAAAAAAAAAAAAAAAAAAAAAAAAAAAAAAAAAAA/8AAAH9/fwAfSX0DzMzMAMDA/wB/f38AAAAAAAAAAAAAAAAAAAAAAAAAAAAhAAAAGAAAABQAAAAAAAAAAAAAAGESAACGGQAAEAAAAA=="/>
              </a:ext>
            </a:extLst>
          </p:cNvSpPr>
          <p:nvPr/>
        </p:nvSpPr>
        <p:spPr>
          <a:xfrm>
            <a:off x="0" y="0"/>
            <a:ext cx="2987675" cy="414909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ПРОГРАММА ВОСПИТАНИЯ </a:t>
            </a:r>
            <a:r>
              <a:rPr lang="ru-RU" sz="2800"/>
              <a:t>МАОУ «СОШ №15 г. ЧЕЛЯБИНСКА»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/A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VtZUMMAAAAEAAAAAAAAAAAAAAAAAAAAAAAAAAeAAAAaAAAAAAAAAAAAAAAAAAAAAAAAAAAAAAAECcAABAnAAAAAAAAAAAAAAAAAAAAAAAAAAAAAAAAAAAAAAAAAAAAABQAAAAAAAAAwMD/AAAAAABkAAAAMgAAAAAAAABkAAAAAAAAAH9/fwAKAAAAHwAAAFQAAABPgb0FAAAAAQAAAAAAAAAAAAAAAAAAAAAAAAAAAAAAAAAAAAAAAAAA/8AA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ПРОГРАММА ВОСПИТАНИЯ</a:t>
            </a:r>
          </a:p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 МАОУ «СОШ №15 г. ЧЕЛЯБИНСКА»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mFchHVohi4Q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AAAAAMf///9AOAAAMCoAABAAAAA="/>
              </a:ext>
            </a:extLst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6195"/>
            <a:ext cx="9144000" cy="689419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I+PGE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Модуль «Ключевые общешкольные дела»</a:t>
            </a:r>
          </a:p>
          <a:p>
            <a:pPr>
              <a:defRPr lang="ru-RU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STN_2208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IJ8AE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jAEAAJoBAABeHwAAiRU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" y="260350"/>
            <a:ext cx="4847590" cy="32404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6" descr="STN_2213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tRMAAKoQAAAMNwAASSg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75" y="2708910"/>
            <a:ext cx="5744845" cy="38398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4" name="TextBox 7"/>
          <p:cNvSpPr>
            <a:extLst>
              <a:ext uri="smNativeData">
                <pr:smNativeData xmlns="" xmlns:pr="smNativeData" val="SMDATA_12_xkQCYhMAAAAlAAAAZAAAAE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IzMjgMAAAAEAAAAAAAAAAAAAAAAAAAAAAAAAAeAAAAaAAAAAAAAAAAAAAAAAAAAAAAAAAAAAAAECcAABAnAAAAAAAAAAAAAAAAAAAAAAAAAAAAAAAAAAAAAAAAAAAAABQAAAAAAAAAwMD/AAAAAABkAAAAMgAAAAAAAABkAAAAAAAAAH9/fwAKAAAAHwAAAFQAAABPgb0FAAAAAQAAAAAAAAAAAAAAAAAAAAAAAAAAAAAAAAAAAAAAAAAAAAAAAH9/fwAfSX0DzMzMAMDA/wB/f38AAAAAAAAAAAAAAAAAAAAAAAAAAAAhAAAAGAAAABQAAABUIgAAQwQAAL43AAAhCgAAECAAAA=="/>
              </a:ext>
            </a:extLst>
          </p:cNvSpPr>
          <p:nvPr/>
        </p:nvSpPr>
        <p:spPr>
          <a:xfrm>
            <a:off x="5580380" y="692785"/>
            <a:ext cx="3481070" cy="9537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b="1"/>
              <a:t>Коллективные творческие дела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Изображение 038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Q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4h0AAAgH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0" y="1143000"/>
            <a:ext cx="4286250" cy="5715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Содержимое 5" descr="096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AAAAAAAAAABCIAAATBsAABAAAAA="/>
              </a:ext>
            </a:extLst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3830" cy="44373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4" name="TextBox 7"/>
          <p:cNvSpPr>
            <a:extLst>
              <a:ext uri="smNativeData">
                <pr:smNativeData xmlns="" xmlns:pr="smNativeData" val="SMDATA_12_xkQCYhMAAAAlAAAAZAAAAE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9wOnQMAAAAEAAAAAAAAAAAAAAAAAAAAAAAAAAeAAAAaAAAAAAAAAAAAAAAAAAAAAAAAAAAAAAAECcAABAnAAAAAAAAAAAAAAAAAAAAAAAAAAAAAAAAAAAAAAAAAAAAABQAAAAAAAAAwMD/AAAAAABkAAAAMgAAAAAAAABkAAAAAAAAAH9/fwAKAAAAHwAAAFQAAABPgb0FAAAAAQAAAAAAAAAAAAAAAAAAAAAAAAAAAAAAAAAAAAAAAAAAAAAAAH9/fwAfSX0DzMzMAMDA/wB/f38AAAAAAAAAAAAAAAAAAAAAAAAAAAAhAAAAGAAAABQAAABSAwAAnCAAAGceAAB7JgAAECAAAA=="/>
              </a:ext>
            </a:extLst>
          </p:cNvSpPr>
          <p:nvPr/>
        </p:nvSpPr>
        <p:spPr>
          <a:xfrm>
            <a:off x="539750" y="5300980"/>
            <a:ext cx="4402455" cy="954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b="1"/>
              <a:t>интересные и значимые для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IMG_20170215_132214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GwEAAAIOAAA4JAAAVyg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05" y="2277110"/>
            <a:ext cx="5708015" cy="42805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Содержимое 3" descr="1488266989198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4iEAAAwCAADENgAA4x0AABAAAAA="/>
              </a:ext>
            </a:extLst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7990" y="332740"/>
            <a:ext cx="3394710" cy="4525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4" name="TextBox 5"/>
          <p:cNvSpPr>
            <a:extLst>
              <a:ext uri="smNativeData">
                <pr:smNativeData xmlns="" xmlns:pr="smNativeData" val="SMDATA_12_xkQCYhMAAAAlAAAAZAAAAE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0eBh4MAAAAEAAAAAAAAAAAAAAAAAAAAAAAAAAeAAAAaAAAAAAAAAAAAAAAAAAAAAAAAAAAAAAAECcAABAnAAAAAAAAAAAAAAAAAAAAAAAAAAAAAAAAAAAAAAAAAAAAABQAAAAAAAAAwMD/AAAAAABkAAAAMgAAAAAAAABkAAAAAAAAAH9/fwAKAAAAHwAAAFQAAABPgb0FAAAAAQAAAAAAAAAAAAAAAAAAAAAAAAAAAAAAAAAAAAAAAAAAAAAAAH9/fwAfSX0DzMzMAMDA/wB/f38AAAAAAAAAAAAAAAAAAAAAAAAAAAAhAAAAGAAAABQAAAD6BQAAYAMAAFceAADlCwAAECAAAA=="/>
              </a:ext>
            </a:extLst>
          </p:cNvSpPr>
          <p:nvPr/>
        </p:nvSpPr>
        <p:spPr>
          <a:xfrm>
            <a:off x="971550" y="548640"/>
            <a:ext cx="3960495" cy="13849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b="1"/>
              <a:t>Ответственная позиция к происходящему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oTGh4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Модуль «Ключевые общешкольные дела»</a:t>
            </a:r>
          </a:p>
          <a:p>
            <a:pPr>
              <a:defRPr lang="ru-RU"/>
            </a:pPr>
            <a:endParaRPr/>
          </a:p>
          <a:p>
            <a:pPr>
              <a:defRPr lang="ru-RU"/>
            </a:pPr>
            <a:r>
              <a:t>Модуль «Детские общественные организации»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DSC_0120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VgEAADsBAADeEgAAZiA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31568">
            <a:off x="-890905" y="1308100"/>
            <a:ext cx="5066665" cy="28498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DSC_0120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5OkNE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VgEAADsBAADeEgAAZiA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31568">
            <a:off x="-890905" y="1308100"/>
            <a:ext cx="5066665" cy="28498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6" descr="DSC_0123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DREAACkBAAAnJAAAHyM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64005" y="1396365"/>
            <a:ext cx="5520690" cy="31051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DSC_0120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5qoPQ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VgEAADsBAADeEgAAZiA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31568">
            <a:off x="-890905" y="1308100"/>
            <a:ext cx="5066665" cy="28498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6" descr="DSC_0123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Us+1n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DREAACkBAAAnJAAAHyM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64005" y="1396365"/>
            <a:ext cx="5520690" cy="31051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Рисунок 3" descr="IMG_20170221_121845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27Fjn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oSMAAAIEAABFNQAA3R4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9674">
            <a:off x="5791835" y="651510"/>
            <a:ext cx="2867660" cy="43656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DSC_0120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EkDgl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VgEAADsBAADeEgAAZiA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31568">
            <a:off x="-890905" y="1308100"/>
            <a:ext cx="5066665" cy="28498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6" descr="DSC_0123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24r5h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DREAACkBAAAnJAAAHyM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64005" y="1396365"/>
            <a:ext cx="5520690" cy="31051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Рисунок 3" descr="IMG_20170221_121845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Opm8b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oSMAAAIEAABFNQAA3R4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9674">
            <a:off x="5791835" y="651510"/>
            <a:ext cx="2867660" cy="43656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Содержимое 3" descr="DSC_4005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4znp6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FAkAAPMWAADvJQAAMCoAABAAAAA="/>
              </a:ext>
            </a:extLst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740" y="3730625"/>
            <a:ext cx="4690745" cy="31273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20191116_132512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Hpj1G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/yAAAAgGAADPMwAAHR8AABAAAAA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845" y="980440"/>
            <a:ext cx="3058160" cy="40773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Содержимое 4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lrbwM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regnum_picture_1532505844364265_normal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FAkAAOsGAAANLwAAwyI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740" y="1124585"/>
            <a:ext cx="617283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20191116_132512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b+trl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/yAAAAgGAADPMwAAHR8AABAAAAA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845" y="980440"/>
            <a:ext cx="3058160" cy="40773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9" descr="DSC_4066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012U8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pgQAADICAADmHQAABxM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356870"/>
            <a:ext cx="4104640" cy="27362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4" name="Содержимое 6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FJGOzM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20191116_132512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TTUZV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/yAAAAgGAADPMwAAHR8AABAAAAA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845" y="980440"/>
            <a:ext cx="3058160" cy="40773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9" descr="DSC_4066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1YGrX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pgQAADICAADmHQAABxM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356870"/>
            <a:ext cx="4104640" cy="27362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Содержимое 11" descr="20191116_130039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EGfvH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pgQAAMQTAACjHgAAQScAABAAAAA="/>
              </a:ext>
            </a:extLst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3213100"/>
            <a:ext cx="4224655" cy="31680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-8tn8ZmrKp4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2B67S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GwEAACkBAACjHgAATxc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5" y="188595"/>
            <a:ext cx="48006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-8tn8ZmrKp4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4I2AH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GwEAACkBAACjHgAATxc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5" y="188595"/>
            <a:ext cx="48006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5" descr="sf1uIwom72I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Vw0gB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BhkAAHASAADsNgAA3Cg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810" y="2997200"/>
            <a:ext cx="4860290" cy="36449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4" descr="DSC_0205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PZ8ux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AAAAAHYKAABtOAAAMCo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530"/>
            <a:ext cx="9172575" cy="51574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TextBox 15"/>
          <p:cNvSpPr>
            <a:extLst>
              <a:ext uri="smNativeData">
                <pr:smNativeData xmlns="" xmlns:pr="smNativeData" val="SMDATA_12_xkQCYhMAAAAlAAAAZAAAAE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lLWGgMAAAAEAAAAAAAAAAAAAAAAAAAAAAAAAAeAAAAaAAAAAAAAAAAAAAAAAAAAAAAAAAAAAAAECcAABAnAAAAAAAAAAAAAAAAAAAAAAAAAAAAAAAAAAAAAAAAAAAAABQAAAAAAAAAwMD/AAAAAABkAAAAMgAAAAAAAABkAAAAAAAAAH9/fwAKAAAAHwAAAFQAAABPgb0FAAAAAQAAAAAAAAAAAAAAAAAAAAAAAAAAAAAAAAAAAAAAAAAAAAAAAH9/fwAfSX0DzMzMAMDA/wB/f38AAAAAAAAAAAAAAAAAAAAAAAAAAAAhAAAAGAAAABQAAAA0BAAAfQIAAH00AAA5BwAAECAAAA=="/>
              </a:ext>
            </a:extLst>
          </p:cNvSpPr>
          <p:nvPr/>
        </p:nvSpPr>
        <p:spPr>
          <a:xfrm flipH="1">
            <a:off x="683260" y="404495"/>
            <a:ext cx="7849235" cy="76962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400"/>
              <a:t>Участие в волонтерских акциях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10318-WA00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96752"/>
            <a:ext cx="4012847" cy="535046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Picture 2" descr="C:\Users\home\Downloads\IMG-20210318-WA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" y="1228514"/>
            <a:ext cx="4018279" cy="535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RNJZXxP8aFE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k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wwMAACkBAAAgHAAApSE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" y="188595"/>
            <a:ext cx="3960495" cy="52806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RNJZXxP8aFE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wwMAACkBAAAgHAAApSE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" y="188595"/>
            <a:ext cx="3960495" cy="52806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4" descr="Kumh-V0DYSg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5h0AAPX+//83NgAAMCo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90" y="-169545"/>
            <a:ext cx="3952875" cy="70275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I2UlM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gbHBs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4" name="Рисунок 3" descr="9AlfZ6DppCY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/QEAACkBAACYFAAA9xkAABAAAAA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5" y="188595"/>
            <a:ext cx="3024505" cy="40322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bIBHg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4" name="Рисунок 3" descr="9AlfZ6DppCY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/QEAACkBAACYFAAA9xkAABAAAAA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5" y="188595"/>
            <a:ext cx="3024505" cy="40322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Содержимое 12" descr="DSC_0139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GSQAAF0HAADCNgAAjSg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87570" y="2377440"/>
            <a:ext cx="5394960" cy="303339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07177452913_3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5OkNE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2v7//wAAAABAOAAAMCoAABAAAAA="/>
              </a:ext>
            </a:extLst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6690" y="0"/>
            <a:ext cx="933069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Содержимое 5" descr="pqS6ho2LypA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C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Rw8AADcHAACCKQAAMCo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485" y="1172845"/>
            <a:ext cx="4264025" cy="56851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Рисунок 3" descr="9AlfZ6DppCY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/QEAACkBAACYFAAA9xk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5" y="188595"/>
            <a:ext cx="3024505" cy="40322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Содержимое 12" descr="DSC_0139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GSQAAF0HAADCNgAAjSg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87570" y="2377440"/>
            <a:ext cx="5394960" cy="303339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Kk9CtGHih3Q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4AIAACkBAADWNQAAYScAABAAAAA="/>
              </a:ext>
            </a:extLst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360" y="188595"/>
            <a:ext cx="8284210" cy="62128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Модуль «Ключевые общешкольные дела»</a:t>
            </a:r>
          </a:p>
          <a:p>
            <a:pPr>
              <a:defRPr lang="ru-RU"/>
            </a:pPr>
            <a:endParaRPr/>
          </a:p>
          <a:p>
            <a:pPr>
              <a:defRPr lang="ru-RU"/>
            </a:pPr>
            <a:r>
              <a:t>Модуль «Детские общественные организации»</a:t>
            </a:r>
          </a:p>
          <a:p>
            <a:pPr>
              <a:defRPr lang="ru-RU"/>
            </a:pPr>
            <a:endParaRPr/>
          </a:p>
          <a:p>
            <a:pPr>
              <a:defRPr lang="ru-RU"/>
            </a:pPr>
            <a:r>
              <a:t>Модуль «Работа с родителями»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Изображение 024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/QEAACkBAAAqNwAACik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5" y="188595"/>
            <a:ext cx="8644255" cy="64827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Изображение 037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AAAAAAAAAAB3GwAAniQ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64685" cy="59524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Изображение 037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AAAAAAAAAAB3GwAAniQ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64685" cy="59524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7" descr="2016 (2)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chQAAFYPAABAOAAAMCo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590" y="2493010"/>
            <a:ext cx="5820410" cy="43649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A4BAAAGw0AAAg0AAAmFgAAEAAAAA=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wCAAA6BcAANAvAACwIgAAE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indent="0" algn="ctr">
              <a:buNone/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UyetzQ40MLQ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AA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Прямоугольник 6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8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ALDwAH9/fwAfSX0DzMzMAMDA/wB/f38AAAAAAAAAAAAAAAAAAAAAAAAAAAAhAAAAGAAAABQAAABhEgAAAAAAAKUlAACjGAAAEAAAAA=="/>
              </a:ext>
            </a:extLst>
          </p:cNvSpPr>
          <p:nvPr/>
        </p:nvSpPr>
        <p:spPr>
          <a:xfrm>
            <a:off x="2987675" y="0"/>
            <a:ext cx="3131820" cy="400494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МУЛЬТИПЛИКАТИВНОСТЬ</a:t>
            </a:r>
          </a:p>
        </p:txBody>
      </p:sp>
      <p:sp>
        <p:nvSpPr>
          <p:cNvPr id="6" name="Прямоугольник 15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U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ALBQAH9/fwAfSX0DzMzMAMDA/wB/f38AAAAAAAAAAAAAAAAAAAAAAAAAAAAhAAAAGAAAABQAAAAnFAAAGBUAAPkoAAAwKgAAEAAAAA=="/>
              </a:ext>
            </a:extLst>
          </p:cNvSpPr>
          <p:nvPr/>
        </p:nvSpPr>
        <p:spPr>
          <a:xfrm>
            <a:off x="3275965" y="3429000"/>
            <a:ext cx="3384550" cy="3429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ШНОУ «МАЛАЯ АКАДЕМИЯ НАУК»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U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ALBQ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ШНОУ «МАЛАЯ АКАДЕМИЯ НАУК»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60qcRLau5lQ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rooPc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sA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"/>
            <a:ext cx="9144000" cy="68510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F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4" name="Picture 4" descr="C:\Users\Оксана\Desktop\Рабочий стол(Оксана)\воспитать чел\4maUm64iHIE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9aLoA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sA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5"/>
            <a:ext cx="9144000" cy="68510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A4BAAAGw0AAAg0AAAmFgAAEAAAAA=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wCAAA6BcAANAvAACwIgAAE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indent="0" algn="ctr">
              <a:buNone/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UyetzQ40MLQ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AA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Прямоугольник 5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//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8AAH9/fwAfSX0DzMzMAMDA/wB/f38AAAAAAAAAAAAAAAAAAAAAAAAAAAAhAAAAGAAAABQAAABtJQAAAAAAAD86AACJFQAAEAAAAA=="/>
              </a:ext>
            </a:extLst>
          </p:cNvSpPr>
          <p:nvPr/>
        </p:nvSpPr>
        <p:spPr>
          <a:xfrm>
            <a:off x="6083935" y="0"/>
            <a:ext cx="3384550" cy="350075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 b="1"/>
              <a:t>ЦЕЛЬ</a:t>
            </a:r>
          </a:p>
        </p:txBody>
      </p:sp>
      <p:sp>
        <p:nvSpPr>
          <p:cNvPr id="6" name="Прямоугольник 6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8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lCWmgMAAAAEAAAAAAAAAAAAAAAAAAAAAAAAAAeAAAAaAAAAAAAAAAAAAAAAAAAAAAAAAAAAAAAECcAABAnAAAAAAAAAAAAAAAAAAAAAAAAAAAAAAAAAAAAAAAAAAAAABQAAAAAAAAAwMD/AAAAAABkAAAAMgAAAAAAAABkAAAAAAAAAH9/fwAKAAAAHwAAAFQAAABPgb0FAAAAAQAAAAAAAAAAAAAAAAAAAAAAAAAAAAAAAAAAAAAAAAAAALDwAH9/fwAfSX0DzMzMAMDA/wB/f38AAAAAAAAAAAAAAAAAAAAAAAAAAAAhAAAAGAAAABQAAABhEgAAAAAAAKUlAACjGAAAEAAAAA=="/>
              </a:ext>
            </a:extLst>
          </p:cNvSpPr>
          <p:nvPr/>
        </p:nvSpPr>
        <p:spPr>
          <a:xfrm>
            <a:off x="2987675" y="0"/>
            <a:ext cx="3131820" cy="400494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МУЛЬТИПЛИКАТИВНОСТЬ</a:t>
            </a:r>
          </a:p>
        </p:txBody>
      </p:sp>
      <p:sp>
        <p:nvSpPr>
          <p:cNvPr id="7" name="Прямоугольник 11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8A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wBAAAMAAAAEAAAAAAAAAAAAAAAAAAAAAAAAAAeAAAAaAAAAAAAAAAAAAAAAAAAAAAAAAAAAAAAECcAABAnAAAAAAAAAAAAAAAAAAAAAAAAAAAAAAAAAAAAAAAAAAAAABQAAAAAAAAAwMD/AAAAAABkAAAAMgAAAAAAAABkAAAAAAAAAH9/fwAKAAAAHwAAAFQAAABPgb0FAAAAAQAAAAAAAAAAAAAAAAAAAAAAAAAAAAAAAAAAAAAAAAAA/wAAAH9/fwAfSX0DzMzMAMDA/wB/f38AAAAAAAAAAAAAAAAAAAAAAAAAAAAhAAAAGAAAABQAAAAAAAAA3hYAAJgUAAAwKgAAEAAAAA=="/>
              </a:ext>
            </a:extLst>
          </p:cNvSpPr>
          <p:nvPr/>
        </p:nvSpPr>
        <p:spPr>
          <a:xfrm>
            <a:off x="0" y="3717290"/>
            <a:ext cx="3347720" cy="314071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 b="1"/>
              <a:t>АКТУАЛЬНОСТЬ</a:t>
            </a:r>
          </a:p>
        </p:txBody>
      </p:sp>
      <p:sp>
        <p:nvSpPr>
          <p:cNvPr id="8" name="Прямоугольник 15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U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iJKgAMAAAAEAAAAAAAAAAAAAAAAAAAAAAAAAAeAAAAaAAAAAAAAAAAAAAAAAAAAAAAAAAAAAAAECcAABAnAAAAAAAAAAAAAAAAAAAAAAAAAAAAAAAAAAAAAAAAAAAAABQAAAAAAAAAwMD/AAAAAABkAAAAMgAAAAAAAABkAAAAAAAAAH9/fwAKAAAAHwAAAFQAAABPgb0FAAAAAQAAAAAAAAAAAAAAAAAAAAAAAAAAAAAAAAAAAAAAAAAAALBQAH9/fwAfSX0DzMzMAMDA/wB/f38AAAAAAAAAAAAAAAAAAAAAAAAAAAAhAAAAGAAAABQAAAAnFAAAGBUAAPkoAAAwKgAAEAAAAA=="/>
              </a:ext>
            </a:extLst>
          </p:cNvSpPr>
          <p:nvPr/>
        </p:nvSpPr>
        <p:spPr>
          <a:xfrm>
            <a:off x="3275965" y="3429000"/>
            <a:ext cx="3384550" cy="3429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ШНОУ «МАЛАЯ АКАДЕМИЯ НАУК»</a:t>
            </a:r>
          </a:p>
        </p:txBody>
      </p:sp>
      <p:sp>
        <p:nvSpPr>
          <p:cNvPr id="9" name="Прямоугольник 14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/A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+XAMgMAAAAEAAAAAAAAAAAAAAAAAAAAAAAAAAeAAAAaAAAAAAAAAAAAAAAAAAAAAAAAAAAAAAAECcAABAnAAAAAAAAAAAAAAAAAAAAAAAAAAAAAAAAAAAAAAAAAAAAABQAAAAAAAAAwMD/AAAAAABkAAAAMgAAAAAAAABkAAAAAAAAAH9/fwAKAAAAHwAAAFQAAABPgb0FAAAAAQAAAAAAAAAAAAAAAAAAAAAAAAAAAAAAAAAAAAAAAAAA/8AAAH9/fwAfSX0DzMzMAMDA/wB/f38AAAAAAAAAAAAAAAAAAAAAAAAAAAAhAAAAGAAAABQAAAAAAAAAAAAAAGESAACGGQAAEAAAAA=="/>
              </a:ext>
            </a:extLst>
          </p:cNvSpPr>
          <p:nvPr/>
        </p:nvSpPr>
        <p:spPr>
          <a:xfrm>
            <a:off x="0" y="0"/>
            <a:ext cx="2987675" cy="414909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ПРОГРАММА ВОСПИТАНИЯ </a:t>
            </a:r>
            <a:r>
              <a:rPr lang="ru-RU" sz="2800"/>
              <a:t>МАОУ «СОШ №15 г. ЧЕЛЯБИНСКА»</a:t>
            </a:r>
          </a:p>
        </p:txBody>
      </p:sp>
      <p:sp>
        <p:nvSpPr>
          <p:cNvPr id="10" name="Прямоугольник 16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9/bR8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CHKAAAGBUAAAY6AAAwKgAAEAAAAA=="/>
              </a:ext>
            </a:extLst>
          </p:cNvSpPr>
          <p:nvPr/>
        </p:nvSpPr>
        <p:spPr>
          <a:xfrm>
            <a:off x="6588125" y="3429000"/>
            <a:ext cx="2844165" cy="3429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DUAQ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Новая папка (5)\IMG_20140321_132429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2KsY2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LRwAAAAAAABAOAAA0ykAABAAAAA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255" y="0"/>
            <a:ext cx="4563745" cy="67989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Picture 3" descr="C:\Users\Оксана\Desktop\Рабочий стол(Оксана)\воспитать чел\ФОТО НОУ\Изображение 037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E0Yy2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kP3//wAAAAA7HQAAOio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240" y="0"/>
            <a:ext cx="5147945" cy="68643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G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ФОТО НОУ\2015 все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GypU5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kP3//wAAAAC3OgAAMCoAABAAAAA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240" y="0"/>
            <a:ext cx="9940925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IAwAA3RMAAJozAAClHgAAECAAAA=="/>
              </a:ext>
            </a:extLst>
          </p:cNvSpPr>
          <p:nvPr/>
        </p:nvSpPr>
        <p:spPr>
          <a:xfrm>
            <a:off x="533400" y="3228975"/>
            <a:ext cx="785495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pic>
        <p:nvPicPr>
          <p:cNvPr id="3" name="Picture 3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kZlq2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wx4AABAYAADvNgAAMCo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5" y="3911600"/>
            <a:ext cx="3929380" cy="29464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Picture 4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k+TaS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Ux4AADsJAAB+NgAAWxs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505" y="1500505"/>
            <a:ext cx="3928745" cy="29464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Picture 5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w75CQ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hAMAADsJAADuGQAACRoAABAAAAA="/>
              </a:ext>
            </a:extLst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500505"/>
            <a:ext cx="3643630" cy="27317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6" name="Picture 6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92/HQ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hAMAAGIZAADuGQAAMCoAABAAAAA="/>
              </a:ext>
            </a:extLst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4126230"/>
            <a:ext cx="3643630" cy="27317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7" name="TextBox 8"/>
          <p:cNvSpPr>
            <a:extLst>
              <a:ext uri="smNativeData">
                <pr:smNativeData xmlns="" xmlns:pr="smNativeData" val="SMDATA_12_xkQCYhMAAAAlAAAAZAAAAE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6uGb0MAAAAEAAAAAAAAAAAAAAAAAAAAAAAAAAeAAAAaAAAAAAAAAAAAAAAAAAAAAAAAAAAAAAAECcAABAnAAAAAAAAAAAAAAAAAAAAAAAAAAAAAAAAAAAAAAAAAAAAABQAAAAAAAAAwMD/AAAAAABkAAAAMgAAAAAAAABkAAAAAAAAAH9/fwAKAAAAHwAAAFQAAABPgb0FAAAAAQAAAAAAAAAAAAAAAAAAAAAAAAAAAAAAAAAAAAAAAAAAAAAAAH9/fwAfSX0DzMzMAMDA/wB/f38AAAAAAAAAAAAAAAAAAAAAAAAAAAAhAAAAGAAAABQAAAC5DwAAKQEAAP4lAAA5BgAAACAAAA=="/>
              </a:ext>
            </a:extLst>
          </p:cNvSpPr>
          <p:nvPr/>
        </p:nvSpPr>
        <p:spPr>
          <a:xfrm>
            <a:off x="2555875" y="188595"/>
            <a:ext cx="3620135" cy="8229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800" b="1">
                <a:solidFill>
                  <a:srgbClr val="FFC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Апрель 2017</a:t>
            </a:r>
          </a:p>
        </p:txBody>
      </p:sp>
      <p:sp>
        <p:nvSpPr>
          <p:cNvPr id="8" name="Text Box 7"/>
          <p:cNvSpPr>
            <a:extLst>
              <a:ext uri="smNativeData">
                <pr:smNativeData xmlns="" xmlns:pr="smNativeData" val="SMDATA_12_xkQCYhMAAAAlAAAAZAAAAE0AAAAAjgAAAEoAAACOAAAASg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rxwp4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zDQAACAYAADArAADqCwAAECAAAA=="/>
              </a:ext>
            </a:extLst>
          </p:cNvSpPr>
          <p:nvPr/>
        </p:nvSpPr>
        <p:spPr>
          <a:xfrm>
            <a:off x="2267585" y="980440"/>
            <a:ext cx="4752975" cy="9563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0170" tIns="46990" rIns="90170" bIns="4699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>
                <a:solidFill>
                  <a:srgbClr val="C00000"/>
                </a:solidFill>
                <a:latin typeface="Arial Black" pitchFamily="2" charset="-52"/>
                <a:ea typeface="Calibri" pitchFamily="2" charset="-52"/>
                <a:cs typeface="Calibri" pitchFamily="2" charset="-52"/>
              </a:rPr>
              <a:t>Количество научных работ - 24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alCGY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IAwAA3RMAAJozAAClHgAAECAAAA=="/>
              </a:ext>
            </a:extLst>
          </p:cNvSpPr>
          <p:nvPr/>
        </p:nvSpPr>
        <p:spPr>
          <a:xfrm>
            <a:off x="533400" y="3228975"/>
            <a:ext cx="785495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pic>
        <p:nvPicPr>
          <p:cNvPr id="3" name="Picture 3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sxPA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hygAALEIAAAnNgAA2xo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25" y="1412875"/>
            <a:ext cx="2214880" cy="29527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Picture 4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Wfr2q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/QEAAF0HAAANEAAAHRo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5" y="1196975"/>
            <a:ext cx="2286000" cy="304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Picture 5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SMccV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3QYAAE8XAAD9HAAA5ycAABAAAAA="/>
              </a:ext>
            </a:extLst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95" y="3789045"/>
            <a:ext cx="3596640" cy="26974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6" name="Picture 6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euOlR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IBwAAE8XAAD5MQAAsycAABAAAAA="/>
              </a:ext>
            </a:extLst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89045"/>
            <a:ext cx="3551555" cy="26644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7" name="Text Box 7"/>
          <p:cNvSpPr>
            <a:extLst>
              <a:ext uri="smNativeData">
                <pr:smNativeData xmlns="" xmlns:pr="smNativeData" val="SMDATA_12_xkQCYhMAAAAlAAAAZAAAAE0AAAAAjgAAAEoAAACOAAAASg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ZUN1M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CCDQAAIgkAAL4qAAAEDwAAECAAAA=="/>
              </a:ext>
            </a:extLst>
          </p:cNvSpPr>
          <p:nvPr/>
        </p:nvSpPr>
        <p:spPr>
          <a:xfrm>
            <a:off x="2195830" y="1484630"/>
            <a:ext cx="4752340" cy="9563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0170" tIns="46990" rIns="90170" bIns="4699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>
                <a:solidFill>
                  <a:srgbClr val="C00000"/>
                </a:solidFill>
                <a:latin typeface="Arial Black" pitchFamily="2" charset="-52"/>
                <a:ea typeface="Calibri" pitchFamily="2" charset="-52"/>
                <a:cs typeface="Calibri" pitchFamily="2" charset="-52"/>
              </a:rPr>
              <a:t>Количество научных работ - 33</a:t>
            </a:r>
          </a:p>
        </p:txBody>
      </p:sp>
      <p:sp>
        <p:nvSpPr>
          <p:cNvPr id="8" name="TextBox 8"/>
          <p:cNvSpPr>
            <a:extLst>
              <a:ext uri="smNativeData">
                <pr:smNativeData xmlns="" xmlns:pr="smNativeData" val="SMDATA_12_xkQCYhMAAAAlAAAAZAAAAE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59au0MAAAAEAAAAAAAAAAAAAAAAAAAAAAAAAAeAAAAaAAAAAAAAAAAAAAAAAAAAAAAAAAAAAAAECcAABAnAAAAAAAAAAAAAAAAAAAAAAAAAAAAAAAAAAAAAAAAAAAAABQAAAAAAAAAwMD/AAAAAABkAAAAMgAAAAAAAABkAAAAAAAAAH9/fwAKAAAAHwAAAFQAAABPgb0FAAAAAQAAAAAAAAAAAAAAAAAAAAAAAAAAAAAAAAAAAAAAAAAAAAAAAH9/fwAfSX0DzMzMAMDA/wB/f38AAAAAAAAAAAAAAAAAAAAAAAAAAAAhAAAAGAAAABQAAAC5DwAAmgEAAP4lAACqBgAAACAAAA=="/>
              </a:ext>
            </a:extLst>
          </p:cNvSpPr>
          <p:nvPr/>
        </p:nvSpPr>
        <p:spPr>
          <a:xfrm>
            <a:off x="2555875" y="260350"/>
            <a:ext cx="3620135" cy="8229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800" b="1">
                <a:solidFill>
                  <a:srgbClr val="FFC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Апрель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cLXe1FFk8x8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DrvUq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KhAAACIJAAAzJwAAGyg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630" y="1484630"/>
            <a:ext cx="3744595" cy="50349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Text Box 2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abql4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IAwAA3RMAAJozAAClHgAAECAAAA=="/>
              </a:ext>
            </a:extLst>
          </p:cNvSpPr>
          <p:nvPr/>
        </p:nvSpPr>
        <p:spPr>
          <a:xfrm>
            <a:off x="533400" y="3228975"/>
            <a:ext cx="785495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4" name="TextBox 8"/>
          <p:cNvSpPr>
            <a:extLst>
              <a:ext uri="smNativeData">
                <pr:smNativeData xmlns="" xmlns:pr="smNativeData" val="SMDATA_12_xkQCYhMAAAAlAAAAZAAAAE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5rG54MAAAAEAAAAAAAAAAAAAAAAAAAAAAAAAAeAAAAaAAAAAAAAAAAAAAAAAAAAAAAAAAAAAAAECcAABAnAAAAAAAAAAAAAAAAAAAAAAAAAAAAAAAAAAAAAAAAAAAAABQAAAAAAAAAwMD/AAAAAABkAAAAMgAAAAAAAABkAAAAAAAAAH9/fwAKAAAAHwAAAFQAAABPgb0FAAAAAQAAAAAAAAAAAAAAAAAAAAAAAAAAAAAAAAAAAAAAAAAAAAAAAH9/fwAfSX0DzMzMAMDA/wB/f38AAAAAAAAAAAAAAAAAAAAAAAAAAAAhAAAAGAAAABQAAAC5DwAAmgEAAP4lAACqBgAAACAAAA=="/>
              </a:ext>
            </a:extLst>
          </p:cNvSpPr>
          <p:nvPr/>
        </p:nvSpPr>
        <p:spPr>
          <a:xfrm>
            <a:off x="2555875" y="260350"/>
            <a:ext cx="3620135" cy="8229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800" b="1">
                <a:solidFill>
                  <a:srgbClr val="FFC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Апрель 2019</a:t>
            </a:r>
          </a:p>
        </p:txBody>
      </p:sp>
      <p:sp>
        <p:nvSpPr>
          <p:cNvPr id="5" name="Text Box 7"/>
          <p:cNvSpPr>
            <a:extLst>
              <a:ext uri="smNativeData">
                <pr:smNativeData xmlns="" xmlns:pr="smNativeData" val="SMDATA_12_xkQCYhMAAAAlAAAAZAAAAE0AAAAAjgAAAEoAAACOAAAASg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v5UUU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zDQAAegYAADArAABcDAAAECAAAA=="/>
              </a:ext>
            </a:extLst>
          </p:cNvSpPr>
          <p:nvPr/>
        </p:nvSpPr>
        <p:spPr>
          <a:xfrm>
            <a:off x="2267585" y="1052830"/>
            <a:ext cx="4752975" cy="9563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0170" tIns="46990" rIns="90170" bIns="4699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>
                <a:solidFill>
                  <a:srgbClr val="C00000"/>
                </a:solidFill>
                <a:latin typeface="Arial Black" pitchFamily="2" charset="-52"/>
                <a:ea typeface="Calibri" pitchFamily="2" charset="-52"/>
                <a:cs typeface="Calibri" pitchFamily="2" charset="-52"/>
              </a:rPr>
              <a:t>Количество научных работ - 36</a:t>
            </a:r>
          </a:p>
        </p:txBody>
      </p:sp>
      <p:pic>
        <p:nvPicPr>
          <p:cNvPr id="6" name="Рисунок 10" descr="AAVtHbtpaGM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Q/OKp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AAAAACIJAABVEQAA+Sc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630"/>
            <a:ext cx="2817495" cy="50133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7" name="Рисунок 12" descr="WY_ewJypJco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xpm5v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0yYAACIJAABAOAAAJCgAABAAAAA="/>
              </a:ext>
            </a:extLst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265" y="1484630"/>
            <a:ext cx="2832735" cy="50406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JZJh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IAwAA3RMAAJozAAClHgAAECAAAA=="/>
              </a:ext>
            </a:extLst>
          </p:cNvSpPr>
          <p:nvPr/>
        </p:nvSpPr>
        <p:spPr>
          <a:xfrm>
            <a:off x="533400" y="3228975"/>
            <a:ext cx="785495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3" name="TextBox 8"/>
          <p:cNvSpPr>
            <a:extLst>
              <a:ext uri="smNativeData">
                <pr:smNativeData xmlns="" xmlns:pr="smNativeData" val="SMDATA_12_xkQCYhMAAAAlAAAAZAAAAE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h7t68MAAAAEAAAAAAAAAAAAAAAAAAAAAAAAAAeAAAAaAAAAAAAAAAAAAAAAAAAAAAAAAAAAAAAECcAABAnAAAAAAAAAAAAAAAAAAAAAAAAAAAAAAAAAAAAAAAAAAAAABQAAAAAAAAAwMD/AAAAAABkAAAAMgAAAAAAAABkAAAAAAAAAH9/fwAKAAAAHwAAAFQAAABPgb0FAAAAAQAAAAAAAAAAAAAAAAAAAAAAAAAAAAAAAAAAAAAAAAAAAAAAAH9/fwAfSX0DzMzMAMDA/wB/f38AAAAAAAAAAAAAAAAAAAAAAAAAAAAhAAAAGAAAABQAAAC5DwAAmgEAAP4lAACqBgAAACAAAA=="/>
              </a:ext>
            </a:extLst>
          </p:cNvSpPr>
          <p:nvPr/>
        </p:nvSpPr>
        <p:spPr>
          <a:xfrm>
            <a:off x="2555875" y="260350"/>
            <a:ext cx="3620135" cy="8229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800" b="1">
                <a:solidFill>
                  <a:srgbClr val="FFC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Апрель 2020</a:t>
            </a:r>
          </a:p>
        </p:txBody>
      </p:sp>
      <p:sp>
        <p:nvSpPr>
          <p:cNvPr id="4" name="Text Box 7"/>
          <p:cNvSpPr>
            <a:extLst>
              <a:ext uri="smNativeData">
                <pr:smNativeData xmlns="" xmlns:pr="smNativeData" val="SMDATA_12_xkQCYhMAAAAlAAAAZAAAAE0AAAAAjgAAAEoAAACOAAAASg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QIByE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CfDAAA6wYAANspAADNDAAAECAAAA=="/>
              </a:ext>
            </a:extLst>
          </p:cNvSpPr>
          <p:nvPr/>
        </p:nvSpPr>
        <p:spPr>
          <a:xfrm>
            <a:off x="2051685" y="1124585"/>
            <a:ext cx="4752340" cy="9563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0170" tIns="46990" rIns="90170" bIns="4699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>
                <a:solidFill>
                  <a:srgbClr val="C00000"/>
                </a:solidFill>
                <a:latin typeface="Arial Black" pitchFamily="2" charset="-52"/>
                <a:ea typeface="Calibri" pitchFamily="2" charset="-52"/>
                <a:cs typeface="Calibri" pitchFamily="2" charset="-52"/>
              </a:rPr>
              <a:t>Количество научных работ - 42</a:t>
            </a:r>
          </a:p>
        </p:txBody>
      </p:sp>
      <p:pic>
        <p:nvPicPr>
          <p:cNvPr id="5" name="Рисунок 11" descr="2015 апр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IGJPl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GwEAACYFAAA6CwAAJBc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5" y="836930"/>
            <a:ext cx="1645285" cy="29248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6" name="Рисунок 13" descr="Ne4yG_Ypm4M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LVJBK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TgcAANwXAAB8MAAAMCo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450" y="3878580"/>
            <a:ext cx="6694170" cy="297942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7" name="Рисунок 14" descr="IMG_20190415_125327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ZASWY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aikAAEMEAABCMgAADRAAABAAAAA="/>
              </a:ext>
            </a:extLst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70" y="692785"/>
            <a:ext cx="1437640" cy="191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8" name="Рисунок 15" descr="IMG_20190415_121144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VVf3b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NiMAAHMOAAAOLAAAPhoAABAAAAA="/>
              </a:ext>
            </a:extLst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890" y="2348865"/>
            <a:ext cx="1437640" cy="19170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9" name="Рисунок 16" descr="IMG_20190415_122421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xlmJI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9SwAAKoQAADMNgAAyR0AABAAAAA="/>
              </a:ext>
            </a:extLst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215" y="2708910"/>
            <a:ext cx="1599565" cy="21329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10" name="Рисунок 18" descr="Изображение 013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7VpF9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aAoAAMsLAADJEAAAAxwAABAAAAA="/>
              </a:ext>
            </a:extLst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40" y="1917065"/>
            <a:ext cx="1036955" cy="263652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>
            <a:shade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AAAAAMAAAAEAAAAAAAAAAAAAAAAAAAAAAAAAAeAAAAaAAAAAAAAAAAAAAAAAAAAAAAAAAAAAAAECcAABAnAAAAAAAAAAAAAAAAAAAAAAAAAAAAAAAAAAAAAAAAAAAAABQAAAAAAAAAwMD/AAAAAABkAAAAMgAAAAAAAABkAAAAAAAAAH9/fwAKAAAAHwAAAFQAAAD///8AAAAAAQAAAAAAAAAAAAAAAAAAAAAAAAAAAAAAAAAAAAAAAAAAAAAAAH9/fwAfSX0DzMzMAMDA/wB/f38AAAAAAAAAAAAAAAAAAAAAAAAAAAAhAAAAGAAAABQAAAA4BAAAHg0AAAg0AACkFQAAAAAAAA=="/>
              </a:ext>
            </a:extLst>
          </p:cNvSpPr>
          <p:nvPr>
            <p:ph type="ctrTitle"/>
          </p:nvPr>
        </p:nvSpPr>
        <p:spPr>
          <a:xfrm>
            <a:off x="768985" y="630555"/>
            <a:ext cx="7772400" cy="1385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 defTabSz="91440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 lang="ru-RU">
                <a:solidFill>
                  <a:srgbClr val="FFFFFF"/>
                </a:solidFill>
              </a:defRPr>
            </a:pPr>
            <a:r>
              <a:rPr lang="ru-RU" sz="4800" b="1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Апрель 2020</a:t>
            </a:r>
          </a:p>
          <a:p>
            <a:pPr algn="ctr" defTabSz="91440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 lang="ru-RU">
                <a:solidFill>
                  <a:srgbClr val="FFFFFF"/>
                </a:solidFill>
              </a:defRPr>
            </a:pPr>
            <a:r>
              <a:rPr lang="ru-RU" sz="2800" dirty="0">
                <a:latin typeface="Arial Black" pitchFamily="2" charset="-52"/>
                <a:ea typeface="Calibri" pitchFamily="2" charset="-52"/>
                <a:cs typeface="Calibri" pitchFamily="2" charset="-52"/>
              </a:rPr>
              <a:t>Количество научных работ - 28</a:t>
            </a:r>
          </a:p>
          <a:p>
            <a:pPr algn="ctr" defTabSz="91440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 lang="ru-RU" sz="2800">
                <a:solidFill>
                  <a:srgbClr val="FFFFFF"/>
                </a:solidFill>
                <a:latin typeface="Arial Black" pitchFamily="2" charset="-52"/>
                <a:ea typeface="Arial Black" pitchFamily="2" charset="-52"/>
                <a:cs typeface="Arial Black" pitchFamily="2" charset="-52"/>
              </a:defRPr>
            </a:pPr>
            <a:endParaRPr dirty="0"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fSX0DzMzMAMDA/wB/f38AAAAAAAAAAAAAAAAAAAAAAAAAAAAhAAAAGAAAABQAAABwCAAA4BcAANAvAAC4IgAAAAAAAA=="/>
              </a:ext>
            </a:extLst>
          </p:cNvSpPr>
          <p:nvPr>
            <p:ph type="subTitle" idx="1"/>
          </p:nvPr>
        </p:nvSpPr>
        <p:spPr>
          <a:xfrm>
            <a:off x="2275840" y="2711450"/>
            <a:ext cx="4592321" cy="1762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  <a:r>
              <a:rPr dirty="0" err="1"/>
              <a:t>Защита</a:t>
            </a:r>
            <a:r>
              <a:rPr dirty="0"/>
              <a:t> </a:t>
            </a:r>
            <a:r>
              <a:rPr dirty="0" err="1"/>
              <a:t>работ</a:t>
            </a:r>
            <a:r>
              <a:rPr dirty="0"/>
              <a:t> </a:t>
            </a:r>
            <a:r>
              <a:rPr dirty="0" err="1"/>
              <a:t>проходила</a:t>
            </a:r>
            <a:r>
              <a:rPr dirty="0"/>
              <a:t> </a:t>
            </a:r>
            <a:r>
              <a:rPr dirty="0" err="1"/>
              <a:t>дистанционно</a:t>
            </a:r>
            <a:endParaRPr dirty="0"/>
          </a:p>
        </p:txBody>
      </p:sp>
      <p:pic>
        <p:nvPicPr>
          <p:cNvPr id="1026" name="Picture 2" descr="C:\Users\Оксана\Desktop\IMG-876359a7819b74d1b0e46481ea9c8ed1-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1993900"/>
            <a:ext cx="2080895" cy="4624210"/>
          </a:xfrm>
          <a:prstGeom prst="rect">
            <a:avLst/>
          </a:prstGeom>
          <a:noFill/>
        </p:spPr>
      </p:pic>
      <p:pic>
        <p:nvPicPr>
          <p:cNvPr id="1027" name="Picture 3" descr="C:\Users\Оксана\Desktop\IMG-f81fb0b72bd3b83164b5b7cd40a5ddf6-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405" y="1850390"/>
            <a:ext cx="2106009" cy="4680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lk3BQ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 defTabSz="91440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 lang="ru-RU" sz="2800">
                <a:solidFill>
                  <a:srgbClr val="C00000"/>
                </a:solidFill>
                <a:latin typeface="Arial Black" pitchFamily="2" charset="-52"/>
                <a:ea typeface="Arial Black" pitchFamily="2" charset="-52"/>
                <a:cs typeface="Arial Black" pitchFamily="2" charset="-52"/>
              </a:defRPr>
            </a:pPr>
            <a:endParaRPr/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GVOQo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ФОТО НОУ\IMG_20170406_121557_2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AAAAAAAAAAA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+vt0r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AAAADOOQAA1DI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730" cy="826262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Надпись1"/>
          <p:cNvSpPr txBox="1">
            <a:extLst>
              <a:ext uri="smNativeData">
                <pr:smNativeData xmlns="" xmlns:pr="smNativeData" val="SMDATA_12_xkQCYhMAAAAlAAAAEgAAAA8B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8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C9BQAAAAIAAMgfAAAQBwAAAAAAAA=="/>
              </a:ext>
            </a:extLst>
          </p:cNvSpPr>
          <p:nvPr/>
        </p:nvSpPr>
        <p:spPr>
          <a:xfrm>
            <a:off x="932815" y="325120"/>
            <a:ext cx="4233545" cy="8229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0000"/>
                </a:solidFill>
              </a:defRPr>
            </a:pPr>
            <a:r>
              <a:rPr lang="ru-RU" sz="4800" b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Апрель 2021</a:t>
            </a:r>
          </a:p>
          <a:p>
            <a:pPr algn="ctr" defTabSz="91440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 lang="ru-RU"/>
            </a:pPr>
            <a:r>
              <a:rPr lang="ru-RU" sz="2800">
                <a:solidFill>
                  <a:srgbClr val="C00000"/>
                </a:solidFill>
                <a:latin typeface="Arial Black" pitchFamily="2" charset="-52"/>
                <a:ea typeface="Calibri" pitchFamily="2" charset="-52"/>
                <a:cs typeface="Calibri" pitchFamily="2" charset="-52"/>
              </a:rPr>
              <a:t>Количество научных работ - 47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Desktop\Рабочий стол(Оксана)\награды, курсы\дети\швб южанинов лауреат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Y6sab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bwIAAAAAAADUEAAAyxM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05" y="0"/>
            <a:ext cx="2339975" cy="32175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19" descr="швб затагина ева лауреат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pVCHU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gg0AAD8IAAAAHAAALhw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830" y="1340485"/>
            <a:ext cx="2355850" cy="3240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Рисунок 20" descr="швб иноземцев иван лауреат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8ZAx7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BhkAAMQTAACFJwAAsyc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810" y="3213100"/>
            <a:ext cx="2356485" cy="3240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Рисунок 21" descr="швб хозов владимир лауреат184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n5U2C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hygAAMQTAACbNgAAiCcAABAAAAA="/>
              </a:ext>
            </a:extLst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25" y="3213100"/>
            <a:ext cx="2288540" cy="32131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6" name="Рисунок 22" descr="швб царькова совья лауреат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PNXRb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/QEAANAVAADOEAAAMCoAABAAAAA="/>
              </a:ext>
            </a:extLst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5" y="3545840"/>
            <a:ext cx="2408555" cy="33121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7" name="Рисунок 24" descr="швб яхнина софья лауреат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m8QyR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Vx4AAJoBAABbLQAAQRYAABAAAAA="/>
              </a:ext>
            </a:extLst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5" y="260350"/>
            <a:ext cx="2440940" cy="33572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швб 2 степ дудина 4з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yUpNn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jAEAACkBAADJDQAA/hE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" y="188595"/>
            <a:ext cx="1989455" cy="2736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4" descr="швб дегтярь 3 ст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1T90D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aAoAAJcFAABTFgAA+xU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40" y="908685"/>
            <a:ext cx="1937385" cy="26644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Рисунок 5" descr="швб ивашкова софья 3 ст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JJaa3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JxQAAHYKAABkIAAATBs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965" y="1700530"/>
            <a:ext cx="1989455" cy="27368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Рисунок 6" descr="швб петрушкина 3 ст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8UePL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dB0AAFYPAADlKQAAcSAAABAAAAA="/>
              </a:ext>
            </a:extLst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493010"/>
            <a:ext cx="2022475" cy="27806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6" name="Рисунок 7" descr="швб сидоренко 3 ст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r44tX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pCcAAKcUAAC5NAAAligAABAAAAA="/>
              </a:ext>
            </a:extLst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980" y="3357245"/>
            <a:ext cx="2126615" cy="32404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8A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wAA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 b="1"/>
              <a:t>АКТУАЛЬНОСТЬ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wDuGU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Рисунок 3" descr="интеллектуалы 21 века216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a9TH/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AAAAAAAAAACjDwAA3hYAABAAAAA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41905" cy="37172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Содержимое 4" descr="интеллектуалы 21 века217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AQjdH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gg0AAJcFAAAOHQAAYhwAABAAAAA="/>
              </a:ext>
            </a:extLst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830" y="908685"/>
            <a:ext cx="2527300" cy="3705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Рисунок 5" descr="интеллектуалы 21 века218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JbziH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lRgAADkQAABvKAAA0CY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055" y="2637155"/>
            <a:ext cx="2576830" cy="36722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6" name="Рисунок 6" descr="интеллектуалы 21 века219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05Hfk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3yUAAAwCAABzNgAAaRoAABAAAAA="/>
              </a:ext>
            </a:extLst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25" y="332740"/>
            <a:ext cx="2694940" cy="396049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тропинка 4з220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a1519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/QEAAAwCAAB1GgAADhM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5" y="332740"/>
            <a:ext cx="3977640" cy="27647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Рисунок 4" descr="тропинка 4з221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zAbcy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GwEAABgVAADpGQAABSY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5" y="3429000"/>
            <a:ext cx="4032250" cy="27514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Рисунок 5" descr="тропинка 4з222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i5AOe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Ax0AAAwCAADRNQAAKhMAABAAAAA="/>
              </a:ext>
            </a:extLst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45" y="332740"/>
            <a:ext cx="4032250" cy="2782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5" name="Рисунок 6" descr="тропинка 4з223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f8IFp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kRwAABgVAAAYNQAA7SUAABAAAAA="/>
              </a:ext>
            </a:extLst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755" y="3429000"/>
            <a:ext cx="3987165" cy="27362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mr5Kuvbw0SEми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C4DlU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2QoAAIn///85LAAAWC4AABAAAAA="/>
              </a:ext>
            </a:extLst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395" y="-75565"/>
            <a:ext cx="5425440" cy="76092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дорогами победы122.jp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3UP8A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gg0AAAAAAAANKAAAxCkAABAAAAA="/>
              </a:ext>
            </a:extLst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830" y="0"/>
            <a:ext cx="4314825" cy="67894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uokhQ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Содержимое 3" descr="Ведерников герои отечества.png"/>
          <p:cNvPicPr>
            <a:picLocks noGrp="1" noChangeAspect="1" noChangeArrowheads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ivbO3DAAAABAAAAAAAAAAAAAAAAAAAAAAAAAAHgAAAGgAAAAAAAAAAAAAAAAAAAAAAAAAAAAAABAnAAAQJwAAAAAAAAAAAAAAAAAAAAAAAAAAAAAAAAAAAAAAAAAAAAAUAAAAAAAAAMDA/wAAAAAAZAAAADIAAAAAAAAAZAAAAAAAAAB/f38ACgAAAB8AAABUAAAAT4G9BQAAAAEAAAAAAAAAAAAAAAAAAAAAAAAAAAAAAAAAAAAAAAAAAP///wJ/f38AH0l9A8zMzADAwP8Af39/AAAAAAAAAAAAAAAAAP///wAAAAAAIQAAABgAAAAUAAAAeQQAAAQEAADBIQAAuBgAABAAAAA="/>
              </a:ext>
            </a:extLst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0668">
            <a:off x="727075" y="652780"/>
            <a:ext cx="4759960" cy="33655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4" name="Рисунок 4" descr="Климова герои отечества.pn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9a+u6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bhQAAFUQAABbMwAAMiYAABAAAAA="/>
              </a:ext>
            </a:extLst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4974">
            <a:off x="3321050" y="2654935"/>
            <a:ext cx="5027295" cy="355409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4WMYI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A4BAAAGw0AAAg0AAAmFgAAEAAAAA=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0/R7Q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wCAAA6BcAANAvAACwIgAAE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indent="0" algn="ctr">
              <a:buNone/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UyetzQ40MLQ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0fuH/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AA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Прямоугольник 6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8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8AaMUMAAAAEAAAAAAAAAAAAAAAAAAAAAAAAAAeAAAAaAAAAAAAAAAAAAAAAAAAAAAAAAAAAAAAECcAABAnAAAAAAAAAAAAAAAAAAAAAAAAAAAAAAAAAAAAAAAAAAAAABQAAAAAAAAAwMD/AAAAAABkAAAAMgAAAAAAAABkAAAAAAAAAH9/fwAKAAAAHwAAAFQAAABPgb0FAAAAAQAAAAAAAAAAAAAAAAAAAAAAAAAAAAAAAAAAAAAAAAAAALDwAH9/fwAfSX0DzMzMAMDA/wB/f38AAAAAAAAAAAAAAAAAAAAAAAAAAAAhAAAAGAAAABQAAABhEgAAAAAAAKUlAACjGAAAEAAAAA=="/>
              </a:ext>
            </a:extLst>
          </p:cNvSpPr>
          <p:nvPr/>
        </p:nvSpPr>
        <p:spPr>
          <a:xfrm>
            <a:off x="2987675" y="0"/>
            <a:ext cx="3131820" cy="400494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МУЛЬТИПЛИКАТИВНОСТЬ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8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un3k0MAAAAEAAAAAAAAAAAAAAAAAAAAAAAAAAeAAAAaAAAAAAAAAAAAAAAAAAAAAAAAAAAAAAAECcAABAnAAAAAAAAAAAAAAAAAAAAAAAAAAAAAAAAAAAAAAAAAAAAABQAAAAAAAAAwMD/AAAAAABkAAAAMgAAAAAAAABkAAAAAAAAAH9/fwAKAAAAHwAAAFQAAABPgb0FAAAAAQAAAAAAAAAAAAAAAAAAAAAAAAAAAAAAAAAAAAAAAAAAALDw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МУЛЬТИПЛИКАТИВНОСТЬ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UZZxs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A4BAAAGw0AAAg0AAAmFgAAEAAAAA=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FVZhE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wCAAA6BcAANAvAACwIgAAE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indent="0" algn="ctr">
              <a:buNone/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UyetzQ40MLQ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OlwQy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AA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img13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bSOeyDAAAABAAAAAAAAAAAAAAAAAAAAAAAAAAHgAAAGgAAAAAAAAAAAAAAAAAAAAAAAAAAAAAABAnAAAQJwAAAAAAAAAAAAAAAAAAAAAAAAAAAAAAAAAAAAAAAAAAAAAUAAAAAAAAAMDA/wAAAAAAZAAAADIAAAAAAAAAZAAAAAAAAAB/f38ACgAAAB8AAABUAAAA////AAAAAAEAAAAAAAAAAAAAAAAAAAAAAAAAAAAAAAAAAAAAAAAAAAAAAAB/f38AH0l9A8zMzADAwP8Af39/AAAAAAAAAAAAAAAAAP///wAAAAAAIQAAABgAAAAUAAAAAAAAAAAA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EAAAAAAAAA////AAAAAAgAAAAAAAAAAAAAAAAAAAAAAAAAAAAAAAAAAAAAZAAAAAEAAABAAAAAAAAAAAAAAAAAAAAAAAAAAAAAAAAAAAAAAAAAAAAAAAAAAAAAAAAAAAAAAAAAAAAAAAAAAAAAAAAAAAAAAAAAAAAAAAAAAAAAAAAAAAAAAAAAAAAAFAAAADwAAAABAAAAAAAAAJu7WQ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LDB5EMAAAAEAAAAAAAAAAAAAAAAAAAAAAAAAAeAAAAaAAAAAAAAAAAAAAAAAAAAAAAAAAAAAAAECcAABAnAAAAAAAAAAAAAAAAAAAAAAAAAAAAAAAAAAAAAAAAAAAAABQAAAAAAAAAwMD/AAAAAABkAAAAMgAAAAAAAABkAAAAAAAAAH9/fwAKAAAAHwAAAFQAAAD///8AAAAAAQAAAAAAAAAAAAAAAAAAAAAAAAAAAAAAAAAAAAAAAAAAm7tZCX9/fwAfSX0DzMzMAMDA/wB/f38AAAAAAAAAAAAAAAAAAAAAAAAAAAAhAAAAGAAAABQAAACiCAAA0QMAAKErAADoCgAAEAAAAA=="/>
              </a:ext>
            </a:extLst>
          </p:cNvSpPr>
          <p:nvPr>
            <p:ph type="body" idx="1"/>
          </p:nvPr>
        </p:nvSpPr>
        <p:spPr>
          <a:xfrm>
            <a:off x="1403350" y="620395"/>
            <a:ext cx="5688965" cy="11525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3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000000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 b="1">
                <a:solidFill>
                  <a:srgbClr val="31869B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A4BAAAGw0AAAg0AAAmFgAAEAAAAA=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L///8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wCAAA6BcAANAvAACwIgAAE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indent="0" algn="ctr">
              <a:buNone/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UyetzQ40MLQ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AAAABAOAAAMC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Прямоугольник 5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//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v///8MAAAAEAAAAAAAAAAAAAAAAAAAAAAAAAAeAAAAaAAAAAAAAAAAAAAAAAAAAAAAAAAAAAAAECcAABAnAAAAAAAAAAAAAAAAAAAAAAAAAAAAAAAAAAAAAAAAAAAAABQAAAAAAAAAwMD/AAAAAABkAAAAMgAAAAAAAABkAAAAAAAAAH9/fwAKAAAAHwAAAFQAAABPgb0FAAAAAQAAAAAAAAAAAAAAAAAAAAAAAAAAAAAAAAAAAAAAAAAA//8AAH9/fwAfSX0DzMzMAMDA/wB/f38AAAAAAAAAAAAAAAAAAAAAAAAAAAAhAAAAGAAAABQAAABtJQAAAAAAAD86AACJFQAAEAAAAA=="/>
              </a:ext>
            </a:extLst>
          </p:cNvSpPr>
          <p:nvPr/>
        </p:nvSpPr>
        <p:spPr>
          <a:xfrm>
            <a:off x="6083935" y="0"/>
            <a:ext cx="3384550" cy="350075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 b="1"/>
              <a:t>ЦЕЛЬ</a:t>
            </a:r>
          </a:p>
        </p:txBody>
      </p:sp>
      <p:sp>
        <p:nvSpPr>
          <p:cNvPr id="6" name="Прямоугольник 6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8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xqPQAMAAAAEAAAAAAAAAAAAAAAAAAAAAAAAAAeAAAAaAAAAAAAAAAAAAAAAAAAAAAAAAAAAAAAECcAABAnAAAAAAAAAAAAAAAAAAAAAAAAAAAAAAAAAAAAAAAAAAAAABQAAAAAAAAAwMD/AAAAAABkAAAAMgAAAAAAAABkAAAAAAAAAH9/fwAKAAAAHwAAAFQAAABPgb0FAAAAAQAAAAAAAAAAAAAAAAAAAAAAAAAAAAAAAAAAAAAAAAAAALDwAH9/fwAfSX0DzMzMAMDA/wB/f38AAAAAAAAAAAAAAAAAAAAAAAAAAAAhAAAAGAAAABQAAABhEgAAAAAAAKUlAACjGAAAEAAAAA=="/>
              </a:ext>
            </a:extLst>
          </p:cNvSpPr>
          <p:nvPr/>
        </p:nvSpPr>
        <p:spPr>
          <a:xfrm>
            <a:off x="2987675" y="0"/>
            <a:ext cx="3131820" cy="400494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МУЛЬТИПЛИКАТИВНОСТЬ</a:t>
            </a:r>
          </a:p>
        </p:txBody>
      </p:sp>
      <p:sp>
        <p:nvSpPr>
          <p:cNvPr id="7" name="Прямоугольник 15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U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gsKwAMAAAAEAAAAAAAAAAAAAAAAAAAAAAAAAAeAAAAaAAAAAAAAAAAAAAAAAAAAAAAAAAAAAAAECcAABAnAAAAAAAAAAAAAAAAAAAAAAAAAAAAAAAAAAAAAAAAAAAAABQAAAAAAAAAwMD/AAAAAABkAAAAMgAAAAAAAABkAAAAAAAAAH9/fwAKAAAAHwAAAFQAAABPgb0FAAAAAQAAAAAAAAAAAAAAAAAAAAAAAAAAAAAAAAAAAAAAAAAAALBQAH9/fwAfSX0DzMzMAMDA/wB/f38AAAAAAAAAAAAAAAAAAAAAAAAAAAAhAAAAGAAAABQAAAAnFAAAGBUAAPkoAAAwKgAAEAAAAA=="/>
              </a:ext>
            </a:extLst>
          </p:cNvSpPr>
          <p:nvPr/>
        </p:nvSpPr>
        <p:spPr>
          <a:xfrm>
            <a:off x="3275965" y="3429000"/>
            <a:ext cx="3384550" cy="3429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ШНОУ «МАЛАЯ АКАДЕМИЯ НАУК»</a:t>
            </a:r>
          </a:p>
        </p:txBody>
      </p:sp>
      <p:sp>
        <p:nvSpPr>
          <p:cNvPr id="8" name="Прямоугольник 14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/A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Qm4P8MAAAAEAAAAAAAAAAAAAAAAAAAAAAAAAAeAAAAaAAAAAAAAAAAAAAAAAAAAAAAAAAAAAAAECcAABAnAAAAAAAAAAAAAAAAAAAAAAAAAAAAAAAAAAAAAAAAAAAAABQAAAAAAAAAwMD/AAAAAABkAAAAMgAAAAAAAABkAAAAAAAAAH9/fwAKAAAAHwAAAFQAAABPgb0FAAAAAQAAAAAAAAAAAAAAAAAAAAAAAAAAAAAAAAAAAAAAAAAA/8AAAH9/fwAfSX0DzMzMAMDA/wB/f38AAAAAAAAAAAAAAAAAAAAAAAAAAAAhAAAAGAAAABQAAAAAAAAAAAAAAGESAACGGQAAEAAAAA=="/>
              </a:ext>
            </a:extLst>
          </p:cNvSpPr>
          <p:nvPr/>
        </p:nvSpPr>
        <p:spPr>
          <a:xfrm>
            <a:off x="0" y="0"/>
            <a:ext cx="2987675" cy="414909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ПРОГРАММА ВОСПИТАНИЯ МАОУ «СОШ №15 г. ЧЕЛЯБИНСКА»</a:t>
            </a:r>
          </a:p>
        </p:txBody>
      </p:sp>
      <p:sp>
        <p:nvSpPr>
          <p:cNvPr id="9" name="Прямоугольник 16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CHKAAAGBUAAAY6AAAwKgAAEAAAAA=="/>
              </a:ext>
            </a:extLst>
          </p:cNvSpPr>
          <p:nvPr/>
        </p:nvSpPr>
        <p:spPr>
          <a:xfrm>
            <a:off x="6588125" y="3429000"/>
            <a:ext cx="2844165" cy="3429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//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yStgQMAAAAEAAAAAAAAAAAAAAAAAAAAAAAAAAeAAAAaAAAAAAAAAAAAAAAAAAAAAAAAAAAAAAAECcAABAnAAAAAAAAAAAAAAAAAAAAAAAAAAAAAAAAAAAAAAAAAAAAABQAAAAAAAAAwMD/AAAAAABkAAAAMgAAAAAAAABkAAAAAAAAAH9/fwAKAAAAHwAAAFQAAABPgb0FAAAAAQAAAAAAAAAAAAAAAAAAAAAAAAAAAAAAAAAAAAAAAAAA//8AAH9/fwAfSX0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buNone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 b="1"/>
              <a:t>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A4BAAAGw0AAAg0AAAmFgAAEAAAAA=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r="smNativeData" val="SMDATA_12_xkQCYhMAAAAlAAAAZAAAAA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BPgb0FAAAAAQAAAAAAAAAAAAAAAAAAAAAAAAAAAAAAAAAAAAAAAAAA////An9/fwAfSX0DzMzMAMDA/wB/f38AAAAAAAAAAAAAAAAAAAAAAAAAAAAhAAAAGAAAABQAAABwCAAA6BcAANAvAACwIgAAE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FFFFFF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indent="0" algn="ctr">
              <a:buNone/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2" descr="C:\Users\Оксана\Desktop\Рабочий стол(Оксана)\воспитать чел\UyetzQ40MLQ.jpg"/>
          <p:cNvPicPr>
            <a:picLocks noChangeAspect="1"/>
            <a:extLst>
              <a:ext uri="smNativeData">
                <pr:smNativeData xmlns="" xmlns:pr="smNativeData" val="SMDATA_14_xkQCYhMAAAAlAAAAEQAAAC0AAAAAkAAAAEgAAACQAAAASAAAAAAAAAAAAAAAAAAAAAEAAABQAAAAAAAAAAAA4D8AAAAAAADgPwAAAAAAAOA/AAAAAAAA4D8AAAAAAADgPwAAAAAAAOA/AAAAAAAA4D8AAAAAAADgPwAAAAAAAOA/AAAAAAAA4D8CAAAAjAAAAAAAAAAAAAAAT4G9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/AP8ADAAAABAAAAAAAAAAAAAAAAAAAAAAAAAAHgAAAGgAAAAAAAAAAAAAAAAAAAAAAAAAAAAAABAnAAAQJwAAAAAAAAAAAAAAAAAAAAAAAAAAAAAAAAAAAAAAAAAAAAAUAAAAAAAAAMDA/wAAAAAAZAAAADIAAAAAAAAAZAAAAAAAAAB/f38ACgAAAB8AAABUAAAAT4G9BQAAAAEAAAAAAAAAAAAAAAAAAAAAAAAAAAAAAAAAAAAAAAAAAAAAAAB/f38AH0l9A8zMzADAwP8Af39/AAAAAAAAAAAAAAAAAP///wAAAAAAIQAAABgAAAAUAAAAAAAAAAAAAABAOAAAMCoAABAAAAA="/>
              </a:ext>
            </a:extLst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Прямоугольник 6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8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BPgb0FAAAAAQAAAAAAAAAAAAAAAAAAAAAAAAAAAAAAAAAAAAAAAAAAALDwAH9/fwAfSX0DzMzMAMDA/wB/f38AAAAAAAAAAAAAAAAAAAAAAAAAAAAhAAAAGAAAABQAAABhEgAAAAAAAKUlAACjGAAAEAAAAA=="/>
              </a:ext>
            </a:extLst>
          </p:cNvSpPr>
          <p:nvPr/>
        </p:nvSpPr>
        <p:spPr>
          <a:xfrm>
            <a:off x="2987675" y="0"/>
            <a:ext cx="3131820" cy="400494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 dirty="0"/>
              <a:t>МУЛЬТИПЛИКАТИВНОСТЬ</a:t>
            </a:r>
          </a:p>
        </p:txBody>
      </p:sp>
      <p:sp>
        <p:nvSpPr>
          <p:cNvPr id="6" name="Прямоугольник 15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ACwU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ICAgIMAAAAEAAAAAAAAAAAAAAAAAAAAAAAAAAeAAAAaAAAAAAAAAAAAAAAAAAAAAAAAAAAAAAAECcAABAnAAAAAAAAAAAAAAAAAAAAAAAAAAAAAAAAAAAAAAAAAAAAABQAAAAAAAAAwMD/AAAAAABkAAAAMgAAAAAAAABkAAAAAAAAAH9/fwAKAAAAHwAAAFQAAABPgb0FAAAAAQAAAAAAAAAAAAAAAAAAAAAAAAAAAAAAAAAAAAAAAAAAALBQAH9/fwAfSX0DzMzMAMDA/wB/f38AAAAAAAAAAAAAAAAAAAAAAAAAAAAhAAAAGAAAABQAAAAnFAAAGBUAAPkoAAAwKgAAEAAAAA=="/>
              </a:ext>
            </a:extLst>
          </p:cNvSpPr>
          <p:nvPr/>
        </p:nvSpPr>
        <p:spPr>
          <a:xfrm>
            <a:off x="3275965" y="3429000"/>
            <a:ext cx="3384550" cy="3429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 dirty="0"/>
              <a:t>ШНОУ «МАЛАЯ АКАДЕМИЯ НАУК»</a:t>
            </a:r>
          </a:p>
        </p:txBody>
      </p:sp>
      <p:sp>
        <p:nvSpPr>
          <p:cNvPr id="7" name="Прямоугольник 14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P/AA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GsZZwMAAAAEAAAAAAAAAAAAAAAAAAAAAAAAAAeAAAAaAAAAAAAAAAAAAAAAAAAAAAAAAAAAAAAECcAABAnAAAAAAAAAAAAAAAAAAAAAAAAAAAAAAAAAAAAAAAAAAAAABQAAAAAAAAAwMD/AAAAAABkAAAAMgAAAAAAAABkAAAAAAAAAH9/fwAKAAAAHwAAAFQAAABPgb0FAAAAAQAAAAAAAAAAAAAAAAAAAAAAAAAAAAAAAAAAAAAAAAAA/8AAAH9/fwAfSX0DzMzMAMDA/wB/f38AAAAAAAAAAAAAAAAAAAAAAAAAAAAhAAAAGAAAABQAAAAAAAAAAAAAAGESAACGGQAAEAAAAA=="/>
              </a:ext>
            </a:extLst>
          </p:cNvSpPr>
          <p:nvPr/>
        </p:nvSpPr>
        <p:spPr>
          <a:xfrm>
            <a:off x="0" y="0"/>
            <a:ext cx="2987675" cy="414909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ПРОГРАММА ВОСПИТАНИЯ </a:t>
            </a:r>
            <a:r>
              <a:rPr lang="ru-RU" sz="2800"/>
              <a:t>МАОУ «СОШ №15 г. ЧЕЛЯБИНСКА»</a:t>
            </a:r>
          </a:p>
        </p:txBody>
      </p:sp>
      <p:sp>
        <p:nvSpPr>
          <p:cNvPr id="8" name="Прямоугольник 16"/>
          <p:cNvSpPr>
            <a:extLst>
              <a:ext uri="smNativeData">
                <pr:smNativeData xmlns="" xmlns:pr="smNativeData" val="SMDATA_12_xkQCYhMAAAAlAAAAZAAAAA0AAAAAkAAAAEgAAACQAAAASAAAAAAAAAABAAAAAAAAAAEAAABQAAAAAAAAAAAA4D8AAAAAAADgPwAAAAAAAOA/AAAAAAAA4D8AAAAAAADgPwAAAAAAAOA/AAAAAAAA4D8AAAAAAADgPwAAAAAAAOA/AAAAAAAA4D8CAAAAjAAAAAEAAAAAAAAAT4G9DAAAAAgAAAAAAAAAAAAAAAAAAAAAAAAAAAAAAAAAAAAAZAAAAAEAAABAAAAAAAAAAAAAAAAAAAAAAAAAAAAAAAAAAAAAAAAAAAAAAAAAAAAAAAAAAAAAAAAAAAAAAAAAAAAAAAAAAAAAAAAAAAAAAAAAAAAAAAAAAAAAAAAAAAAAFAAAADwAAAABAAAAAAAAAHAwoAAo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daq0wMAAAAEAAAAAAAAAAAAAAAAAAAAAAAAAAeAAAAaAAAAAAAAAAAAAAAAAAAAAAAAAAAAAAAECcAABAnAAAAAAAAAAAAAAAAAAAAAAAAAAAAAAAAAAAAAAAAAAAAABQAAAAAAAAAwMD/AAAAAABkAAAAMgAAAAAAAABkAAAAAAAAAH9/fwAKAAAAHwAAAFQAAABPgb0FAAAAAQAAAAAAAAAAAAAAAAAAAAAAAAAAAAAAAAAAAAAAAAAAcDCgAH9/fwAfSX0DzMzMAMDA/wB/f38AAAAAAAAAAAAAAAAAAAAAAAAAAAAhAAAAGAAAABQAAACHKAAAGBUAAAY6AAAwKgAAEAAAAA=="/>
              </a:ext>
            </a:extLst>
          </p:cNvSpPr>
          <p:nvPr/>
        </p:nvSpPr>
        <p:spPr>
          <a:xfrm>
            <a:off x="6588125" y="3429000"/>
            <a:ext cx="2844165" cy="34290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/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457</Words>
  <Application>Microsoft Office PowerPoint</Application>
  <PresentationFormat>Экран (4:3)</PresentationFormat>
  <Paragraphs>96</Paragraphs>
  <Slides>68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Presentation</vt:lpstr>
      <vt:lpstr> МАОУ «СОШ №15 г. Челябинска»  Школьное научное общество учащихся (ШНОУ) как среда для реализации способностей ребенка   Вавилина Оксана Владимировна, учитель начальных классов высшей категории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Апрель 2020 Количество научных работ - 28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Оксана</dc:creator>
  <cp:keywords/>
  <dc:description/>
  <cp:lastModifiedBy>Методист</cp:lastModifiedBy>
  <cp:revision>4</cp:revision>
  <dcterms:created xsi:type="dcterms:W3CDTF">2020-11-28T19:06:14Z</dcterms:created>
  <dcterms:modified xsi:type="dcterms:W3CDTF">2022-02-17T04:24:25Z</dcterms:modified>
</cp:coreProperties>
</file>