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1" r:id="rId4"/>
    <p:sldId id="269" r:id="rId5"/>
    <p:sldId id="272" r:id="rId6"/>
    <p:sldId id="284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5" r:id="rId18"/>
    <p:sldId id="286" r:id="rId19"/>
    <p:sldId id="287" r:id="rId20"/>
    <p:sldId id="288" r:id="rId21"/>
    <p:sldId id="289" r:id="rId22"/>
    <p:sldId id="294" r:id="rId23"/>
    <p:sldId id="290" r:id="rId24"/>
    <p:sldId id="291" r:id="rId25"/>
    <p:sldId id="293" r:id="rId26"/>
    <p:sldId id="292" r:id="rId27"/>
    <p:sldId id="27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B255"/>
    <a:srgbClr val="0C40AA"/>
    <a:srgbClr val="72A0DB"/>
    <a:srgbClr val="712703"/>
    <a:srgbClr val="251B02"/>
    <a:srgbClr val="604703"/>
    <a:srgbClr val="695109"/>
    <a:srgbClr val="F9E1BD"/>
    <a:srgbClr val="EAC485"/>
    <a:srgbClr val="F2DA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 varScale="1">
        <p:scale>
          <a:sx n="65" d="100"/>
          <a:sy n="65" d="100"/>
        </p:scale>
        <p:origin x="-134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5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4.emf"/><Relationship Id="rId4" Type="http://schemas.openxmlformats.org/officeDocument/2006/relationships/oleObject" Target="../embeddings/oleObject6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32387" y="1563329"/>
            <a:ext cx="7111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«Приёмы формирования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 смыслового чтения у младших школьников на уроках литературного чтения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86075" y="3100389"/>
            <a:ext cx="57721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Андреева Наталья Николаевна, </a:t>
            </a:r>
          </a:p>
          <a:p>
            <a:pPr algn="r"/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учитель начальных классов </a:t>
            </a:r>
          </a:p>
          <a:p>
            <a:pPr algn="r"/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МБОУ «СОШ № 144 г. Челябинска»</a:t>
            </a:r>
            <a:endParaRPr lang="ru-RU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14338" y="542926"/>
            <a:ext cx="830103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прогнозирование по иллюстрации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рассмотреть иллюстрации с высказыванием своих предположений. </a:t>
            </a: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адание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Посмотрите на иллюстрацию и определите тему. Что может произойти? Опишите героя, определите черты его характера.</a:t>
            </a:r>
          </a:p>
          <a:p>
            <a:pPr lvl="1"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Приём «Ассоциация»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спользуется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определения темы урока и дальнейшей цели изучения произведения. Ребята высказывают предположения о содержании произведения, обсуждают название, называют ассоциации, которые оно вызывает. (Почему именно так называется? Что может произойти в произведении  с таким названием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?).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7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85775" y="771902"/>
            <a:ext cx="817245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этап. Работа с текстом во время чтения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«Чтение с пометками»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сформировать умение читать вдумчиво, оценивать информацию, формулировать мысли автора своими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словами.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написать на полях значками информацию по следующему алгоритму: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Знакомая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Новая информация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думал (думала) иначе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Это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меня заинтересовало (удивило), хочу узнать больше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или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пометки («з» - знаю, «х» - хочу узнать, «у» - узнал новое)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6497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14349" y="571500"/>
            <a:ext cx="814387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«Спринт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на максимальной для них скорости читают про себя незнакомый текст, плотно сжав зубы и губы, а после прочтения отвечают на сформулированные учителем вопросы к тексту.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Подготавливается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 психологически,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даются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команды: «Приготовиться! Внимание! Начали!»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обучении чтению «Спринт»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памятка: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Плотно сожми губы и зубы.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Читай только глазами.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Читай как можно быстрей.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Ответь на вопросы к тексту.</a:t>
            </a:r>
          </a:p>
        </p:txBody>
      </p:sp>
    </p:spTree>
    <p:extLst>
      <p:ext uri="{BB962C8B-B14F-4D97-AF65-F5344CB8AC3E}">
        <p14:creationId xmlns:p14="http://schemas.microsoft.com/office/powerpoint/2010/main" val="86497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00088" y="771902"/>
            <a:ext cx="77152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многозначными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словами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Виталий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Бианки «Заяц, косач, медведь и весна»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понятия и толкования слов и словосочетаний.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Раскрасьте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пары соответствующим цветом.</a:t>
            </a:r>
          </a:p>
        </p:txBody>
      </p:sp>
      <p:pic>
        <p:nvPicPr>
          <p:cNvPr id="5" name="Рисунок 4" descr="https://cdn2.arhivurokov.ru/multiurok/html/2019/01/16/s_5c3eb7e35ad07/1054627_1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3428999"/>
            <a:ext cx="7715250" cy="17002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497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0063" y="585788"/>
            <a:ext cx="811529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 заглавия и темы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текста</a:t>
            </a:r>
          </a:p>
          <a:p>
            <a:pPr lvl="0"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заголовка из предложенных вариантов и соотнесение с текстом, подбор собственного заголовка.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прочитать текст, потом ответить на вопросы по его содержанию, далее прочитать заголовки, подумать какой из них больше подходит, почему; проверить себя, перечитав текст.</a:t>
            </a:r>
          </a:p>
          <a:p>
            <a:pPr>
              <a:lnSpc>
                <a:spcPct val="150000"/>
              </a:lnSpc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/>
              <a:t> 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6497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14350" y="514350"/>
            <a:ext cx="80295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Басня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Толстого.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 текст. Ответь на вопросы. Выбери заглавие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Мальчик и стадо       Лгун     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Волк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Мальчик стерег овец и, будто увидав волка, стал звать: «Помогите, волк! волк!» Мужики прибежали и видят: неправда. Так сделал он и два и три раза, случилось — и вправду набежал волк. Мальчик стал кричать: «Сюда, сюда скорей, волк!» Мужики подумали, что опять по-всегдашнему обманывает, — не послушали его. Волк видит, бояться нечего: на просторе перерезал все стадо.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к тексту: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мужики не поверили мальчику?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случилась беда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ты думаешь об этом мальчике?</a:t>
            </a:r>
          </a:p>
          <a:p>
            <a:pPr lvl="0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97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65674" y="771902"/>
            <a:ext cx="714962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 этап. Работа с текстом после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чтения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Задания «на восстановление деформированного текста»: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расположение «перепутанных» фрагментов текста в правильной последовательности.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«собери» пословицы, фразеологизмы.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«найди ошибку».</a:t>
            </a:r>
          </a:p>
          <a:p>
            <a:r>
              <a:rPr lang="ru-RU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6497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" name="Рисунок 4" descr="C:\Users\Vesnushka\Desktop\1534159248_944d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345" y="2714625"/>
            <a:ext cx="3384868" cy="285750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4706070"/>
              </p:ext>
            </p:extLst>
          </p:nvPr>
        </p:nvGraphicFramePr>
        <p:xfrm>
          <a:off x="466725" y="523876"/>
          <a:ext cx="4461308" cy="384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Acrobat Document" r:id="rId5" imgW="4781219" imgH="4124181" progId="AcroExch.Document.DC">
                  <p:embed/>
                </p:oleObj>
              </mc:Choice>
              <mc:Fallback>
                <p:oleObj name="Acrobat Document" r:id="rId5" imgW="4781219" imgH="412418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6725" y="523876"/>
                        <a:ext cx="4461308" cy="3848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852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385887" y="685800"/>
            <a:ext cx="65865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пословицы и объясните их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смысл: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096602"/>
              </p:ext>
            </p:extLst>
          </p:nvPr>
        </p:nvGraphicFramePr>
        <p:xfrm>
          <a:off x="614361" y="1147464"/>
          <a:ext cx="7986713" cy="17585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14739"/>
                <a:gridCol w="874923"/>
                <a:gridCol w="3497051"/>
              </a:tblGrid>
              <a:tr h="3524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Где дружба прочна, 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плохим – горя хлебнёшь.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524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Крепкую дружбу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лучше новых двух.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524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хорошим другом горы свернёшь, 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там хорошо идут дела.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524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Старый друг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топором не разрубишь.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85799" y="3105835"/>
            <a:ext cx="78581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фразеологизмами: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1797918"/>
              </p:ext>
            </p:extLst>
          </p:nvPr>
        </p:nvGraphicFramePr>
        <p:xfrm>
          <a:off x="685799" y="3581400"/>
          <a:ext cx="7858125" cy="22336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47359"/>
                <a:gridCol w="815288"/>
                <a:gridCol w="3695478"/>
              </a:tblGrid>
              <a:tr h="637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 бы показал бы, почём фунт лиха.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Верно предсказывать будущие события.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37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Сидели б у меня как шёлковые.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Узнать, понять сполна горе, трудности.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207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Наломать дров. 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Хорошо, смирно, тихо.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37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в воду глядеть.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Наделать глупостей, грубых ошибок.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533525" y="3581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52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7548294"/>
              </p:ext>
            </p:extLst>
          </p:nvPr>
        </p:nvGraphicFramePr>
        <p:xfrm>
          <a:off x="1343024" y="1079811"/>
          <a:ext cx="6457950" cy="4192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Acrobat Document" r:id="rId4" imgW="4619336" imgH="3800114" progId="AcroExch.Document.DC">
                  <p:embed/>
                </p:oleObj>
              </mc:Choice>
              <mc:Fallback>
                <p:oleObj name="Acrobat Document" r:id="rId4" imgW="4619336" imgH="3800114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43024" y="1079811"/>
                        <a:ext cx="6457950" cy="41922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852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65674" y="1301742"/>
            <a:ext cx="7392514" cy="2241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"Читать – это еще ничего не значит,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что читать и как понимать прочитанное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вот в чем главное дело"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К. Д. Ушинский.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42938" y="585788"/>
            <a:ext cx="798671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переводе с французского – 5 строчек – нерифмованное стихотворение.</a:t>
            </a: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этого приема работы: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развить умение учащихся выделять ключевые понятия в прочитанном, главные идеи, синтезировать полученные знания, проявлять творческие способности.</a:t>
            </a: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работают по инструкции: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1-я строчка: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тема (одно существительное);</a:t>
            </a: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2-я строчка: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описание темы в двух словах (два прилагательных);</a:t>
            </a: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3-я строчка: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действия в рамках темы тремя словами (три глагола);</a:t>
            </a: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4-я строчка: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фраза из четырех слов, показывающая отношение к теме (целое предложение);</a:t>
            </a: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5-я строчка: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синоним из одного слова к теме.</a:t>
            </a:r>
          </a:p>
        </p:txBody>
      </p:sp>
    </p:spTree>
    <p:extLst>
      <p:ext uri="{BB962C8B-B14F-4D97-AF65-F5344CB8AC3E}">
        <p14:creationId xmlns:p14="http://schemas.microsoft.com/office/powerpoint/2010/main" val="217726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14349" y="542924"/>
            <a:ext cx="80867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произведению </a:t>
            </a:r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И.А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Крылова "Ворона и лисица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320407"/>
              </p:ext>
            </p:extLst>
          </p:nvPr>
        </p:nvGraphicFramePr>
        <p:xfrm>
          <a:off x="742950" y="1312365"/>
          <a:ext cx="7858124" cy="35799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56971"/>
                <a:gridCol w="3801153"/>
              </a:tblGrid>
              <a:tr h="5686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1.Ворона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1.Лисица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686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2.Глупая, доверчивая.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Хитрая, коварная.   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686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3.Верит, слушает, каркает.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Обманывает, льстит, лукавит.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1729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4.Вороне нравятся льстивые слова.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Лисица всегда добивается своего.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686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5.Простофиля.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Плутовка.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726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14349" y="528638"/>
            <a:ext cx="80867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Ромашка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6 вопросов выйти на понимание содержащейся в тексте информации, на осмысление авторской позиции (в художественных и публицистических текстах). Работа может быть индивидуальной, парной или групповой.</a:t>
            </a:r>
          </a:p>
        </p:txBody>
      </p:sp>
      <p:pic>
        <p:nvPicPr>
          <p:cNvPr id="4" name="Рисунок 3" descr="ÐÐ°ÑÑÐ¸Ð½ÐºÐ¸ Ð¿Ð¾ Ð·Ð°Ð¿ÑÐ¾ÑÑ ÑÐ¾Ð¼Ð°ÑÐºÐ° Ð±Ð»ÑÐ¼Ð°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836" y="2386012"/>
            <a:ext cx="4029075" cy="3429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683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0063" y="528638"/>
            <a:ext cx="81153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Цитаты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привлечь внимание к языковым особенно­стям текста, характеризующим его персонажей.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Соедините имя героя и цитату из книги.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405984"/>
              </p:ext>
            </p:extLst>
          </p:nvPr>
        </p:nvGraphicFramePr>
        <p:xfrm>
          <a:off x="742950" y="2343150"/>
          <a:ext cx="7772400" cy="19055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85784"/>
                <a:gridCol w="3886616"/>
              </a:tblGrid>
              <a:tr h="95277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Кто это сказал?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Цитата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95277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683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1690285"/>
              </p:ext>
            </p:extLst>
          </p:nvPr>
        </p:nvGraphicFramePr>
        <p:xfrm>
          <a:off x="1265693" y="528636"/>
          <a:ext cx="6706732" cy="5260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Acrobat Document" r:id="rId4" imgW="7029425" imgH="9086767" progId="AcroExch.Document.DC">
                  <p:embed/>
                </p:oleObj>
              </mc:Choice>
              <mc:Fallback>
                <p:oleObj name="Acrobat Document" r:id="rId4" imgW="7029425" imgH="9086767" progId="AcroExch.Document.DC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5693" y="528636"/>
                        <a:ext cx="6706732" cy="52601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683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7200" y="485776"/>
            <a:ext cx="81867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«Шифровальщик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«Волшебного алфавита»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зашифровывается пословица.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расшифровать и определить, какая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пословица не подходит к русской народной сказке «Лиса и Журавль».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3399659"/>
              </p:ext>
            </p:extLst>
          </p:nvPr>
        </p:nvGraphicFramePr>
        <p:xfrm>
          <a:off x="614362" y="2424768"/>
          <a:ext cx="3697030" cy="2633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Acrobat Document" r:id="rId4" imgW="5676871" imgH="4038521" progId="AcroExch.Document.DC">
                  <p:embed/>
                </p:oleObj>
              </mc:Choice>
              <mc:Fallback>
                <p:oleObj name="Acrobat Document" r:id="rId4" imgW="5676871" imgH="4038521" progId="AcroExch.Document.DC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2" y="2424768"/>
                        <a:ext cx="3697030" cy="26330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5881423"/>
              </p:ext>
            </p:extLst>
          </p:nvPr>
        </p:nvGraphicFramePr>
        <p:xfrm>
          <a:off x="4572000" y="2424767"/>
          <a:ext cx="3717092" cy="2647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Acrobat Document" r:id="rId6" imgW="5676871" imgH="4038521" progId="AcroExch.Document.DC">
                  <p:embed/>
                </p:oleObj>
              </mc:Choice>
              <mc:Fallback>
                <p:oleObj name="Acrobat Document" r:id="rId6" imgW="5676871" imgH="4038521" progId="AcroExch.Document.DC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424767"/>
                        <a:ext cx="3717092" cy="26472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683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43037" y="971549"/>
            <a:ext cx="6886575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должно стать </a:t>
            </a:r>
            <a:r>
              <a:rPr 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</a:t>
            </a:r>
          </a:p>
          <a:p>
            <a:pPr algn="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тонким инструментом овладения знаниями</a:t>
            </a:r>
          </a:p>
          <a:p>
            <a:pPr algn="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вместе с тем источником богатой духовной жизни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 А. Сухомлинский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683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6353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ВНИМАНИЕ!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5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85787" y="614363"/>
            <a:ext cx="802957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«смысловое чтение»?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Смысловое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вид чтения, который нацелен на понимание читающим смыслового содержания текста.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смыслового чтения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максимально точно и полно понять содержание текста, уловить все детали и практически осмыслить извлеченную информацию.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5746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28650" y="628650"/>
            <a:ext cx="78867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Смысловое чтение является </a:t>
            </a:r>
            <a:r>
              <a:rPr lang="ru-RU" altLang="ru-RU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метапредметным</a:t>
            </a:r>
            <a:r>
              <a:rPr lang="ru-RU" alt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результатом освоения образовательной</a:t>
            </a:r>
            <a:r>
              <a:rPr lang="ru-RU" altLang="ru-RU" sz="2000" dirty="0">
                <a:ea typeface="Calibri" pitchFamily="34" charset="0"/>
                <a:cs typeface="Times New Roman" pitchFamily="18" charset="0"/>
              </a:rPr>
              <a:t> </a:t>
            </a:r>
            <a:r>
              <a:rPr lang="ru-RU" alt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программы основного общего образования, а также является универсальным учебным действием.</a:t>
            </a:r>
            <a:endParaRPr lang="ru-RU" altLang="ru-RU" sz="2000" dirty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Составляющие смыслового чтения входят в структуру всех универсальных учебных действий: </a:t>
            </a:r>
            <a:endParaRPr lang="ru-RU" altLang="ru-RU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901764"/>
              </p:ext>
            </p:extLst>
          </p:nvPr>
        </p:nvGraphicFramePr>
        <p:xfrm>
          <a:off x="785811" y="2397125"/>
          <a:ext cx="7572376" cy="26990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5939"/>
                <a:gridCol w="1682047"/>
                <a:gridCol w="1906742"/>
                <a:gridCol w="2327648"/>
              </a:tblGrid>
              <a:tr h="157443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УУД (универсальные учебные действия)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27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Личностные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Регулятивные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Познавательные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Коммуникативные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</a:tr>
              <a:tr h="19257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мотивация чтения, мотивы учения, отношение к себе и к школе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принятие учеником учебной задачи, произвольная регуляция деятельности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логическое и абстрактное мышление, оперативная память, творческое воображение, концентрация внимания, объем словаря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организовать и осуществить сотрудничество и кооперацию с учителем и сверстниками, адекватно передавать информацию, отображать предметное содержание и условия деятельности в речи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348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57213" y="771902"/>
            <a:ext cx="755808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смыслового чтения включает в себя три этапа работы с текстом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этап. Работа с текстом до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чтения</a:t>
            </a:r>
          </a:p>
          <a:p>
            <a:pPr lvl="0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этап. Работа с текстом во время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чтения</a:t>
            </a:r>
          </a:p>
          <a:p>
            <a:pPr lvl="0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 этап. Работа с текстом после чтения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5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1499" y="585788"/>
            <a:ext cx="79724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этап. Работа с текстом до чтения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Словарная работа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вид деятельности, который обязательно присутствует на уроках чтения.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отдельными словами, словосочетаниями, с предложениями, а также с целым текстовым материалом способствует осмыслению чтения.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9132499"/>
              </p:ext>
            </p:extLst>
          </p:nvPr>
        </p:nvGraphicFramePr>
        <p:xfrm>
          <a:off x="4192678" y="2894112"/>
          <a:ext cx="4351246" cy="2760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Acrobat Document" r:id="rId4" imgW="4724106" imgH="3714454" progId="AcroExch.Document.DC">
                  <p:embed/>
                </p:oleObj>
              </mc:Choice>
              <mc:Fallback>
                <p:oleObj name="Acrobat Document" r:id="rId4" imgW="4724106" imgH="3714454" progId="AcroExch.Document.DC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2678" y="2894112"/>
                        <a:ext cx="4351246" cy="27607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786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1499" y="771902"/>
            <a:ext cx="798671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рием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«Верите ли вы, что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чащимся предлагаются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утверждения,  с которыми они работают дважды: до чтения текста и после знакомства с ним. Полученные результаты обсуждаются.</a:t>
            </a: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Бианки « Музыкант»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Верите ли вы, что сегодня мы познакомимся с новым произведением В. Бианки?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Верите ли вы, что речь пойдет о музыкантах?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Верите ли вы, что главным героем будет животное?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Верите ли вы, что животные могут быть музыкантами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7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14350" y="771902"/>
            <a:ext cx="80581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«Игра в прятки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доске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2-3 ряда букв. Но среди случайного набора букв, вдруг появляются слова. Дети находят и узнают, кто же играет с ними в прятки: звери, птицы, насекомые и т.д. Это может быть и тема урока, раздела, итог урока (рефлексия) и т.д.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КНОТИГРЯАЖОМЕДВЕДЬ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ЦЯЮХДЯТЕЛИСААНИ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РЛБЗДМОЛОДЦЫРНЖЗХОРОШОМСРПОРАБОТАЛИМС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2152828"/>
              </p:ext>
            </p:extLst>
          </p:nvPr>
        </p:nvGraphicFramePr>
        <p:xfrm>
          <a:off x="2076450" y="4281488"/>
          <a:ext cx="4933950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Acrobat Document" r:id="rId4" imgW="4933647" imgH="1409597" progId="AcroExch.Document.DC">
                  <p:embed/>
                </p:oleObj>
              </mc:Choice>
              <mc:Fallback>
                <p:oleObj name="Acrobat Document" r:id="rId4" imgW="4933647" imgH="140959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76450" y="4281488"/>
                        <a:ext cx="4933950" cy="1409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77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39919" y="771902"/>
            <a:ext cx="79611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кластера»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прием графической систематизации материала, способствующий формированию умения выделять смысловые единицы текста и графически оформлять в определенном порядке в виде грозди, компонуя материал по категориям.</a:t>
            </a:r>
          </a:p>
        </p:txBody>
      </p:sp>
      <p:pic>
        <p:nvPicPr>
          <p:cNvPr id="5" name="Рисунок 4" descr="C:\Users\Vesnushka\Desktop\img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2" y="3231198"/>
            <a:ext cx="3495675" cy="196723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17621"/>
            <a:ext cx="639919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7" name="Рисунок 1" descr="https://ds04.infourok.ru/uploads/ex/047e/001a08a5-1818f665/hello_html_m4962974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488" y="3429000"/>
            <a:ext cx="4060588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29198" y="2686050"/>
            <a:ext cx="32718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alt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Кластер </a:t>
            </a:r>
            <a:r>
              <a:rPr lang="ru-RU" altLang="ru-RU" b="1" dirty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alt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Сказки»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77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481</TotalTime>
  <Words>1203</Words>
  <Application>Microsoft Office PowerPoint</Application>
  <PresentationFormat>Экран (4:3)</PresentationFormat>
  <Paragraphs>161</Paragraphs>
  <Slides>27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Тема Office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СПАСИБО  ЗА 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Vesnushka</cp:lastModifiedBy>
  <cp:revision>56</cp:revision>
  <dcterms:created xsi:type="dcterms:W3CDTF">2013-11-19T05:52:05Z</dcterms:created>
  <dcterms:modified xsi:type="dcterms:W3CDTF">2019-12-04T17:27:17Z</dcterms:modified>
</cp:coreProperties>
</file>