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drawings/drawing2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8"/>
  </p:handoutMasterIdLst>
  <p:sldIdLst>
    <p:sldId id="256" r:id="rId2"/>
    <p:sldId id="257" r:id="rId3"/>
    <p:sldId id="259" r:id="rId4"/>
    <p:sldId id="260" r:id="rId5"/>
    <p:sldId id="258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Office_Excel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package" Target="../embeddings/_____Microsoft_Office_Excel2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Office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tx2"/>
            </a:solidFill>
          </c:spPr>
          <c:dLbls>
            <c:dLbl>
              <c:idx val="0"/>
              <c:layout>
                <c:manualLayout>
                  <c:x val="6.9444444444444519E-3"/>
                  <c:y val="-7.948461425084043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8A8-45A1-B033-F2CEE4811574}"/>
                </c:ext>
              </c:extLst>
            </c:dLbl>
            <c:dLbl>
              <c:idx val="1"/>
              <c:layout>
                <c:manualLayout>
                  <c:x val="6.9444444444444519E-3"/>
                  <c:y val="-1.5896922850168062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8A8-45A1-B033-F2CEE4811574}"/>
                </c:ext>
              </c:extLst>
            </c:dLbl>
            <c:dLbl>
              <c:idx val="2"/>
              <c:layout>
                <c:manualLayout>
                  <c:x val="1.157407407407408E-2"/>
                  <c:y val="-1.1922692137626045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8A8-45A1-B033-F2CEE4811574}"/>
                </c:ext>
              </c:extLst>
            </c:dLbl>
            <c:dLbl>
              <c:idx val="3"/>
              <c:layout>
                <c:manualLayout>
                  <c:x val="2.3148148148148151E-3"/>
                  <c:y val="7.5523894303351543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8A8-45A1-B033-F2CEE481157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400"/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менее 8 баллов оценка "2"</c:v>
                </c:pt>
                <c:pt idx="1">
                  <c:v>8-12 баллов оценка "3"</c:v>
                </c:pt>
                <c:pt idx="2">
                  <c:v>13-17 баллов оценка "4"</c:v>
                </c:pt>
                <c:pt idx="3">
                  <c:v>18-20 баллов оценка "5"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3.4099999999999997</c:v>
                </c:pt>
                <c:pt idx="1">
                  <c:v>22.88</c:v>
                </c:pt>
                <c:pt idx="2">
                  <c:v>35.25</c:v>
                </c:pt>
                <c:pt idx="3">
                  <c:v>38.46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B8A8-45A1-B033-F2CEE4811574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rgbClr val="FFFF00"/>
            </a:solidFill>
          </c:spPr>
          <c:dLbls>
            <c:dLbl>
              <c:idx val="0"/>
              <c:layout>
                <c:manualLayout>
                  <c:x val="1.3888888888888909E-2"/>
                  <c:y val="-1.1922692137626045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8A8-45A1-B033-F2CEE4811574}"/>
                </c:ext>
              </c:extLst>
            </c:dLbl>
            <c:dLbl>
              <c:idx val="1"/>
              <c:layout>
                <c:manualLayout>
                  <c:x val="1.6203703703703755E-2"/>
                  <c:y val="0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8A8-45A1-B033-F2CEE4811574}"/>
                </c:ext>
              </c:extLst>
            </c:dLbl>
            <c:dLbl>
              <c:idx val="2"/>
              <c:layout>
                <c:manualLayout>
                  <c:x val="2.314814814814815E-2"/>
                  <c:y val="-2.3845384275252089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8A8-45A1-B033-F2CEE4811574}"/>
                </c:ext>
              </c:extLst>
            </c:dLbl>
            <c:dLbl>
              <c:idx val="3"/>
              <c:layout>
                <c:manualLayout>
                  <c:x val="1.3888888888888902E-2"/>
                  <c:y val="2.6835901529109712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B8A8-45A1-B033-F2CEE481157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400"/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менее 8 баллов оценка "2"</c:v>
                </c:pt>
                <c:pt idx="1">
                  <c:v>8-12 баллов оценка "3"</c:v>
                </c:pt>
                <c:pt idx="2">
                  <c:v>13-17 баллов оценка "4"</c:v>
                </c:pt>
                <c:pt idx="3">
                  <c:v>18-20 баллов оценка "5"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5.6599999999999975</c:v>
                </c:pt>
                <c:pt idx="1">
                  <c:v>33.21</c:v>
                </c:pt>
                <c:pt idx="2">
                  <c:v>42.18</c:v>
                </c:pt>
                <c:pt idx="3">
                  <c:v>18.04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9-B8A8-45A1-B033-F2CEE4811574}"/>
            </c:ext>
          </c:extLst>
        </c:ser>
        <c:shape val="cylinder"/>
        <c:axId val="77969664"/>
        <c:axId val="78356480"/>
        <c:axId val="0"/>
      </c:bar3DChart>
      <c:catAx>
        <c:axId val="77969664"/>
        <c:scaling>
          <c:orientation val="minMax"/>
        </c:scaling>
        <c:axPos val="b"/>
        <c:numFmt formatCode="General" sourceLinked="0"/>
        <c:tickLblPos val="nextTo"/>
        <c:txPr>
          <a:bodyPr/>
          <a:lstStyle/>
          <a:p>
            <a:pPr>
              <a:defRPr sz="2000"/>
            </a:pPr>
            <a:endParaRPr lang="ru-RU"/>
          </a:p>
        </c:txPr>
        <c:crossAx val="78356480"/>
        <c:crosses val="autoZero"/>
        <c:auto val="1"/>
        <c:lblAlgn val="ctr"/>
        <c:lblOffset val="100"/>
      </c:catAx>
      <c:valAx>
        <c:axId val="78356480"/>
        <c:scaling>
          <c:orientation val="minMax"/>
        </c:scaling>
        <c:axPos val="l"/>
        <c:majorGridlines>
          <c:spPr>
            <a:ln>
              <a:solidFill>
                <a:sysClr val="window" lastClr="FFFFFF">
                  <a:lumMod val="95000"/>
                </a:sysClr>
              </a:solidFill>
            </a:ln>
          </c:spPr>
        </c:majorGridlines>
        <c:numFmt formatCode="General" sourceLinked="1"/>
        <c:tickLblPos val="nextTo"/>
        <c:txPr>
          <a:bodyPr/>
          <a:lstStyle/>
          <a:p>
            <a:pPr>
              <a:defRPr sz="2400"/>
            </a:pPr>
            <a:endParaRPr lang="ru-RU"/>
          </a:p>
        </c:txPr>
        <c:crossAx val="77969664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800"/>
          </a:pPr>
          <a:endParaRPr lang="ru-RU"/>
        </a:p>
      </c:txPr>
    </c:legend>
    <c:plotVisOnly val="1"/>
    <c:dispBlanksAs val="gap"/>
  </c:chart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lrMapOvr bg1="lt1" tx1="dk1" bg2="lt2" tx2="dk2" accent1="accent1" accent2="accent2" accent3="accent3" accent4="accent4" accent5="accent5" accent6="accent6" hlink="hlink" folHlink="folHlink"/>
  <c:chart>
    <c:autoTitleDeleted val="1"/>
    <c:view3D>
      <c:rAngAx val="1"/>
    </c:view3D>
    <c:plotArea>
      <c:layout>
        <c:manualLayout>
          <c:layoutTarget val="inner"/>
          <c:xMode val="edge"/>
          <c:yMode val="edge"/>
          <c:x val="6.606680984022896E-2"/>
          <c:y val="2.725347675855988E-2"/>
          <c:w val="0.62477309683680693"/>
          <c:h val="0.75659701664653289"/>
        </c:manualLayout>
      </c:layout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базовый уровень</c:v>
                </c:pt>
              </c:strCache>
            </c:strRef>
          </c:tx>
          <c:spPr>
            <a:solidFill>
              <a:schemeClr val="tx2"/>
            </a:solidFill>
          </c:spPr>
          <c:dPt>
            <c:idx val="0"/>
            <c:spPr>
              <a:solidFill>
                <a:srgbClr val="FFFF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8ED7-4CAA-B248-99EED8CA3D37}"/>
              </c:ext>
            </c:extLst>
          </c:dPt>
          <c:dPt>
            <c:idx val="6"/>
            <c:spPr>
              <a:solidFill>
                <a:srgbClr val="FFFF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A-8ED7-4CAA-B248-99EED8CA3D37}"/>
              </c:ext>
            </c:extLst>
          </c:dPt>
          <c:dPt>
            <c:idx val="8"/>
            <c:spPr>
              <a:solidFill>
                <a:srgbClr val="FFFF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8ED7-4CAA-B248-99EED8CA3D37}"/>
              </c:ext>
            </c:extLst>
          </c:dPt>
          <c:dLbls>
            <c:dLbl>
              <c:idx val="0"/>
              <c:layout>
                <c:manualLayout>
                  <c:x val="6.9444444444444501E-3"/>
                  <c:y val="-7.948461425084043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ED7-4CAA-B248-99EED8CA3D37}"/>
                </c:ext>
              </c:extLst>
            </c:dLbl>
            <c:dLbl>
              <c:idx val="1"/>
              <c:layout>
                <c:manualLayout>
                  <c:x val="6.9444444444444501E-3"/>
                  <c:y val="-1.5896922850168062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D7-4CAA-B248-99EED8CA3D37}"/>
                </c:ext>
              </c:extLst>
            </c:dLbl>
            <c:dLbl>
              <c:idx val="2"/>
              <c:layout>
                <c:manualLayout>
                  <c:x val="1.1574074074074075E-2"/>
                  <c:y val="-1.1922692137626045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ED7-4CAA-B248-99EED8CA3D37}"/>
                </c:ext>
              </c:extLst>
            </c:dLbl>
            <c:dLbl>
              <c:idx val="3"/>
              <c:layout>
                <c:manualLayout>
                  <c:x val="2.3148148148148147E-3"/>
                  <c:y val="7.5523894303351526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ED7-4CAA-B248-99EED8CA3D3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 sz="2400"/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Лист1!$A$2:$A$11</c:f>
              <c:strCache>
                <c:ptCount val="10"/>
                <c:pt idx="0">
                  <c:v>1 задание</c:v>
                </c:pt>
                <c:pt idx="1">
                  <c:v>2 задание</c:v>
                </c:pt>
                <c:pt idx="2">
                  <c:v>3 задание</c:v>
                </c:pt>
                <c:pt idx="3">
                  <c:v>4 задание</c:v>
                </c:pt>
                <c:pt idx="4">
                  <c:v>5 задание</c:v>
                </c:pt>
                <c:pt idx="5">
                  <c:v>6 задание</c:v>
                </c:pt>
                <c:pt idx="6">
                  <c:v>7 задание</c:v>
                </c:pt>
                <c:pt idx="7">
                  <c:v>8 задание</c:v>
                </c:pt>
                <c:pt idx="8">
                  <c:v>9 задание</c:v>
                </c:pt>
                <c:pt idx="9">
                  <c:v>10 задание </c:v>
                </c:pt>
              </c:strCache>
            </c:strRef>
          </c:cat>
          <c:val>
            <c:numRef>
              <c:f>Лист1!$B$2:$B$11</c:f>
              <c:numCache>
                <c:formatCode>General</c:formatCode>
                <c:ptCount val="10"/>
                <c:pt idx="1">
                  <c:v>78.400000000000006</c:v>
                </c:pt>
                <c:pt idx="2">
                  <c:v>71.599999999999994</c:v>
                </c:pt>
                <c:pt idx="3">
                  <c:v>75.8</c:v>
                </c:pt>
                <c:pt idx="4">
                  <c:v>72.400000000000006</c:v>
                </c:pt>
                <c:pt idx="5">
                  <c:v>84.4</c:v>
                </c:pt>
                <c:pt idx="7">
                  <c:v>67.7</c:v>
                </c:pt>
                <c:pt idx="9">
                  <c:v>82.1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8ED7-4CAA-B248-99EED8CA3D37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повышенный уровень</c:v>
                </c:pt>
              </c:strCache>
            </c:strRef>
          </c:tx>
          <c:spPr>
            <a:solidFill>
              <a:srgbClr val="FFFF00"/>
            </a:solidFill>
            <a:ln>
              <a:solidFill>
                <a:srgbClr val="FFFF00"/>
              </a:solidFill>
            </a:ln>
          </c:spPr>
          <c:dLbls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 sz="2400"/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Лист1!$A$2:$A$11</c:f>
              <c:strCache>
                <c:ptCount val="10"/>
                <c:pt idx="0">
                  <c:v>1 задание</c:v>
                </c:pt>
                <c:pt idx="1">
                  <c:v>2 задание</c:v>
                </c:pt>
                <c:pt idx="2">
                  <c:v>3 задание</c:v>
                </c:pt>
                <c:pt idx="3">
                  <c:v>4 задание</c:v>
                </c:pt>
                <c:pt idx="4">
                  <c:v>5 задание</c:v>
                </c:pt>
                <c:pt idx="5">
                  <c:v>6 задание</c:v>
                </c:pt>
                <c:pt idx="6">
                  <c:v>7 задание</c:v>
                </c:pt>
                <c:pt idx="7">
                  <c:v>8 задание</c:v>
                </c:pt>
                <c:pt idx="8">
                  <c:v>9 задание</c:v>
                </c:pt>
                <c:pt idx="9">
                  <c:v>10 задание </c:v>
                </c:pt>
              </c:strCache>
            </c:strRef>
          </c:cat>
          <c:val>
            <c:numRef>
              <c:f>Лист1!$C$2:$C$11</c:f>
              <c:numCache>
                <c:formatCode>General</c:formatCode>
                <c:ptCount val="10"/>
                <c:pt idx="0">
                  <c:v>70.3</c:v>
                </c:pt>
                <c:pt idx="6">
                  <c:v>45.7</c:v>
                </c:pt>
                <c:pt idx="8">
                  <c:v>66.599999999999994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8ED7-4CAA-B248-99EED8CA3D37}"/>
            </c:ext>
          </c:extLst>
        </c:ser>
        <c:shape val="cylinder"/>
        <c:axId val="75486336"/>
        <c:axId val="75488640"/>
        <c:axId val="0"/>
      </c:bar3DChart>
      <c:catAx>
        <c:axId val="75486336"/>
        <c:scaling>
          <c:orientation val="minMax"/>
        </c:scaling>
        <c:axPos val="b"/>
        <c:numFmt formatCode="General" sourceLinked="0"/>
        <c:tickLblPos val="nextTo"/>
        <c:txPr>
          <a:bodyPr/>
          <a:lstStyle/>
          <a:p>
            <a:pPr>
              <a:defRPr sz="1800"/>
            </a:pPr>
            <a:endParaRPr lang="ru-RU"/>
          </a:p>
        </c:txPr>
        <c:crossAx val="75488640"/>
        <c:crosses val="autoZero"/>
        <c:auto val="1"/>
        <c:lblAlgn val="ctr"/>
        <c:lblOffset val="100"/>
      </c:catAx>
      <c:valAx>
        <c:axId val="75488640"/>
        <c:scaling>
          <c:orientation val="minMax"/>
        </c:scaling>
        <c:axPos val="l"/>
        <c:majorGridlines>
          <c:spPr>
            <a:ln>
              <a:solidFill>
                <a:sysClr val="window" lastClr="FFFFFF">
                  <a:lumMod val="95000"/>
                </a:sysClr>
              </a:solidFill>
            </a:ln>
          </c:spPr>
        </c:majorGridlines>
        <c:numFmt formatCode="General" sourceLinked="1"/>
        <c:tickLblPos val="nextTo"/>
        <c:txPr>
          <a:bodyPr/>
          <a:lstStyle/>
          <a:p>
            <a:pPr>
              <a:defRPr sz="2000"/>
            </a:pPr>
            <a:endParaRPr lang="ru-RU"/>
          </a:p>
        </c:txPr>
        <c:crossAx val="75486336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1800"/>
          </a:pPr>
          <a:endParaRPr lang="ru-RU"/>
        </a:p>
      </c:txPr>
    </c:legend>
    <c:plotVisOnly val="1"/>
    <c:dispBlanksAs val="gap"/>
  </c:chart>
  <c:externalData r:id="rId2"/>
  <c:userShapes r:id="rId3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7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dLbls>
            <c:dLbl>
              <c:idx val="0"/>
              <c:layout>
                <c:manualLayout>
                  <c:x val="9.2592592592592692E-3"/>
                  <c:y val="-3.1746031746031821E-2"/>
                </c:manualLayout>
              </c:layout>
              <c:showVal val="1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1.38888888888889E-2"/>
                  <c:y val="-3.1746031746031744E-2"/>
                </c:manualLayout>
              </c:layout>
              <c:showVal val="1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9.2592592592592692E-3"/>
                  <c:y val="-3.1746031746031779E-2"/>
                </c:manualLayout>
              </c:layout>
              <c:showVal val="1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1.8518518518518358E-2"/>
                  <c:y val="-2.3809523809523829E-2"/>
                </c:manualLayout>
              </c:layout>
              <c:showVal val="1"/>
              <c:extLst>
                <c:ext xmlns:c15="http://schemas.microsoft.com/office/drawing/2012/chart" uri="{CE6537A1-D6FC-4f65-9D91-7224C49458BB}"/>
              </c:extLst>
            </c:dLbl>
            <c:txPr>
              <a:bodyPr rot="0" vert="horz"/>
              <a:lstStyle/>
              <a:p>
                <a:pPr>
                  <a:defRPr sz="2400"/>
                </a:pPr>
                <a:endParaRPr lang="ru-RU"/>
              </a:p>
            </c:txPr>
            <c:showVal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0 - 8 баллов,    оценка "2"</c:v>
                </c:pt>
                <c:pt idx="1">
                  <c:v>9 - 12 баллов   оценка "3"</c:v>
                </c:pt>
                <c:pt idx="2">
                  <c:v>13 - 17 баллов   оценка "4"</c:v>
                </c:pt>
                <c:pt idx="3">
                  <c:v>18 - 22 баллов  оценка "5"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3.48</c:v>
                </c:pt>
                <c:pt idx="1">
                  <c:v>25.91</c:v>
                </c:pt>
                <c:pt idx="2">
                  <c:v>28.24</c:v>
                </c:pt>
                <c:pt idx="3">
                  <c:v>41.620000000000012</c:v>
                </c:pt>
              </c:numCache>
            </c:numRef>
          </c:val>
        </c:ser>
        <c:dLbls>
          <c:showVal val="1"/>
        </c:dLbls>
        <c:gapWidth val="219"/>
        <c:overlap val="-27"/>
        <c:axId val="83048320"/>
        <c:axId val="83071744"/>
      </c:barChart>
      <c:catAx>
        <c:axId val="83048320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 rot="-60000000" vert="horz"/>
          <a:lstStyle/>
          <a:p>
            <a:pPr>
              <a:defRPr sz="2000"/>
            </a:pPr>
            <a:endParaRPr lang="ru-RU"/>
          </a:p>
        </c:txPr>
        <c:crossAx val="83071744"/>
        <c:crosses val="autoZero"/>
        <c:auto val="1"/>
        <c:lblAlgn val="ctr"/>
        <c:lblOffset val="100"/>
      </c:catAx>
      <c:valAx>
        <c:axId val="83071744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txPr>
          <a:bodyPr rot="-60000000" vert="horz"/>
          <a:lstStyle/>
          <a:p>
            <a:pPr>
              <a:defRPr sz="2000"/>
            </a:pPr>
            <a:endParaRPr lang="ru-RU"/>
          </a:p>
        </c:txPr>
        <c:crossAx val="83048320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базовый уровень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dPt>
            <c:idx val="1"/>
            <c:spPr>
              <a:solidFill>
                <a:srgbClr val="FFFF00"/>
              </a:solidFill>
              <a:ln>
                <a:noFill/>
              </a:ln>
              <a:effectLst/>
            </c:spPr>
          </c:dPt>
          <c:dPt>
            <c:idx val="10"/>
            <c:spPr>
              <a:solidFill>
                <a:srgbClr val="FFFF00"/>
              </a:solidFill>
              <a:ln>
                <a:solidFill>
                  <a:srgbClr val="FFC000"/>
                </a:solidFill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Val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Лист1!$A$2:$A$12</c:f>
              <c:strCache>
                <c:ptCount val="11"/>
                <c:pt idx="0">
                  <c:v>задание 1</c:v>
                </c:pt>
                <c:pt idx="1">
                  <c:v>задание 2</c:v>
                </c:pt>
                <c:pt idx="2">
                  <c:v>задание 3</c:v>
                </c:pt>
                <c:pt idx="3">
                  <c:v>задание 4</c:v>
                </c:pt>
                <c:pt idx="4">
                  <c:v>задание 5</c:v>
                </c:pt>
                <c:pt idx="5">
                  <c:v>задание 6</c:v>
                </c:pt>
                <c:pt idx="6">
                  <c:v>задание 7</c:v>
                </c:pt>
                <c:pt idx="7">
                  <c:v>задание 8</c:v>
                </c:pt>
                <c:pt idx="8">
                  <c:v>задание 9</c:v>
                </c:pt>
                <c:pt idx="9">
                  <c:v>задание 10</c:v>
                </c:pt>
                <c:pt idx="10">
                  <c:v>задание 11</c:v>
                </c:pt>
              </c:strCache>
            </c:strRef>
          </c:cat>
          <c:val>
            <c:numRef>
              <c:f>Лист1!$B$2:$B$12</c:f>
              <c:numCache>
                <c:formatCode>General</c:formatCode>
                <c:ptCount val="11"/>
                <c:pt idx="0">
                  <c:v>95.9</c:v>
                </c:pt>
                <c:pt idx="1">
                  <c:v>80.099999999999994</c:v>
                </c:pt>
                <c:pt idx="2">
                  <c:v>86.3</c:v>
                </c:pt>
                <c:pt idx="3">
                  <c:v>72.8</c:v>
                </c:pt>
                <c:pt idx="4">
                  <c:v>43.8</c:v>
                </c:pt>
                <c:pt idx="5">
                  <c:v>86.9</c:v>
                </c:pt>
                <c:pt idx="6">
                  <c:v>72.5</c:v>
                </c:pt>
                <c:pt idx="7">
                  <c:v>57</c:v>
                </c:pt>
                <c:pt idx="8">
                  <c:v>45.9</c:v>
                </c:pt>
                <c:pt idx="9">
                  <c:v>96.5</c:v>
                </c:pt>
                <c:pt idx="10">
                  <c:v>11.3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Val val="1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Лист1!$A$2:$A$12</c:f>
              <c:strCache>
                <c:ptCount val="11"/>
                <c:pt idx="0">
                  <c:v>задание 1</c:v>
                </c:pt>
                <c:pt idx="1">
                  <c:v>задание 2</c:v>
                </c:pt>
                <c:pt idx="2">
                  <c:v>задание 3</c:v>
                </c:pt>
                <c:pt idx="3">
                  <c:v>задание 4</c:v>
                </c:pt>
                <c:pt idx="4">
                  <c:v>задание 5</c:v>
                </c:pt>
                <c:pt idx="5">
                  <c:v>задание 6</c:v>
                </c:pt>
                <c:pt idx="6">
                  <c:v>задание 7</c:v>
                </c:pt>
                <c:pt idx="7">
                  <c:v>задание 8</c:v>
                </c:pt>
                <c:pt idx="8">
                  <c:v>задание 9</c:v>
                </c:pt>
                <c:pt idx="9">
                  <c:v>задание 10</c:v>
                </c:pt>
                <c:pt idx="10">
                  <c:v>задание 11</c:v>
                </c:pt>
              </c:strCache>
            </c:strRef>
          </c:cat>
          <c:val>
            <c:numRef>
              <c:f>Лист1!$C$2:$C$12</c:f>
              <c:numCache>
                <c:formatCode>General</c:formatCode>
                <c:ptCount val="11"/>
              </c:numCache>
            </c:numRef>
          </c:val>
        </c:ser>
        <c:gapWidth val="219"/>
        <c:overlap val="-27"/>
        <c:axId val="89212800"/>
        <c:axId val="89214336"/>
      </c:barChart>
      <c:catAx>
        <c:axId val="89212800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89214336"/>
        <c:crosses val="autoZero"/>
        <c:auto val="1"/>
        <c:lblAlgn val="ctr"/>
        <c:lblOffset val="100"/>
      </c:catAx>
      <c:valAx>
        <c:axId val="89214336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892128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0.05785</cdr:x>
      <cdr:y>0.29114</cdr:y>
    </cdr:from>
    <cdr:to>
      <cdr:x>0.64986</cdr:x>
      <cdr:y>0.2948</cdr:y>
    </cdr:to>
    <cdr:cxnSp macro="">
      <cdr:nvCxnSpPr>
        <cdr:cNvPr id="3" name="Прямая соединительная линия 2"/>
        <cdr:cNvCxnSpPr/>
      </cdr:nvCxnSpPr>
      <cdr:spPr>
        <a:xfrm xmlns:a="http://schemas.openxmlformats.org/drawingml/2006/main" flipV="1">
          <a:off x="504056" y="1656184"/>
          <a:ext cx="5158164" cy="20821"/>
        </a:xfrm>
        <a:prstGeom xmlns:a="http://schemas.openxmlformats.org/drawingml/2006/main" prst="line">
          <a:avLst/>
        </a:prstGeom>
        <a:ln xmlns:a="http://schemas.openxmlformats.org/drawingml/2006/main" w="38100">
          <a:solidFill>
            <a:srgbClr val="FF00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0.075</cdr:x>
      <cdr:y>0.4026</cdr:y>
    </cdr:from>
    <cdr:to>
      <cdr:x>0.92396</cdr:x>
      <cdr:y>0.40558</cdr:y>
    </cdr:to>
    <cdr:cxnSp macro="">
      <cdr:nvCxnSpPr>
        <cdr:cNvPr id="3" name="Прямая соединительная линия 2"/>
        <cdr:cNvCxnSpPr/>
      </cdr:nvCxnSpPr>
      <cdr:spPr>
        <a:xfrm xmlns:a="http://schemas.openxmlformats.org/drawingml/2006/main" flipV="1">
          <a:off x="648072" y="2232248"/>
          <a:ext cx="7335828" cy="16523"/>
        </a:xfrm>
        <a:prstGeom xmlns:a="http://schemas.openxmlformats.org/drawingml/2006/main" prst="line">
          <a:avLst/>
        </a:prstGeom>
        <a:ln xmlns:a="http://schemas.openxmlformats.org/drawingml/2006/main" w="25400">
          <a:solidFill>
            <a:srgbClr val="FF0000"/>
          </a:solidFill>
        </a:ln>
      </cdr:spPr>
      <cdr:style>
        <a:lnRef xmlns:a="http://schemas.openxmlformats.org/drawingml/2006/main" idx="3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2">
          <a:schemeClr val="accent2"/>
        </a:effectRef>
        <a:fontRef xmlns:a="http://schemas.openxmlformats.org/drawingml/2006/main" idx="minor">
          <a:schemeClr val="tx1"/>
        </a:fontRef>
      </cdr:style>
    </cdr:cxn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1031D1-5932-41F5-B1B3-70F222837FAB}" type="datetimeFigureOut">
              <a:rPr lang="ru-RU" smtClean="0"/>
              <a:t>12.09.2019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E604E2-6A9A-47D4-887A-4AB3B1E27A1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2BE7D-942A-45C0-A829-69E9CBA1D89F}" type="datetimeFigureOut">
              <a:rPr lang="ru-RU" smtClean="0"/>
              <a:t>12.09.2019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EB74A-CAD7-4E19-9330-A44B1D4874E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2BE7D-942A-45C0-A829-69E9CBA1D89F}" type="datetimeFigureOut">
              <a:rPr lang="ru-RU" smtClean="0"/>
              <a:t>12.09.2019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EB74A-CAD7-4E19-9330-A44B1D4874E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2BE7D-942A-45C0-A829-69E9CBA1D89F}" type="datetimeFigureOut">
              <a:rPr lang="ru-RU" smtClean="0"/>
              <a:t>12.09.2019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EB74A-CAD7-4E19-9330-A44B1D4874E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2BE7D-942A-45C0-A829-69E9CBA1D89F}" type="datetimeFigureOut">
              <a:rPr lang="ru-RU" smtClean="0"/>
              <a:t>12.09.2019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EB74A-CAD7-4E19-9330-A44B1D4874E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2BE7D-942A-45C0-A829-69E9CBA1D89F}" type="datetimeFigureOut">
              <a:rPr lang="ru-RU" smtClean="0"/>
              <a:t>12.09.2019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EB74A-CAD7-4E19-9330-A44B1D4874E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2BE7D-942A-45C0-A829-69E9CBA1D89F}" type="datetimeFigureOut">
              <a:rPr lang="ru-RU" smtClean="0"/>
              <a:t>12.09.2019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EB74A-CAD7-4E19-9330-A44B1D4874E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2BE7D-942A-45C0-A829-69E9CBA1D89F}" type="datetimeFigureOut">
              <a:rPr lang="ru-RU" smtClean="0"/>
              <a:t>12.09.2019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EB74A-CAD7-4E19-9330-A44B1D4874E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2BE7D-942A-45C0-A829-69E9CBA1D89F}" type="datetimeFigureOut">
              <a:rPr lang="ru-RU" smtClean="0"/>
              <a:t>12.09.2019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EB74A-CAD7-4E19-9330-A44B1D4874E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2BE7D-942A-45C0-A829-69E9CBA1D89F}" type="datetimeFigureOut">
              <a:rPr lang="ru-RU" smtClean="0"/>
              <a:t>12.09.2019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EB74A-CAD7-4E19-9330-A44B1D4874E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2BE7D-942A-45C0-A829-69E9CBA1D89F}" type="datetimeFigureOut">
              <a:rPr lang="ru-RU" smtClean="0"/>
              <a:t>12.09.2019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EB74A-CAD7-4E19-9330-A44B1D4874E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2BE7D-942A-45C0-A829-69E9CBA1D89F}" type="datetimeFigureOut">
              <a:rPr lang="ru-RU" smtClean="0"/>
              <a:t>12.09.2019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EB74A-CAD7-4E19-9330-A44B1D4874E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D2BE7D-942A-45C0-A829-69E9CBA1D89F}" type="datetimeFigureOut">
              <a:rPr lang="ru-RU" smtClean="0"/>
              <a:t>12.09.2019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0EB74A-CAD7-4E19-9330-A44B1D4874E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Анализ результатов городских диагностических работ в 2018/2019 учебном году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707904" y="4437112"/>
            <a:ext cx="4888632" cy="1752600"/>
          </a:xfrm>
        </p:spPr>
        <p:txBody>
          <a:bodyPr>
            <a:normAutofit lnSpcReduction="10000"/>
          </a:bodyPr>
          <a:lstStyle/>
          <a:p>
            <a:r>
              <a:rPr lang="ru-RU" sz="240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Михайленко Лариса Викторовна, заместитель директора по УВР МБОУ «СОШ № 68 г. Челябинска», член ГМО учителей начальных классов</a:t>
            </a:r>
            <a:endParaRPr lang="ru-RU" sz="240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520" y="332656"/>
            <a:ext cx="8568952" cy="95410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Сравнительные результаты выполнения работы в разрезе набранных баллов и полученных отметок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251520" y="1412776"/>
          <a:ext cx="8568952" cy="51125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520" y="332656"/>
            <a:ext cx="8568952" cy="5232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Результаты выполнения каждого задания (%)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251520" y="1052736"/>
          <a:ext cx="8640959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520" y="332656"/>
            <a:ext cx="8568952" cy="5232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Вызвали наибольшее затруднение задания: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124744"/>
            <a:ext cx="8640960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4221088"/>
            <a:ext cx="8424936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196752"/>
            <a:ext cx="8352928" cy="2914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51520" y="332656"/>
            <a:ext cx="8568952" cy="5232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Вызвали наибольшее затруднение задания: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100138"/>
            <a:ext cx="8136904" cy="50651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51520" y="332656"/>
            <a:ext cx="8568952" cy="5232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Вызвали наибольшее затруднение задания: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520" y="0"/>
            <a:ext cx="8568952" cy="95410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% выполнения работы обучающимися 4-х классов по образовательным организациям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23528" y="1052736"/>
          <a:ext cx="8820472" cy="5590032"/>
        </p:xfrm>
        <a:graphic>
          <a:graphicData uri="http://schemas.openxmlformats.org/drawingml/2006/table">
            <a:tbl>
              <a:tblPr/>
              <a:tblGrid>
                <a:gridCol w="1960105"/>
                <a:gridCol w="6860367"/>
              </a:tblGrid>
              <a:tr h="4320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% </a:t>
                      </a: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выполнения </a:t>
                      </a: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работы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№ ОО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50 – 59%</a:t>
                      </a:r>
                    </a:p>
                  </a:txBody>
                  <a:tcPr marL="61576" marR="61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103, 106, 108, 110, 115, 140, 141, 146, 28, 32ф, 53, 62, 68ф, 70, 71, 73, 74, 75ф, 76ф.</a:t>
                      </a:r>
                    </a:p>
                  </a:txBody>
                  <a:tcPr marL="61576" marR="61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6224"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60 – 69%</a:t>
                      </a:r>
                    </a:p>
                  </a:txBody>
                  <a:tcPr marL="61576" marR="61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ОЦ 1, 100, 104ф, 105, 107, 109, 116, 118, 12, 120, 121, 129, 13, 130, 131, 137, 144, 145, 145ф, 147, 151, 153, 154, 155, 17, ОЦ 2, 22, 24, 25, ОЦ 3, ОЦ 3ф, 3 СШИ, 30, 32, 33, 36, 39, ОЦ 4, 4, 41, 42, 43, 45, 46, 47, 48, 5, 51, 54, 55, 56, 59, 6, 61, 68, 68ф2, 8, 81, 86, 89, 92, 97ф, 98. </a:t>
                      </a:r>
                    </a:p>
                  </a:txBody>
                  <a:tcPr marL="61576" marR="61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2128"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</a:rPr>
                        <a:t>70 – 79%</a:t>
                      </a:r>
                    </a:p>
                  </a:txBody>
                  <a:tcPr marL="61576" marR="61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10, 101, 102, 112, 124, 14, 142, 148, 15, 150, 152, 23, 26, 35, 37, ШИ 4, 58, 63, 75, 76, 77, 78, 82, 84, 88, 91, 93, 94, 96, 99, школа-интернат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</a:rPr>
                        <a:t>спорт.профиля</a:t>
                      </a: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.</a:t>
                      </a:r>
                    </a:p>
                  </a:txBody>
                  <a:tcPr marL="61576" marR="61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</a:rPr>
                        <a:t>80 – 89%</a:t>
                      </a:r>
                    </a:p>
                  </a:txBody>
                  <a:tcPr marL="61576" marR="61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1, 104, 11, 67, 80, 97.</a:t>
                      </a:r>
                    </a:p>
                  </a:txBody>
                  <a:tcPr marL="61576" marR="615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520" y="332656"/>
            <a:ext cx="8568952" cy="5232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Рекомендации: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3528" y="1196752"/>
            <a:ext cx="835292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проанализировать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 ОО на МО учителей начальных классов индивидуальные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и обобщенные результаты выполнения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диагностических работ обучающимися с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целью разработки и реализации плана мероприятий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коррекции результатов обучающихся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9552" y="332656"/>
            <a:ext cx="7848872" cy="95410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Результаты диагностической работы                           по русскому языку в 3 классах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9552" y="1628800"/>
            <a:ext cx="7848872" cy="224676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Цель работы: 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диагностика уровня образовательных достижений обучающихся 3-х классов </a:t>
            </a:r>
            <a:r>
              <a:rPr lang="ru-RU" sz="2800" dirty="0">
                <a:solidFill>
                  <a:srgbClr val="002060"/>
                </a:solidFill>
              </a:rPr>
              <a:t>при освоении образовательной программы начального общего образования по предмету «Русский язык».</a:t>
            </a:r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520" y="332656"/>
            <a:ext cx="8568952" cy="95410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Сравнительные результаты выполнения работы в разрезе набранных баллов и полученных отметок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395536" y="1484784"/>
          <a:ext cx="8424936" cy="48965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520" y="332656"/>
            <a:ext cx="8568952" cy="5232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Результаты выполнения каждого задания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251520" y="980728"/>
          <a:ext cx="8712968" cy="56886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980728"/>
            <a:ext cx="8568952" cy="3744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51520" y="332656"/>
            <a:ext cx="8568952" cy="5232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Вызвали наибольшее затруднение задания: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052736"/>
            <a:ext cx="8201025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51520" y="332656"/>
            <a:ext cx="8568952" cy="5232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Вызвали наибольшее затруднение задания: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3140968"/>
            <a:ext cx="8092142" cy="2952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196752"/>
            <a:ext cx="8229600" cy="3816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51520" y="332656"/>
            <a:ext cx="8568952" cy="5232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Вызвали наибольшее затруднение задания: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520" y="188640"/>
            <a:ext cx="8568952" cy="95410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% выполнения работы обучающимися 3-х классов по образовательным организациям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51520" y="1196752"/>
          <a:ext cx="8640960" cy="5412855"/>
        </p:xfrm>
        <a:graphic>
          <a:graphicData uri="http://schemas.openxmlformats.org/drawingml/2006/table">
            <a:tbl>
              <a:tblPr/>
              <a:tblGrid>
                <a:gridCol w="2088232"/>
                <a:gridCol w="6552728"/>
              </a:tblGrid>
              <a:tr h="5040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% </a:t>
                      </a: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выполнения </a:t>
                      </a: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работы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№ ОО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32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200">
                          <a:latin typeface="Times New Roman"/>
                          <a:ea typeface="Calibri"/>
                          <a:cs typeface="Times New Roman"/>
                        </a:rPr>
                        <a:t>51-60%</a:t>
                      </a:r>
                      <a:endParaRPr lang="ru-RU" sz="2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200" dirty="0">
                          <a:latin typeface="Times New Roman"/>
                          <a:ea typeface="Calibri"/>
                          <a:cs typeface="Times New Roman"/>
                        </a:rPr>
                        <a:t>103, 106, 109, 110, 131, 146, 21, 24, ОЦ 3 </a:t>
                      </a:r>
                      <a:r>
                        <a:rPr lang="ru-RU" sz="2200" dirty="0" err="1">
                          <a:latin typeface="Times New Roman"/>
                          <a:ea typeface="Calibri"/>
                          <a:cs typeface="Times New Roman"/>
                        </a:rPr>
                        <a:t>ф</a:t>
                      </a:r>
                      <a:r>
                        <a:rPr lang="ru-RU" sz="2200" dirty="0">
                          <a:latin typeface="Times New Roman"/>
                          <a:ea typeface="Calibri"/>
                          <a:cs typeface="Times New Roman"/>
                        </a:rPr>
                        <a:t>, 4, 53, 61, 68 ф.</a:t>
                      </a:r>
                      <a:endParaRPr lang="ru-RU" sz="2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5163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200">
                          <a:latin typeface="Times New Roman"/>
                          <a:ea typeface="Calibri"/>
                          <a:cs typeface="Times New Roman"/>
                        </a:rPr>
                        <a:t>61-70%</a:t>
                      </a:r>
                      <a:endParaRPr lang="ru-RU" sz="2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200" dirty="0">
                          <a:latin typeface="Times New Roman"/>
                          <a:ea typeface="Calibri"/>
                          <a:cs typeface="Times New Roman"/>
                        </a:rPr>
                        <a:t>ОЦ 1, 101, 104 </a:t>
                      </a:r>
                      <a:r>
                        <a:rPr lang="ru-RU" sz="2200" dirty="0" err="1">
                          <a:latin typeface="Times New Roman"/>
                          <a:ea typeface="Calibri"/>
                          <a:cs typeface="Times New Roman"/>
                        </a:rPr>
                        <a:t>ф</a:t>
                      </a:r>
                      <a:r>
                        <a:rPr lang="ru-RU" sz="2200" dirty="0">
                          <a:latin typeface="Times New Roman"/>
                          <a:ea typeface="Calibri"/>
                          <a:cs typeface="Times New Roman"/>
                        </a:rPr>
                        <a:t>, 105, 108, 118, 12, 127, 130, 137, 150, 152, 153, 17, 19, 25, 28, ОЦ 3, СШИ №3, 30, 32, 32 </a:t>
                      </a:r>
                      <a:r>
                        <a:rPr lang="ru-RU" sz="2200" dirty="0" err="1">
                          <a:latin typeface="Times New Roman"/>
                          <a:ea typeface="Calibri"/>
                          <a:cs typeface="Times New Roman"/>
                        </a:rPr>
                        <a:t>ф</a:t>
                      </a:r>
                      <a:r>
                        <a:rPr lang="ru-RU" sz="2200" dirty="0">
                          <a:latin typeface="Times New Roman"/>
                          <a:ea typeface="Calibri"/>
                          <a:cs typeface="Times New Roman"/>
                        </a:rPr>
                        <a:t>, 33, 36, 39, ШИ № 4, ОЦ 4, 41, 43, 45, 48, 50, 54, 54 </a:t>
                      </a:r>
                      <a:r>
                        <a:rPr lang="ru-RU" sz="2200" dirty="0" err="1">
                          <a:latin typeface="Times New Roman"/>
                          <a:ea typeface="Calibri"/>
                          <a:cs typeface="Times New Roman"/>
                        </a:rPr>
                        <a:t>ф</a:t>
                      </a:r>
                      <a:r>
                        <a:rPr lang="ru-RU" sz="2200" dirty="0">
                          <a:latin typeface="Times New Roman"/>
                          <a:ea typeface="Calibri"/>
                          <a:cs typeface="Times New Roman"/>
                        </a:rPr>
                        <a:t>, 58, 59, 6, 62, 68 </a:t>
                      </a:r>
                      <a:r>
                        <a:rPr lang="ru-RU" sz="2200" dirty="0" err="1">
                          <a:latin typeface="Times New Roman"/>
                          <a:ea typeface="Calibri"/>
                          <a:cs typeface="Times New Roman"/>
                        </a:rPr>
                        <a:t>ф</a:t>
                      </a:r>
                      <a:r>
                        <a:rPr lang="ru-RU" sz="2200" dirty="0">
                          <a:latin typeface="Times New Roman"/>
                          <a:ea typeface="Calibri"/>
                          <a:cs typeface="Times New Roman"/>
                        </a:rPr>
                        <a:t> 2, 74, 75, 75 </a:t>
                      </a:r>
                      <a:r>
                        <a:rPr lang="ru-RU" sz="2200" dirty="0" err="1">
                          <a:latin typeface="Times New Roman"/>
                          <a:ea typeface="Calibri"/>
                          <a:cs typeface="Times New Roman"/>
                        </a:rPr>
                        <a:t>ф</a:t>
                      </a:r>
                      <a:r>
                        <a:rPr lang="ru-RU" sz="2200" dirty="0">
                          <a:latin typeface="Times New Roman"/>
                          <a:ea typeface="Calibri"/>
                          <a:cs typeface="Times New Roman"/>
                        </a:rPr>
                        <a:t>, 78, 8, 81, 84, 91, 92. </a:t>
                      </a:r>
                      <a:r>
                        <a:rPr lang="en-US" sz="2200" dirty="0">
                          <a:latin typeface="Times New Roman"/>
                          <a:ea typeface="Calibri"/>
                          <a:cs typeface="Times New Roman"/>
                        </a:rPr>
                        <a:t>98. </a:t>
                      </a:r>
                      <a:r>
                        <a:rPr lang="ru-RU" sz="2200" dirty="0">
                          <a:latin typeface="Times New Roman"/>
                          <a:ea typeface="Calibri"/>
                          <a:cs typeface="Times New Roman"/>
                        </a:rPr>
                        <a:t>Школа-интернат спортивного профиля.</a:t>
                      </a:r>
                      <a:endParaRPr lang="ru-RU" sz="2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130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200">
                          <a:latin typeface="Times New Roman"/>
                          <a:ea typeface="Calibri"/>
                          <a:cs typeface="Times New Roman"/>
                        </a:rPr>
                        <a:t>71-80%</a:t>
                      </a:r>
                      <a:endParaRPr lang="ru-RU" sz="2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200" dirty="0">
                          <a:latin typeface="Times New Roman"/>
                          <a:ea typeface="Calibri"/>
                          <a:cs typeface="Times New Roman"/>
                        </a:rPr>
                        <a:t>10, 100, 102, 112, 115, 116, 120, 121, 124, 129, 13, 138, 140, 141, 144, 145, 147, 148, 15, 151, 154, 155, 2, 22, 23, 26, 3, 35, 37, 42, 46, 47, 5, 51, 55, 56, 67, 68, 70, 73, 76, 86, 89, 90, 93, 94, 95, 96, 97 </a:t>
                      </a:r>
                      <a:r>
                        <a:rPr lang="ru-RU" sz="2200" dirty="0" err="1">
                          <a:latin typeface="Times New Roman"/>
                          <a:ea typeface="Calibri"/>
                          <a:cs typeface="Times New Roman"/>
                        </a:rPr>
                        <a:t>ф</a:t>
                      </a:r>
                      <a:r>
                        <a:rPr lang="ru-RU" sz="2200" dirty="0">
                          <a:latin typeface="Times New Roman"/>
                          <a:ea typeface="Calibri"/>
                          <a:cs typeface="Times New Roman"/>
                        </a:rPr>
                        <a:t>, 99.</a:t>
                      </a:r>
                      <a:endParaRPr lang="ru-RU" sz="2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32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200">
                          <a:latin typeface="Times New Roman"/>
                          <a:ea typeface="Calibri"/>
                          <a:cs typeface="Times New Roman"/>
                        </a:rPr>
                        <a:t>81-90%</a:t>
                      </a:r>
                      <a:endParaRPr lang="ru-RU" sz="2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200" dirty="0">
                          <a:latin typeface="Times New Roman"/>
                          <a:ea typeface="Calibri"/>
                          <a:cs typeface="Times New Roman"/>
                        </a:rPr>
                        <a:t>1, 104, 14, 142, 145 </a:t>
                      </a:r>
                      <a:r>
                        <a:rPr lang="ru-RU" sz="2200" dirty="0" err="1">
                          <a:latin typeface="Times New Roman"/>
                          <a:ea typeface="Calibri"/>
                          <a:cs typeface="Times New Roman"/>
                        </a:rPr>
                        <a:t>ф</a:t>
                      </a:r>
                      <a:r>
                        <a:rPr lang="ru-RU" sz="2200" dirty="0">
                          <a:latin typeface="Times New Roman"/>
                          <a:ea typeface="Calibri"/>
                          <a:cs typeface="Times New Roman"/>
                        </a:rPr>
                        <a:t>, 77, 80, 82.</a:t>
                      </a:r>
                      <a:endParaRPr lang="ru-RU" sz="2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32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200">
                          <a:latin typeface="Times New Roman"/>
                          <a:ea typeface="Calibri"/>
                          <a:cs typeface="Times New Roman"/>
                        </a:rPr>
                        <a:t>Более 90%</a:t>
                      </a:r>
                      <a:endParaRPr lang="ru-RU" sz="22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200" dirty="0">
                          <a:latin typeface="Times New Roman"/>
                          <a:ea typeface="Calibri"/>
                          <a:cs typeface="Times New Roman"/>
                        </a:rPr>
                        <a:t>11.</a:t>
                      </a:r>
                      <a:endParaRPr lang="ru-RU" sz="2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546" marR="6454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9552" y="332656"/>
            <a:ext cx="7848872" cy="95410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Результаты диагностической работы                           по математике в 4 классах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9552" y="1628800"/>
            <a:ext cx="7848872" cy="440120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Цель работы: 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определить уровень достижения школьниками планируемых результатов, предусмотренных ФГОС НОО по предмету «Математика», включая метапредметные результаты, возможность формирования которых определяется особенностями данного предмета. </a:t>
            </a:r>
          </a:p>
          <a:p>
            <a:pPr algn="just"/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 проверке базовой математической компетентности обучающиеся должны продемонстрировать владение базовыми вычислительными 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навыками.</a:t>
            </a:r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784</Words>
  <Application>Microsoft Office PowerPoint</Application>
  <PresentationFormat>Экран (4:3)</PresentationFormat>
  <Paragraphs>58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Анализ результатов городских диагностических работ в 2018/2019 учебном году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</vt:vector>
  </TitlesOfParts>
  <Company>office 2007 rus ent: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Анализ результатов городских диагностических работ в 2018/2019 учебном году</dc:title>
  <dc:creator>user</dc:creator>
  <cp:lastModifiedBy>user</cp:lastModifiedBy>
  <cp:revision>9</cp:revision>
  <dcterms:created xsi:type="dcterms:W3CDTF">2019-09-12T03:13:21Z</dcterms:created>
  <dcterms:modified xsi:type="dcterms:W3CDTF">2019-09-12T05:30:50Z</dcterms:modified>
</cp:coreProperties>
</file>