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7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9503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463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5060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124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862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218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7460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7114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7255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93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539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63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758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2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44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6377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18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7426FA0-DA4B-4A15-A45C-3721972DE1A9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DF91BCF-F213-429B-8ABC-7F1C3E239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874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1" y="1423851"/>
            <a:ext cx="9144000" cy="3436574"/>
          </a:xfr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Организация обучения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 информационной безопасности обучающихся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87686" y="169817"/>
            <a:ext cx="5033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МАОУ «Гимназия №93 </a:t>
            </a:r>
            <a:r>
              <a:rPr lang="ru-RU" sz="2400" dirty="0" err="1" smtClean="0"/>
              <a:t>г.Челябинска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872446" y="4860425"/>
            <a:ext cx="504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err="1" smtClean="0"/>
              <a:t>Апухтина</a:t>
            </a:r>
            <a:r>
              <a:rPr lang="ru-RU" sz="2400" dirty="0" smtClean="0"/>
              <a:t> А.В.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486400" y="6257109"/>
            <a:ext cx="1718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 января 2020 </a:t>
            </a:r>
            <a:r>
              <a:rPr lang="ru-RU" dirty="0" smtClean="0"/>
              <a:t>г</a:t>
            </a:r>
            <a:endParaRPr lang="ru-RU" dirty="0"/>
          </a:p>
        </p:txBody>
      </p:sp>
      <p:pic>
        <p:nvPicPr>
          <p:cNvPr id="8" name="Picture 2" descr="G:\эмблема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04763" y="169817"/>
            <a:ext cx="1224136" cy="1355293"/>
          </a:xfrm>
          <a:prstGeom prst="rect">
            <a:avLst/>
          </a:prstGeom>
          <a:noFill/>
        </p:spPr>
      </p:pic>
      <p:pic>
        <p:nvPicPr>
          <p:cNvPr id="1026" name="Picture 2" descr="http://umc.chel-edu.ru/New%20Folder/content/%D0%A6%D0%A0%D0%9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63" y="308501"/>
            <a:ext cx="2658540" cy="92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64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4" y="489081"/>
            <a:ext cx="11103429" cy="5781090"/>
          </a:xfrm>
        </p:spPr>
      </p:pic>
    </p:spTree>
    <p:extLst>
      <p:ext uri="{BB962C8B-B14F-4D97-AF65-F5344CB8AC3E}">
        <p14:creationId xmlns:p14="http://schemas.microsoft.com/office/powerpoint/2010/main" val="38481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813" y="655561"/>
            <a:ext cx="9601196" cy="1303867"/>
          </a:xfrm>
        </p:spPr>
        <p:txBody>
          <a:bodyPr/>
          <a:lstStyle/>
          <a:p>
            <a:r>
              <a:rPr lang="ru-RU" b="1" dirty="0"/>
              <a:t>Информационная безопасность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3589" y="2556932"/>
            <a:ext cx="7289074" cy="3318936"/>
          </a:xfrm>
        </p:spPr>
        <p:txBody>
          <a:bodyPr/>
          <a:lstStyle/>
          <a:p>
            <a:pPr algn="just"/>
            <a:r>
              <a:rPr lang="ru-RU" dirty="0"/>
              <a:t> – это защищенность информации и поддерживающей инфраструктуры от случайных или преднамеренных воздействий естественного или искусственного характера, чреватых нанесением ущерба владельцам или пользователям информации и поддерживающей инфраструктуры.</a:t>
            </a:r>
          </a:p>
          <a:p>
            <a:endParaRPr lang="ru-RU" dirty="0"/>
          </a:p>
        </p:txBody>
      </p:sp>
      <p:pic>
        <p:nvPicPr>
          <p:cNvPr id="1026" name="Picture 2" descr="Картинки по запросу белые человечки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119" y="2556932"/>
            <a:ext cx="2419746" cy="295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878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076" y="577183"/>
            <a:ext cx="9601196" cy="1303867"/>
          </a:xfrm>
        </p:spPr>
        <p:txBody>
          <a:bodyPr>
            <a:normAutofit/>
          </a:bodyPr>
          <a:lstStyle/>
          <a:p>
            <a:pPr algn="l"/>
            <a:r>
              <a:rPr lang="ru-RU" b="1" dirty="0" err="1"/>
              <a:t>Кибербезопасность</a:t>
            </a:r>
            <a:r>
              <a:rPr lang="ru-RU" b="1" dirty="0"/>
              <a:t> </a:t>
            </a:r>
            <a:r>
              <a:rPr lang="ru-RU" b="1" dirty="0"/>
              <a:t>школьника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9382" y="2556932"/>
            <a:ext cx="6178731" cy="3318936"/>
          </a:xfrm>
        </p:spPr>
        <p:txBody>
          <a:bodyPr/>
          <a:lstStyle/>
          <a:p>
            <a:pPr algn="just"/>
            <a:r>
              <a:rPr lang="ru-RU" dirty="0" smtClean="0"/>
              <a:t>– </a:t>
            </a:r>
            <a:r>
              <a:rPr lang="ru-RU" dirty="0"/>
              <a:t>это его компетенция, включающая в себя знания, умения, навыки и способы действий, необходимые для самозащиты от любого вида информационной угрозы при использовании сети Интернет.</a:t>
            </a:r>
          </a:p>
          <a:p>
            <a:pPr algn="just"/>
            <a:endParaRPr lang="ru-RU" dirty="0"/>
          </a:p>
        </p:txBody>
      </p:sp>
      <p:pic>
        <p:nvPicPr>
          <p:cNvPr id="2050" name="Picture 2" descr="Картинки по запросу белые человеч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7"/>
          <a:stretch/>
        </p:blipFill>
        <p:spPr bwMode="auto">
          <a:xfrm>
            <a:off x="1149530" y="1539325"/>
            <a:ext cx="3709852" cy="466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697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7063" t="9196" r="56291" b="78661"/>
          <a:stretch/>
        </p:blipFill>
        <p:spPr>
          <a:xfrm>
            <a:off x="319902" y="209005"/>
            <a:ext cx="4767943" cy="888274"/>
          </a:xfrm>
          <a:prstGeom prst="rect">
            <a:avLst/>
          </a:prstGeom>
        </p:spPr>
      </p:pic>
      <p:pic>
        <p:nvPicPr>
          <p:cNvPr id="5" name="программ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73936" y="1267630"/>
            <a:ext cx="8629212" cy="4793820"/>
          </a:xfrm>
        </p:spPr>
      </p:pic>
    </p:spTree>
    <p:extLst>
      <p:ext uri="{BB962C8B-B14F-4D97-AF65-F5344CB8AC3E}">
        <p14:creationId xmlns:p14="http://schemas.microsoft.com/office/powerpoint/2010/main" val="74912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7063" t="9196" r="56291" b="78661"/>
          <a:stretch/>
        </p:blipFill>
        <p:spPr>
          <a:xfrm>
            <a:off x="319902" y="209005"/>
            <a:ext cx="4767943" cy="888274"/>
          </a:xfrm>
          <a:prstGeom prst="rect">
            <a:avLst/>
          </a:prstGeom>
        </p:spPr>
      </p:pic>
      <p:pic>
        <p:nvPicPr>
          <p:cNvPr id="5" name="5C0613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8719" y="1262390"/>
            <a:ext cx="5617775" cy="48665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31183" t="11609" r="15927" b="14564"/>
          <a:stretch/>
        </p:blipFill>
        <p:spPr>
          <a:xfrm>
            <a:off x="6682275" y="67088"/>
            <a:ext cx="4395028" cy="34492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31737" t="16532" r="15687" b="15547"/>
          <a:stretch/>
        </p:blipFill>
        <p:spPr>
          <a:xfrm>
            <a:off x="7729738" y="1698170"/>
            <a:ext cx="4462262" cy="32410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l="37271" t="11609" r="15687" b="21454"/>
          <a:stretch/>
        </p:blipFill>
        <p:spPr>
          <a:xfrm>
            <a:off x="6632349" y="2782389"/>
            <a:ext cx="3804557" cy="304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7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7463" y="744582"/>
            <a:ext cx="9969134" cy="5355771"/>
          </a:xfrm>
        </p:spPr>
        <p:txBody>
          <a:bodyPr>
            <a:normAutofit fontScale="92500"/>
          </a:bodyPr>
          <a:lstStyle/>
          <a:p>
            <a:r>
              <a:rPr lang="ru-RU" b="1" u="sng" dirty="0"/>
              <a:t>4 класс. Тема «Поиск в Интернете. Авторские права»</a:t>
            </a:r>
            <a:endParaRPr lang="ru-RU" dirty="0"/>
          </a:p>
          <a:p>
            <a:r>
              <a:rPr lang="ru-RU" b="1" i="1" dirty="0"/>
              <a:t>Инструкция.</a:t>
            </a:r>
            <a:r>
              <a:rPr lang="ru-RU" b="1" dirty="0"/>
              <a:t> Выберите из предложенных несколько верных вариантов ответа.</a:t>
            </a:r>
            <a:endParaRPr lang="ru-RU" dirty="0"/>
          </a:p>
          <a:p>
            <a:r>
              <a:rPr lang="ru-RU" i="1" dirty="0"/>
              <a:t>Задание.</a:t>
            </a:r>
            <a:r>
              <a:rPr lang="ru-RU" dirty="0"/>
              <a:t> Разработчик игры «</a:t>
            </a:r>
            <a:r>
              <a:rPr lang="ru-RU" dirty="0" err="1"/>
              <a:t>Stoon</a:t>
            </a:r>
            <a:r>
              <a:rPr lang="ru-RU" dirty="0"/>
              <a:t>» потратил пять лет на её создание. Когда «</a:t>
            </a:r>
            <a:r>
              <a:rPr lang="ru-RU" dirty="0" err="1"/>
              <a:t>Stoon</a:t>
            </a:r>
            <a:r>
              <a:rPr lang="ru-RU" dirty="0"/>
              <a:t>» вышел в прокат, мальчик Лёня очень захотел приобрести эту игру. Придя в магазин, он обнаружил, что у неё высокая стоимость, поэтому решил обратиться в Интернет за помощью. В сети перейдя по первой ссылке, Лёня увидел надпись: «Игра «</a:t>
            </a:r>
            <a:r>
              <a:rPr lang="ru-RU" dirty="0" err="1"/>
              <a:t>Stoon</a:t>
            </a:r>
            <a:r>
              <a:rPr lang="ru-RU" dirty="0"/>
              <a:t>» бесплатная и скачать её можно по данной ссылке ниже». Из представленных ниже вариантов выберите тот, который Вы предложили бы Лёне.</a:t>
            </a:r>
          </a:p>
          <a:p>
            <a:r>
              <a:rPr lang="ru-RU" dirty="0"/>
              <a:t>а) Скачать игру с данного сайта, так как там она бесплатная.</a:t>
            </a:r>
          </a:p>
          <a:p>
            <a:r>
              <a:rPr lang="ru-RU" dirty="0"/>
              <a:t>б) Попросить денег у родителей и купить в магазине.</a:t>
            </a:r>
          </a:p>
          <a:p>
            <a:r>
              <a:rPr lang="ru-RU" dirty="0"/>
              <a:t>в) Продолжить искать игру в интернете с возможностью купить её со скидкой.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023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53587" y="592678"/>
            <a:ext cx="10411097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класс. Тема «Виды интернет-мошенничества»</a:t>
            </a:r>
            <a:endParaRPr lang="ru-RU" sz="1400" dirty="0">
              <a:solidFill>
                <a:srgbClr val="000000"/>
              </a:solidFill>
              <a:latin typeface="NewtonCSanPin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Инструкция.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Прочитайте описание ситуации и дайте развёрнутые ответы на поставленные вопросы.</a:t>
            </a:r>
            <a:endParaRPr lang="ru-RU" sz="1400" dirty="0">
              <a:solidFill>
                <a:srgbClr val="000000"/>
              </a:solidFill>
              <a:latin typeface="NewtonCSanPin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Задание.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Мама Кати, придя на работу, обнаружила, что забыла дома свой мобильный телефон. С рабочего телефона она позвонила Кате с просьбой принести ей его на работу. Закончив разговор, Катя услышала, что в соседней комнате на мамин мобильный телефон пришло СМС-сообщение. Так как у Кати с мамой были доверительные отношения, девочка прочитала полученное СМС-сообщение. Катя заметила, что сообщение пришло от неизвестного отправителя. Оно содержало следующий текст: «Доброго времени суток! По вашим паспортным данным найдены страховые начисления в размере 47 руб. Подробности на сайте: http://snils-gost.online». Девочка, не задумываясь о последствиях, перешла по ссылке. В открывшемся окне браузера не было никакой информации о паспортных данных мамы, и Катя его закрыла. Через пару минут на мобильный телефон пришло СМС-сообщение от сотового оператора: «Ваш баланс менее 5 рублей». Заподозрив, что исчезновение средств связано с переходом по ссылке из СМС-сообщения, Катя испугалась и побежала на работу к маме.</a:t>
            </a:r>
            <a:endParaRPr lang="ru-RU" sz="1400" dirty="0">
              <a:solidFill>
                <a:srgbClr val="000000"/>
              </a:solidFill>
              <a:latin typeface="NewtonCSanPin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ошибки допустила Катя?</a:t>
            </a:r>
            <a:endParaRPr lang="ru-RU" sz="1400" dirty="0">
              <a:solidFill>
                <a:srgbClr val="000000"/>
              </a:solidFill>
              <a:latin typeface="NewtonCSanPin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последствия могут возникнуть в результате действий Кати? Обоснуйте свой ответ.</a:t>
            </a:r>
            <a:endParaRPr lang="ru-RU" sz="1400" dirty="0">
              <a:solidFill>
                <a:srgbClr val="000000"/>
              </a:solidFill>
              <a:latin typeface="NewtonCSanPin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Составьте рекомендацию для детей, в которой будет содержаться описание признаков СМС-мошенничества и правил поведения при встрече с ними.</a:t>
            </a:r>
            <a:endParaRPr lang="ru-RU" sz="1400" dirty="0">
              <a:solidFill>
                <a:srgbClr val="000000"/>
              </a:solidFill>
              <a:effectLst/>
              <a:latin typeface="NewtonCSanPin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762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5028" y="679267"/>
            <a:ext cx="9601196" cy="67926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Математика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5028" y="1358535"/>
            <a:ext cx="10293531" cy="42691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1. Один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вирус за минуту может повредить 76 документов. Сколько документов испортит вирус за 240 секунд? Сколько секунд понадобится вирусу, чтобы нанести вред 608 документам?</a:t>
            </a:r>
          </a:p>
          <a:p>
            <a:endParaRPr lang="ru-RU" dirty="0"/>
          </a:p>
          <a:p>
            <a:pPr marL="0" lv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Задача2.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расчетам дизайнеров, свежая версия приложения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iTunes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8.02 займет 67829,76 КБ. Сколько дискет понадобится для этого приложения?; </a:t>
            </a:r>
          </a:p>
          <a:p>
            <a:pPr marL="0" lv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Графический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пакет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Adobe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Photoshop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CS4 уместится на 358 сменных носителях (дискетах). Сколько это Гб?</a:t>
            </a:r>
          </a:p>
          <a:p>
            <a:pPr marL="0" lv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пользователям, пожелавшим перенести с одного компьютера на другой популярную компьютерную игру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Sims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3, потребуется около 2657511014,4 байта. Сколько дискет необходимо найти?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436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542104" y="511016"/>
            <a:ext cx="9601196" cy="5520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sz="3200" smtClean="0">
                <a:solidFill>
                  <a:schemeClr val="tx1"/>
                </a:solidFill>
              </a:rPr>
              <a:t>Курсы повышения квалификации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42104" y="1298175"/>
            <a:ext cx="6172704" cy="55598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«Роль педагога в обеспечении информационной безопасности обучающихся в сети Интернет» Академия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АйТи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18ч</a:t>
            </a:r>
          </a:p>
          <a:p>
            <a:pPr algn="just"/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«Информационная безопасность детей в сети Интернет» (Карельский институт развития образования), 24ч</a:t>
            </a:r>
          </a:p>
          <a:p>
            <a:pPr algn="just"/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«Педагогические технологии формирования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кибербезопасного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 обучающихся в социальных сетях», ГБУ ДПО ЧИППКРО, 36ч</a:t>
            </a:r>
          </a:p>
          <a:p>
            <a:pPr algn="just"/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развитие педагогической ИКТ-компетентности в соответствии с требованиями ФГОС и профессионального стандарта,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Единыйурок.рф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66ч</a:t>
            </a:r>
          </a:p>
          <a:p>
            <a:pPr algn="just"/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обеспечения информационной безопасности детей,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Единыйурок.рф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24ч</a:t>
            </a:r>
          </a:p>
          <a:p>
            <a:pPr algn="just"/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Безопасное использование сайтов в сети «Интернет» в образовательном процессе в целях обучения и воспитания обучающихся в образовательной организации,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Единыйурок.рф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24ч</a:t>
            </a:r>
          </a:p>
          <a:p>
            <a:pPr algn="just"/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защиты детей от видов информации, распространяемой посредством сети «Интернет», причиняющей вред здоровью и (или) развитию детей, а также не соответствующей задачам образования, в образовательных организациях,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Единыйурок.рф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16ч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6" name="Рисунок 5" descr="аттес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936067">
            <a:off x="9029864" y="-81247"/>
            <a:ext cx="2254555" cy="3186910"/>
          </a:xfrm>
          <a:prstGeom prst="rect">
            <a:avLst/>
          </a:prstGeom>
        </p:spPr>
      </p:pic>
      <p:pic>
        <p:nvPicPr>
          <p:cNvPr id="7" name="Picture 2" descr="C:\Users\apukhtinaav.GYMNASIA93\Desktop\8aa9uJSra2w.jpg"/>
          <p:cNvPicPr>
            <a:picLocks noChangeAspect="1" noChangeArrowheads="1"/>
          </p:cNvPicPr>
          <p:nvPr/>
        </p:nvPicPr>
        <p:blipFill>
          <a:blip r:embed="rId3" cstate="print"/>
          <a:srcRect l="9296" t="3369" r="3944" b="2287"/>
          <a:stretch>
            <a:fillRect/>
          </a:stretch>
        </p:blipFill>
        <p:spPr bwMode="auto">
          <a:xfrm rot="15788008">
            <a:off x="7096147" y="129393"/>
            <a:ext cx="2312538" cy="2943228"/>
          </a:xfrm>
          <a:prstGeom prst="rect">
            <a:avLst/>
          </a:prstGeom>
          <a:noFill/>
        </p:spPr>
      </p:pic>
      <p:pic>
        <p:nvPicPr>
          <p:cNvPr id="8" name="Содержимое 5" descr="аттест2.jpg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 rot="5814695">
            <a:off x="8941460" y="557510"/>
            <a:ext cx="2037828" cy="2880557"/>
          </a:xfrm>
          <a:prstGeom prst="rect">
            <a:avLst/>
          </a:prstGeom>
        </p:spPr>
      </p:pic>
      <p:pic>
        <p:nvPicPr>
          <p:cNvPr id="9" name="Содержимое 5" descr="аттест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133867">
            <a:off x="7288193" y="761326"/>
            <a:ext cx="2037828" cy="28805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341" y="3484561"/>
            <a:ext cx="4716894" cy="267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6449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215</TotalTime>
  <Words>249</Words>
  <Application>Microsoft Office PowerPoint</Application>
  <PresentationFormat>Широкоэкранный</PresentationFormat>
  <Paragraphs>41</Paragraphs>
  <Slides>10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Garamond</vt:lpstr>
      <vt:lpstr>NewtonCSanPin</vt:lpstr>
      <vt:lpstr>Symbol</vt:lpstr>
      <vt:lpstr>Times New Roman</vt:lpstr>
      <vt:lpstr>Натуральные материалы</vt:lpstr>
      <vt:lpstr>Организация обучения  информационной безопасности обучающихся</vt:lpstr>
      <vt:lpstr>Информационная безопасность</vt:lpstr>
      <vt:lpstr>Кибербезопасность школьника 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Математика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регионального инновационного проекта «Формирование модели кибербезопасного поведения  младшего школьника»</dc:title>
  <dc:creator>Анна</dc:creator>
  <cp:lastModifiedBy>Анна</cp:lastModifiedBy>
  <cp:revision>21</cp:revision>
  <dcterms:created xsi:type="dcterms:W3CDTF">2019-08-29T15:02:07Z</dcterms:created>
  <dcterms:modified xsi:type="dcterms:W3CDTF">2020-01-15T06:00:46Z</dcterms:modified>
</cp:coreProperties>
</file>