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9"/>
  </p:notesMasterIdLst>
  <p:handoutMasterIdLst>
    <p:handoutMasterId r:id="rId110"/>
  </p:handoutMasterIdLst>
  <p:sldIdLst>
    <p:sldId id="336" r:id="rId3"/>
    <p:sldId id="433" r:id="rId4"/>
    <p:sldId id="338" r:id="rId5"/>
    <p:sldId id="337" r:id="rId6"/>
    <p:sldId id="350" r:id="rId7"/>
    <p:sldId id="352" r:id="rId8"/>
    <p:sldId id="351" r:id="rId9"/>
    <p:sldId id="353" r:id="rId10"/>
    <p:sldId id="333" r:id="rId11"/>
    <p:sldId id="434" r:id="rId12"/>
    <p:sldId id="359" r:id="rId13"/>
    <p:sldId id="301" r:id="rId14"/>
    <p:sldId id="354" r:id="rId15"/>
    <p:sldId id="355" r:id="rId16"/>
    <p:sldId id="356" r:id="rId17"/>
    <p:sldId id="357" r:id="rId18"/>
    <p:sldId id="360" r:id="rId19"/>
    <p:sldId id="332" r:id="rId20"/>
    <p:sldId id="361" r:id="rId21"/>
    <p:sldId id="362" r:id="rId22"/>
    <p:sldId id="331" r:id="rId23"/>
    <p:sldId id="303" r:id="rId24"/>
    <p:sldId id="334" r:id="rId25"/>
    <p:sldId id="342" r:id="rId26"/>
    <p:sldId id="403" r:id="rId27"/>
    <p:sldId id="397" r:id="rId28"/>
    <p:sldId id="428" r:id="rId29"/>
    <p:sldId id="447" r:id="rId30"/>
    <p:sldId id="472" r:id="rId31"/>
    <p:sldId id="444" r:id="rId32"/>
    <p:sldId id="445" r:id="rId33"/>
    <p:sldId id="431" r:id="rId34"/>
    <p:sldId id="446" r:id="rId35"/>
    <p:sldId id="430" r:id="rId36"/>
    <p:sldId id="405" r:id="rId37"/>
    <p:sldId id="473" r:id="rId38"/>
    <p:sldId id="404" r:id="rId39"/>
    <p:sldId id="407" r:id="rId40"/>
    <p:sldId id="408" r:id="rId41"/>
    <p:sldId id="409" r:id="rId42"/>
    <p:sldId id="410" r:id="rId43"/>
    <p:sldId id="411" r:id="rId44"/>
    <p:sldId id="412" r:id="rId45"/>
    <p:sldId id="413" r:id="rId46"/>
    <p:sldId id="414" r:id="rId47"/>
    <p:sldId id="415" r:id="rId48"/>
    <p:sldId id="416" r:id="rId49"/>
    <p:sldId id="417" r:id="rId50"/>
    <p:sldId id="418" r:id="rId51"/>
    <p:sldId id="419" r:id="rId52"/>
    <p:sldId id="420" r:id="rId53"/>
    <p:sldId id="421" r:id="rId54"/>
    <p:sldId id="422" r:id="rId55"/>
    <p:sldId id="423" r:id="rId56"/>
    <p:sldId id="424" r:id="rId57"/>
    <p:sldId id="425" r:id="rId58"/>
    <p:sldId id="426" r:id="rId59"/>
    <p:sldId id="432" r:id="rId60"/>
    <p:sldId id="474" r:id="rId61"/>
    <p:sldId id="343" r:id="rId62"/>
    <p:sldId id="393" r:id="rId63"/>
    <p:sldId id="368" r:id="rId64"/>
    <p:sldId id="371" r:id="rId65"/>
    <p:sldId id="370" r:id="rId66"/>
    <p:sldId id="344" r:id="rId67"/>
    <p:sldId id="402" r:id="rId68"/>
    <p:sldId id="399" r:id="rId69"/>
    <p:sldId id="346" r:id="rId70"/>
    <p:sldId id="363" r:id="rId71"/>
    <p:sldId id="364" r:id="rId72"/>
    <p:sldId id="365" r:id="rId73"/>
    <p:sldId id="366" r:id="rId74"/>
    <p:sldId id="367" r:id="rId75"/>
    <p:sldId id="349" r:id="rId76"/>
    <p:sldId id="392" r:id="rId77"/>
    <p:sldId id="437" r:id="rId78"/>
    <p:sldId id="436" r:id="rId79"/>
    <p:sldId id="439" r:id="rId80"/>
    <p:sldId id="438" r:id="rId81"/>
    <p:sldId id="448" r:id="rId82"/>
    <p:sldId id="396" r:id="rId83"/>
    <p:sldId id="441" r:id="rId84"/>
    <p:sldId id="442" r:id="rId85"/>
    <p:sldId id="443" r:id="rId86"/>
    <p:sldId id="449" r:id="rId87"/>
    <p:sldId id="464" r:id="rId88"/>
    <p:sldId id="451" r:id="rId89"/>
    <p:sldId id="453" r:id="rId90"/>
    <p:sldId id="454" r:id="rId91"/>
    <p:sldId id="458" r:id="rId92"/>
    <p:sldId id="455" r:id="rId93"/>
    <p:sldId id="459" r:id="rId94"/>
    <p:sldId id="406" r:id="rId95"/>
    <p:sldId id="460" r:id="rId96"/>
    <p:sldId id="452" r:id="rId97"/>
    <p:sldId id="462" r:id="rId98"/>
    <p:sldId id="461" r:id="rId99"/>
    <p:sldId id="463" r:id="rId100"/>
    <p:sldId id="465" r:id="rId101"/>
    <p:sldId id="466" r:id="rId102"/>
    <p:sldId id="467" r:id="rId103"/>
    <p:sldId id="468" r:id="rId104"/>
    <p:sldId id="469" r:id="rId105"/>
    <p:sldId id="470" r:id="rId106"/>
    <p:sldId id="471" r:id="rId107"/>
    <p:sldId id="427" r:id="rId108"/>
  </p:sldIdLst>
  <p:sldSz cx="10080625" cy="7559675"/>
  <p:notesSz cx="7559675" cy="106918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70" y="-132"/>
      </p:cViewPr>
      <p:guideLst>
        <p:guide orient="horz" pos="2381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4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slide" Target="slides/slide100.xml"/><Relationship Id="rId11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1"/>
          <a:lstStyle>
            <a:defPPr lvl="0">
              <a:buNone/>
            </a:defPPr>
            <a:lvl1pPr lvl="0"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 sz="1400">
                <a:solidFill>
                  <a:srgbClr val="FFFFFF"/>
                </a:solidFill>
                <a:latin typeface="Arial" pitchFamily="18"/>
                <a:ea typeface="Lucida Sans Unicode" pitchFamily="34"/>
                <a:cs typeface="Lucida Sans Unicode" pitchFamily="34"/>
              </a:defRPr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>
              <a:defRPr sz="1400"/>
            </a:pPr>
            <a:endParaRPr lang="ru-RU"/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1"/>
          <a:lstStyle>
            <a:defPPr lvl="0">
              <a:buNone/>
            </a:defPPr>
            <a:lvl1pPr lvl="0" algn="r"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 sz="1400">
                <a:solidFill>
                  <a:srgbClr val="FFFFFF"/>
                </a:solidFill>
                <a:latin typeface="Arial" pitchFamily="18"/>
                <a:ea typeface="Lucida Sans Unicode" pitchFamily="34"/>
                <a:cs typeface="Lucida Sans Unicode" pitchFamily="34"/>
              </a:defRPr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>
              <a:defRPr sz="1400"/>
            </a:pPr>
            <a:fld id="{EF689521-E31D-4F73-9534-CF0CC7B1BE91}" type="datetimeFigureOut">
              <a:rPr lang="ru-RU"/>
              <a:pPr>
                <a:defRPr sz="1400"/>
              </a:pPr>
              <a:t>31.03.2016</a:t>
            </a:fld>
            <a:endParaRPr lang="ru-RU"/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1"/>
          <a:lstStyle>
            <a:defPPr lvl="0">
              <a:buNone/>
            </a:defPPr>
            <a:lvl1pPr lvl="0"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 sz="1400">
                <a:solidFill>
                  <a:srgbClr val="FFFFFF"/>
                </a:solidFill>
                <a:latin typeface="Arial" pitchFamily="18"/>
                <a:ea typeface="Lucida Sans Unicode" pitchFamily="34"/>
                <a:cs typeface="Lucida Sans Unicode" pitchFamily="34"/>
              </a:defRPr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>
              <a:defRPr sz="1400"/>
            </a:pPr>
            <a:endParaRPr lang="ru-RU"/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1"/>
          <a:lstStyle>
            <a:defPPr lvl="0">
              <a:buNone/>
            </a:defPPr>
            <a:lvl1pPr lvl="0" algn="r"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 sz="1400">
                <a:solidFill>
                  <a:srgbClr val="FFFFFF"/>
                </a:solidFill>
                <a:latin typeface="Arial" pitchFamily="18"/>
                <a:ea typeface="Lucida Sans Unicode" pitchFamily="34"/>
                <a:cs typeface="Lucida Sans Unicode" pitchFamily="34"/>
              </a:defRPr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>
              <a:defRPr sz="1400"/>
            </a:pPr>
            <a:fld id="{612F2A9B-838E-4615-AB0C-FD7D6FF3B8C0}" type="slidenum">
              <a:rPr lang="ru-RU"/>
              <a:pPr>
                <a:defRPr sz="1400"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5676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Move="1" noResize="1"/>
          </p:cNvSpPr>
          <p:nvPr/>
        </p:nvSpPr>
        <p:spPr>
          <a:xfrm>
            <a:off x="0" y="0"/>
            <a:ext cx="7559675" cy="10691813"/>
          </a:xfrm>
          <a:prstGeom prst="rect">
            <a:avLst/>
          </a:prstGeom>
          <a:solidFill>
            <a:srgbClr val="FFFFFF"/>
          </a:solidFill>
          <a:ln>
            <a:noFill/>
            <a:prstDash val="solid"/>
          </a:ln>
        </p:spPr>
        <p:txBody>
          <a:bodyPr lIns="90000" tIns="45000" rIns="90000" bIns="45000" anchor="ctr" anchorCtr="1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FFFFFF"/>
              </a:solidFill>
              <a:latin typeface="Arial" pitchFamily="18"/>
              <a:ea typeface="Lucida Sans Unicode" pitchFamily="34"/>
              <a:cs typeface="Lucida Sans Unicode" pitchFamily="34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0" y="0"/>
            <a:ext cx="7559675" cy="10691813"/>
          </a:xfrm>
          <a:custGeom>
            <a:avLst>
              <a:gd name="f0" fmla="val 4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FFFFFF"/>
              </a:solidFill>
              <a:latin typeface="Arial" pitchFamily="18"/>
              <a:ea typeface="Lucida Sans Unicode" pitchFamily="34"/>
              <a:cs typeface="Lucida Sans Unicode" pitchFamily="34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0" y="0"/>
            <a:ext cx="7559675" cy="10691813"/>
          </a:xfrm>
          <a:custGeom>
            <a:avLst>
              <a:gd name="f0" fmla="val 4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FFFFFF"/>
              </a:solidFill>
              <a:latin typeface="Arial" pitchFamily="18"/>
              <a:ea typeface="Lucida Sans Unicode" pitchFamily="34"/>
              <a:cs typeface="Lucida Sans Unicode" pitchFamily="34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0" y="0"/>
            <a:ext cx="7559675" cy="10691813"/>
          </a:xfrm>
          <a:custGeom>
            <a:avLst>
              <a:gd name="f0" fmla="val 4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FFFFFF"/>
              </a:solidFill>
              <a:latin typeface="Arial" pitchFamily="18"/>
              <a:ea typeface="Lucida Sans Unicode" pitchFamily="34"/>
              <a:cs typeface="Lucida Sans Unicode" pitchFamily="34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0" y="0"/>
            <a:ext cx="7559675" cy="10691813"/>
          </a:xfrm>
          <a:custGeom>
            <a:avLst>
              <a:gd name="f0" fmla="val 4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FFFFFF"/>
              </a:solidFill>
              <a:latin typeface="Arial" pitchFamily="18"/>
              <a:ea typeface="Lucida Sans Unicode" pitchFamily="34"/>
              <a:cs typeface="Lucida Sans Unicode" pitchFamily="34"/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0" y="0"/>
            <a:ext cx="7559675" cy="10691813"/>
          </a:xfrm>
          <a:custGeom>
            <a:avLst>
              <a:gd name="f0" fmla="val 4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FFFFFF"/>
              </a:solidFill>
              <a:latin typeface="Arial" pitchFamily="18"/>
              <a:ea typeface="Lucida Sans Unicode" pitchFamily="34"/>
              <a:cs typeface="Lucida Sans Unicode" pitchFamily="34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0" y="0"/>
            <a:ext cx="7559675" cy="10691813"/>
          </a:xfrm>
          <a:custGeom>
            <a:avLst>
              <a:gd name="f0" fmla="val 4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FFFFFF"/>
              </a:solidFill>
              <a:latin typeface="Arial" pitchFamily="18"/>
              <a:ea typeface="Lucida Sans Unicode" pitchFamily="34"/>
              <a:cs typeface="Lucida Sans Unicode" pitchFamily="34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0" y="0"/>
            <a:ext cx="7559675" cy="10691813"/>
          </a:xfrm>
          <a:custGeom>
            <a:avLst>
              <a:gd name="f0" fmla="val 4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FFFFFF"/>
              </a:solidFill>
              <a:latin typeface="Arial" pitchFamily="18"/>
              <a:ea typeface="Lucida Sans Unicode" pitchFamily="34"/>
              <a:cs typeface="Lucida Sans Unicode" pitchFamily="34"/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0" y="0"/>
            <a:ext cx="7559675" cy="10691813"/>
          </a:xfrm>
          <a:custGeom>
            <a:avLst>
              <a:gd name="f0" fmla="val 4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FFFFFF"/>
              </a:solidFill>
              <a:latin typeface="Arial" pitchFamily="18"/>
              <a:ea typeface="Lucida Sans Unicode" pitchFamily="34"/>
              <a:cs typeface="Lucida Sans Unicode" pitchFamily="34"/>
            </a:endParaRPr>
          </a:p>
        </p:txBody>
      </p:sp>
      <p:sp>
        <p:nvSpPr>
          <p:cNvPr id="113675" name="Образ слайда 10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06488" y="812800"/>
            <a:ext cx="5330825" cy="399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113676" name="Заметки 11"/>
          <p:cNvSpPr txBox="1">
            <a:spLocks noGrp="1"/>
          </p:cNvSpPr>
          <p:nvPr>
            <p:ph type="body" sz="quarter" idx="3"/>
          </p:nvPr>
        </p:nvSpPr>
        <p:spPr bwMode="auto">
          <a:xfrm>
            <a:off x="755650" y="5078413"/>
            <a:ext cx="6034088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13" name="Полилиния 12"/>
          <p:cNvSpPr/>
          <p:nvPr/>
        </p:nvSpPr>
        <p:spPr>
          <a:xfrm>
            <a:off x="0" y="0"/>
            <a:ext cx="3278188" cy="5318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FFFFFF"/>
              </a:solidFill>
              <a:latin typeface="Arial" pitchFamily="18"/>
              <a:ea typeface="Lucida Sans Unicode" pitchFamily="34"/>
              <a:cs typeface="Lucida Sans Unicode" pitchFamily="34"/>
            </a:endParaRPr>
          </a:p>
        </p:txBody>
      </p:sp>
      <p:sp>
        <p:nvSpPr>
          <p:cNvPr id="14" name="Полилиния 13"/>
          <p:cNvSpPr/>
          <p:nvPr/>
        </p:nvSpPr>
        <p:spPr>
          <a:xfrm>
            <a:off x="4278313" y="0"/>
            <a:ext cx="3278187" cy="5318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FFFFFF"/>
              </a:solidFill>
              <a:latin typeface="Arial" pitchFamily="18"/>
              <a:ea typeface="Lucida Sans Unicode" pitchFamily="34"/>
              <a:cs typeface="Lucida Sans Unicode" pitchFamily="34"/>
            </a:endParaRPr>
          </a:p>
        </p:txBody>
      </p:sp>
      <p:sp>
        <p:nvSpPr>
          <p:cNvPr id="15" name="Полилиния 14"/>
          <p:cNvSpPr/>
          <p:nvPr/>
        </p:nvSpPr>
        <p:spPr>
          <a:xfrm>
            <a:off x="0" y="10156825"/>
            <a:ext cx="3278188" cy="5318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FFFFFF"/>
              </a:solidFill>
              <a:latin typeface="Arial" pitchFamily="18"/>
              <a:ea typeface="Lucida Sans Unicode" pitchFamily="34"/>
              <a:cs typeface="Lucida Sans Unicode" pitchFamily="34"/>
            </a:endParaRPr>
          </a:p>
        </p:txBody>
      </p:sp>
      <p:sp>
        <p:nvSpPr>
          <p:cNvPr id="16" name="Номер слайда 15"/>
          <p:cNvSpPr txBox="1">
            <a:spLocks noGrp="1"/>
          </p:cNvSpPr>
          <p:nvPr>
            <p:ph type="sldNum" sz="quarter" idx="5"/>
          </p:nvPr>
        </p:nvSpPr>
        <p:spPr>
          <a:xfrm>
            <a:off x="4278313" y="10155238"/>
            <a:ext cx="3267075" cy="5207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r" rtl="0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 lang="ru-RU" sz="1400" b="0" i="0" u="none" strike="noStrike" baseline="0">
                <a:solidFill>
                  <a:srgbClr val="000000"/>
                </a:solidFill>
                <a:latin typeface="Times New Roman" pitchFamily="18"/>
                <a:ea typeface="Lucida Sans Unicode" pitchFamily="34"/>
                <a:cs typeface="Lucida Sans Unicode" pitchFamily="34"/>
              </a:defRPr>
            </a:lvl1pPr>
          </a:lstStyle>
          <a:p>
            <a:pPr>
              <a:defRPr/>
            </a:pPr>
            <a:fld id="{F620D6F7-C45F-41FD-BD58-F4D320C6751F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54265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450"/>
      </a:spcBef>
      <a:spcAft>
        <a:spcPct val="0"/>
      </a:spcAft>
      <a:tabLst>
        <a:tab pos="0" algn="l"/>
        <a:tab pos="447675" algn="l"/>
        <a:tab pos="896938" algn="l"/>
        <a:tab pos="1346200" algn="l"/>
        <a:tab pos="1795463" algn="l"/>
        <a:tab pos="2244725" algn="l"/>
        <a:tab pos="2693988" algn="l"/>
        <a:tab pos="3143250" algn="l"/>
        <a:tab pos="3592513" algn="l"/>
        <a:tab pos="4041775" algn="l"/>
        <a:tab pos="4491038" algn="l"/>
        <a:tab pos="4940300" algn="l"/>
        <a:tab pos="5389563" algn="l"/>
        <a:tab pos="5838825" algn="l"/>
        <a:tab pos="6288088" algn="l"/>
        <a:tab pos="6737350" algn="l"/>
        <a:tab pos="7186613" algn="l"/>
        <a:tab pos="7635875" algn="l"/>
        <a:tab pos="8085138" algn="l"/>
        <a:tab pos="8534400" algn="l"/>
        <a:tab pos="8983663" algn="l"/>
      </a:tabLst>
      <a:defRPr lang="ru-RU" sz="1200">
        <a:solidFill>
          <a:srgbClr val="000000"/>
        </a:solidFill>
        <a:latin typeface="Times New Roman" pitchFamily="18"/>
        <a:cs typeface="Tahoma" pitchFamily="2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Tahoma" pitchFamily="34" charset="0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Tahoma" pitchFamily="34" charset="0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Tahoma" pitchFamily="34" charset="0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Tahoma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4" tIns="44997" rIns="90004" bIns="44997" anchor="b"/>
          <a:lstStyle/>
          <a:p>
            <a:pPr hangingPunct="0">
              <a:lnSpc>
                <a:spcPct val="93000"/>
              </a:lnSpc>
            </a:pPr>
            <a:fld id="{A609AE0E-9C6B-4D61-9A64-916F6C66AC9A}" type="slidenum">
              <a:rPr lang="ru-RU" sz="1400">
                <a:solidFill>
                  <a:srgbClr val="FFFFFF"/>
                </a:solidFill>
              </a:rPr>
              <a:pPr hangingPunct="0">
                <a:lnSpc>
                  <a:spcPct val="93000"/>
                </a:lnSpc>
              </a:pPr>
              <a:t>1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10BAFE1D-D8AD-4D2B-AEA3-26C2266B2741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DE1A0E4-BD82-47C9-94CD-DAE6469483F3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C9C1333-D0B8-4FD2-9CDD-C94C9486BF11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" name="Rectangle 4"/>
          <p:cNvSpPr/>
          <p:nvPr/>
        </p:nvSpPr>
        <p:spPr>
          <a:xfrm>
            <a:off x="4278313" y="10155238"/>
            <a:ext cx="3273425" cy="527050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F6B4E657-F2A9-4C92-A6C4-E7BBD636523F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114695" name="Rectangle 5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4F81BD"/>
          </a:solidFill>
          <a:ln w="25402">
            <a:solidFill>
              <a:srgbClr val="385D8A"/>
            </a:solidFill>
          </a:ln>
        </p:spPr>
      </p:sp>
      <p:sp>
        <p:nvSpPr>
          <p:cNvPr id="114696" name="Rectangle 6"/>
          <p:cNvSpPr txBox="1">
            <a:spLocks noGrp="1"/>
          </p:cNvSpPr>
          <p:nvPr>
            <p:ph type="body" sz="quarter" idx="1"/>
          </p:nvPr>
        </p:nvSpPr>
        <p:spPr>
          <a:xfrm>
            <a:off x="1169988" y="5086350"/>
            <a:ext cx="5226050" cy="4106863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8075" y="812800"/>
            <a:ext cx="5327650" cy="399415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23907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34088" cy="4708525"/>
          </a:xfrm>
          <a:ln/>
        </p:spPr>
        <p:txBody>
          <a:bodyPr/>
          <a:lstStyle/>
          <a:p>
            <a:pPr eaLnBrk="1"/>
            <a:endParaRPr smtClean="0">
              <a:latin typeface="Times New Roman" pitchFamily="18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8075" y="812800"/>
            <a:ext cx="5327650" cy="399415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24931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34088" cy="4708525"/>
          </a:xfrm>
          <a:ln/>
        </p:spPr>
        <p:txBody>
          <a:bodyPr/>
          <a:lstStyle/>
          <a:p>
            <a:pPr eaLnBrk="1"/>
            <a:endParaRPr smtClean="0">
              <a:latin typeface="Times New Roman" pitchFamily="18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8075" y="812800"/>
            <a:ext cx="5327650" cy="399415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25955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34088" cy="4708525"/>
          </a:xfrm>
          <a:ln/>
        </p:spPr>
        <p:txBody>
          <a:bodyPr/>
          <a:lstStyle/>
          <a:p>
            <a:pPr eaLnBrk="1"/>
            <a:endParaRPr smtClean="0">
              <a:latin typeface="Times New Roman" pitchFamily="18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8075" y="812800"/>
            <a:ext cx="5327650" cy="399415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26979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34088" cy="4708525"/>
          </a:xfrm>
          <a:ln/>
        </p:spPr>
        <p:txBody>
          <a:bodyPr/>
          <a:lstStyle/>
          <a:p>
            <a:pPr eaLnBrk="1"/>
            <a:endParaRPr smtClean="0">
              <a:latin typeface="Times New Roman" pitchFamily="18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8075" y="812800"/>
            <a:ext cx="5327650" cy="399415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2800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34088" cy="4708525"/>
          </a:xfrm>
          <a:ln/>
        </p:spPr>
        <p:txBody>
          <a:bodyPr/>
          <a:lstStyle/>
          <a:p>
            <a:pPr eaLnBrk="1"/>
            <a:endParaRPr smtClean="0">
              <a:latin typeface="Times New Roman" pitchFamily="18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8075" y="812800"/>
            <a:ext cx="5327650" cy="399415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29027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34088" cy="4708525"/>
          </a:xfrm>
          <a:ln/>
        </p:spPr>
        <p:txBody>
          <a:bodyPr/>
          <a:lstStyle/>
          <a:p>
            <a:pPr eaLnBrk="1"/>
            <a:endParaRPr smtClean="0">
              <a:latin typeface="Times New Roman" pitchFamily="18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4" tIns="44997" rIns="90004" bIns="44997" anchor="b"/>
          <a:lstStyle/>
          <a:p>
            <a:pPr hangingPunct="0">
              <a:lnSpc>
                <a:spcPct val="93000"/>
              </a:lnSpc>
            </a:pPr>
            <a:fld id="{472F1C96-190A-476A-9BB9-EC3AF22E2288}" type="slidenum">
              <a:rPr lang="ru-RU" sz="1400">
                <a:solidFill>
                  <a:srgbClr val="FFFFFF"/>
                </a:solidFill>
              </a:rPr>
              <a:pPr hangingPunct="0">
                <a:lnSpc>
                  <a:spcPct val="93000"/>
                </a:lnSpc>
              </a:pPr>
              <a:t>18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D27738F-3F51-4C5C-BD31-5DAFE399D0A7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18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5C6224E-39C5-44C5-9069-6DB9F5A1B321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18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F8AEC99A-8317-4C1B-8236-F545A5008266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18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13005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</a:ln>
        </p:spPr>
      </p:sp>
      <p:sp>
        <p:nvSpPr>
          <p:cNvPr id="13005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4" tIns="44997" rIns="90004" bIns="44997" anchor="b"/>
          <a:lstStyle/>
          <a:p>
            <a:pPr hangingPunct="0">
              <a:lnSpc>
                <a:spcPct val="93000"/>
              </a:lnSpc>
            </a:pPr>
            <a:fld id="{DE079696-96EF-4754-94B5-DC22889F7EAD}" type="slidenum">
              <a:rPr lang="ru-RU" sz="1400">
                <a:solidFill>
                  <a:srgbClr val="FFFFFF"/>
                </a:solidFill>
              </a:rPr>
              <a:pPr hangingPunct="0">
                <a:lnSpc>
                  <a:spcPct val="93000"/>
                </a:lnSpc>
              </a:pPr>
              <a:t>19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99A4C31-1B09-497E-8BB1-73273BCB7741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19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06A361E-F21F-440F-9038-14536A31DB4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19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27D0561D-8D09-4367-B42E-6D16B33552A5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19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131078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</a:ln>
        </p:spPr>
      </p:sp>
      <p:sp>
        <p:nvSpPr>
          <p:cNvPr id="131079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4" tIns="44997" rIns="90004" bIns="44997" anchor="b"/>
          <a:lstStyle/>
          <a:p>
            <a:pPr hangingPunct="0">
              <a:lnSpc>
                <a:spcPct val="93000"/>
              </a:lnSpc>
            </a:pPr>
            <a:fld id="{63DD018A-5FB4-435F-AB62-5DC2BA788195}" type="slidenum">
              <a:rPr lang="ru-RU" sz="1400">
                <a:solidFill>
                  <a:srgbClr val="FFFFFF"/>
                </a:solidFill>
              </a:rPr>
              <a:pPr hangingPunct="0">
                <a:lnSpc>
                  <a:spcPct val="93000"/>
                </a:lnSpc>
              </a:pPr>
              <a:t>20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FDAA7B78-6D67-4580-825A-008B66E53A98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20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F6B99F9-C758-42D5-BC08-D774CF2A2D0B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20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F7F13F6-9E1C-43F1-A0C4-B3AB27828317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20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132102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</a:ln>
        </p:spPr>
      </p:sp>
      <p:sp>
        <p:nvSpPr>
          <p:cNvPr id="132103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12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numCol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C9D62A79-2ABC-497B-8578-38462031CCE6}" type="slidenum">
              <a:rPr smtClean="0">
                <a:latin typeface="Times New Roman" pitchFamily="18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21</a:t>
            </a:fld>
            <a:endParaRPr smtClean="0"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33123" name="Text Box 1"/>
          <p:cNvSpPr txBox="1">
            <a:spLocks noChangeArrowheads="1"/>
          </p:cNvSpPr>
          <p:nvPr/>
        </p:nvSpPr>
        <p:spPr bwMode="auto">
          <a:xfrm>
            <a:off x="4278313" y="10155238"/>
            <a:ext cx="3275012" cy="5286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80294E6F-4798-4368-9E08-6E9DAA615914}" type="slidenum">
              <a:rPr lang="ru-RU" sz="14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>
                <a:lnSpc>
                  <a:spcPct val="95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21</a:t>
            </a:fld>
            <a:endParaRPr lang="ru-RU" sz="14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33124" name="Text Box 2"/>
          <p:cNvSpPr txBox="1">
            <a:spLocks noChangeArrowheads="1"/>
          </p:cNvSpPr>
          <p:nvPr/>
        </p:nvSpPr>
        <p:spPr bwMode="auto">
          <a:xfrm>
            <a:off x="4278313" y="10155238"/>
            <a:ext cx="3249612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B437385C-5C30-48B9-BA71-90C1C775E8DC}" type="slidenum">
              <a:rPr lang="ru-RU" sz="14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>
                <a:lnSpc>
                  <a:spcPct val="95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21</a:t>
            </a:fld>
            <a:endParaRPr lang="ru-RU" sz="14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33125" name="Text Box 3"/>
          <p:cNvSpPr txBox="1">
            <a:spLocks noChangeArrowheads="1"/>
          </p:cNvSpPr>
          <p:nvPr/>
        </p:nvSpPr>
        <p:spPr bwMode="auto">
          <a:xfrm>
            <a:off x="4278313" y="10156825"/>
            <a:ext cx="3278187" cy="531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DF5C85EB-C394-4EA0-9B63-1530666F4A13}" type="slidenum">
              <a:rPr lang="ru-RU" sz="14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>
                <a:lnSpc>
                  <a:spcPct val="95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21</a:t>
            </a:fld>
            <a:endParaRPr lang="ru-RU" sz="14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33126" name="Text Box 4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11AD5ED-8FA7-4BB9-8AEC-095E153A5975}" type="slidenum">
              <a:rPr lang="ru-RU" sz="1400">
                <a:solidFill>
                  <a:srgbClr val="FFFFFF"/>
                </a:solidFill>
                <a:latin typeface="Calibri" pitchFamily="34" charset="0"/>
                <a:cs typeface="Lucida Sans Unicode" pitchFamily="34" charset="0"/>
              </a:rPr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21</a:t>
            </a:fld>
            <a:endParaRPr lang="ru-RU" sz="1400">
              <a:solidFill>
                <a:srgbClr val="FFFFFF"/>
              </a:solidFill>
              <a:latin typeface="Calibri" pitchFamily="34" charset="0"/>
              <a:cs typeface="Lucida Sans Unicode" pitchFamily="34" charset="0"/>
            </a:endParaRPr>
          </a:p>
        </p:txBody>
      </p:sp>
      <p:sp>
        <p:nvSpPr>
          <p:cNvPr id="133127" name="Rectangle 5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FFFFFF"/>
          </a:solidFill>
          <a:ln>
            <a:solidFill>
              <a:srgbClr val="000000"/>
            </a:solidFill>
          </a:ln>
        </p:spPr>
      </p:sp>
      <p:sp>
        <p:nvSpPr>
          <p:cNvPr id="133128" name="Rectangle 6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0438" cy="4803775"/>
          </a:xfrm>
          <a:noFill/>
          <a:ln/>
        </p:spPr>
        <p:txBody>
          <a:bodyPr wrap="none" anchor="ctr"/>
          <a:lstStyle/>
          <a:p>
            <a:pPr eaLnBrk="1"/>
            <a:endParaRPr smtClean="0">
              <a:latin typeface="Times New Roman" pitchFamily="18" charset="0"/>
              <a:cs typeface="Lucida Sans Unicode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3"/>
          <p:cNvSpPr>
            <a:spLocks noChangeArrowheads="1"/>
          </p:cNvSpPr>
          <p:nvPr/>
        </p:nvSpPr>
        <p:spPr bwMode="auto">
          <a:xfrm>
            <a:off x="4278313" y="10155238"/>
            <a:ext cx="3252787" cy="50641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hangingPunct="0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41BC1B33-F3AF-4C3D-BF0A-8A8735E19218}" type="slidenum">
              <a:rPr lang="ru-RU" sz="14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hangingPunct="0">
                <a:lnSpc>
                  <a:spcPct val="95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</a:t>
            </a:fld>
            <a:endParaRPr lang="ru-RU" sz="14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15715" name="Text Box 1"/>
          <p:cNvSpPr>
            <a:spLocks noChangeArrowheads="1"/>
          </p:cNvSpPr>
          <p:nvPr/>
        </p:nvSpPr>
        <p:spPr bwMode="auto">
          <a:xfrm>
            <a:off x="4278313" y="10155238"/>
            <a:ext cx="3275012" cy="5286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hangingPunct="0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97B50D39-FF16-4D97-9F47-214BC6431E73}" type="slidenum">
              <a:rPr lang="ru-RU" sz="14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hangingPunct="0">
                <a:lnSpc>
                  <a:spcPct val="95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</a:t>
            </a:fld>
            <a:endParaRPr lang="ru-RU" sz="14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15716" name="Text Box 2"/>
          <p:cNvSpPr>
            <a:spLocks noChangeArrowheads="1"/>
          </p:cNvSpPr>
          <p:nvPr/>
        </p:nvSpPr>
        <p:spPr bwMode="auto">
          <a:xfrm>
            <a:off x="4278313" y="10156825"/>
            <a:ext cx="3278187" cy="5318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hangingPunct="0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DB8B1D5-95DD-4F73-80D3-4A742C452EB7}" type="slidenum">
              <a:rPr lang="ru-RU" sz="14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hangingPunct="0">
                <a:lnSpc>
                  <a:spcPct val="95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</a:t>
            </a:fld>
            <a:endParaRPr lang="ru-RU" sz="14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15717" name="Text Box 3"/>
          <p:cNvSpPr>
            <a:spLocks noChangeArrowheads="1"/>
          </p:cNvSpPr>
          <p:nvPr/>
        </p:nvSpPr>
        <p:spPr bwMode="auto">
          <a:xfrm>
            <a:off x="0" y="0"/>
            <a:ext cx="1588" cy="158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 anchor="b"/>
          <a:lstStyle/>
          <a:p>
            <a:pPr hangingPunct="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8FCA0390-BDC9-4EF9-82FE-B32832893552}" type="slidenum">
              <a:rPr lang="ru-RU" sz="1400">
                <a:solidFill>
                  <a:srgbClr val="FFFFFF"/>
                </a:solidFill>
                <a:cs typeface="Lucida Sans Unicode" pitchFamily="34" charset="0"/>
              </a:rPr>
              <a:pPr hangingPunct="0"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</a:t>
            </a:fld>
            <a:endParaRPr lang="ru-RU" sz="1400">
              <a:solidFill>
                <a:srgbClr val="FFFFFF"/>
              </a:solidFill>
              <a:cs typeface="Lucida Sans Unicode" pitchFamily="34" charset="0"/>
            </a:endParaRPr>
          </a:p>
        </p:txBody>
      </p:sp>
      <p:sp>
        <p:nvSpPr>
          <p:cNvPr id="115718" name="Rectangle 4"/>
          <p:cNvSpPr>
            <a:spLocks noChangeArrowheads="1"/>
          </p:cNvSpPr>
          <p:nvPr/>
        </p:nvSpPr>
        <p:spPr bwMode="auto">
          <a:xfrm>
            <a:off x="4278313" y="10155238"/>
            <a:ext cx="3273425" cy="5270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r" hangingPunct="0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38E7F829-BAE7-4EB3-A491-92275C216188}" type="slidenum">
              <a:rPr lang="ru-RU" sz="14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hangingPunct="0">
                <a:lnSpc>
                  <a:spcPct val="95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</a:t>
            </a:fld>
            <a:endParaRPr lang="ru-RU" sz="14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7" name="Образ слайда 6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8075" y="812800"/>
            <a:ext cx="5327650" cy="399415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15720" name="Заметки 7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wrap="none" anchor="ctr">
            <a:spAutoFit/>
          </a:bodyPr>
          <a:lstStyle/>
          <a:p>
            <a:pPr eaLnBrk="1"/>
            <a:endParaRPr smtClean="0">
              <a:latin typeface="Times New Roman" pitchFamily="18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8075" y="812800"/>
            <a:ext cx="5327650" cy="399415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34147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34088" cy="4708525"/>
          </a:xfrm>
          <a:ln/>
        </p:spPr>
        <p:txBody>
          <a:bodyPr wrap="none" lIns="90000" tIns="46800" rIns="90000" bIns="46800" anchor="ctr">
            <a:spAutoFit/>
          </a:bodyPr>
          <a:lstStyle/>
          <a:p>
            <a:pPr eaLnBrk="1"/>
            <a:endParaRPr smtClean="0">
              <a:latin typeface="Times New Roman" pitchFamily="18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4" tIns="44997" rIns="90004" bIns="44997" anchor="b"/>
          <a:lstStyle/>
          <a:p>
            <a:pPr hangingPunct="0">
              <a:lnSpc>
                <a:spcPct val="93000"/>
              </a:lnSpc>
            </a:pPr>
            <a:fld id="{F3FB7E04-B85F-4F1C-9FE1-C46307AD0F32}" type="slidenum">
              <a:rPr lang="ru-RU" sz="1400">
                <a:solidFill>
                  <a:srgbClr val="FFFFFF"/>
                </a:solidFill>
              </a:rPr>
              <a:pPr hangingPunct="0">
                <a:lnSpc>
                  <a:spcPct val="93000"/>
                </a:lnSpc>
              </a:pPr>
              <a:t>23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D555235-CCB0-4585-B2F8-19F0CE0F93CA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23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B22B3B4-CA1A-4633-9A19-01D0474AD064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23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47BD03D-A3DE-4505-BD4D-19DF9A24F0A9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23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13517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</a:ln>
        </p:spPr>
      </p:sp>
      <p:sp>
        <p:nvSpPr>
          <p:cNvPr id="13517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4" tIns="44997" rIns="90004" bIns="44997" anchor="b"/>
          <a:lstStyle/>
          <a:p>
            <a:pPr hangingPunct="0">
              <a:lnSpc>
                <a:spcPct val="93000"/>
              </a:lnSpc>
            </a:pPr>
            <a:fld id="{DB3CC58B-CB24-43BA-AA90-4158F8D4FBAF}" type="slidenum">
              <a:rPr lang="ru-RU" sz="1400">
                <a:solidFill>
                  <a:srgbClr val="FFFFFF"/>
                </a:solidFill>
              </a:rPr>
              <a:pPr hangingPunct="0">
                <a:lnSpc>
                  <a:spcPct val="93000"/>
                </a:lnSpc>
              </a:pPr>
              <a:t>24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A8517A-21C2-45BB-AF7A-9FD4F9C7E9DB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24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D276258-162A-418D-A42F-FECD76EFC067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24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B1B30C9-B12F-4EA6-B72D-3B601A4A0D83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24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136198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</a:ln>
        </p:spPr>
      </p:sp>
      <p:sp>
        <p:nvSpPr>
          <p:cNvPr id="136199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4" tIns="44997" rIns="90004" bIns="44997" anchor="b"/>
          <a:lstStyle/>
          <a:p>
            <a:pPr hangingPunct="0">
              <a:lnSpc>
                <a:spcPct val="93000"/>
              </a:lnSpc>
            </a:pPr>
            <a:fld id="{6B4C4C78-5A4E-44D5-A9A5-6BBCB2F11200}" type="slidenum">
              <a:rPr lang="ru-RU" sz="1400">
                <a:solidFill>
                  <a:srgbClr val="FFFFFF"/>
                </a:solidFill>
              </a:rPr>
              <a:pPr hangingPunct="0">
                <a:lnSpc>
                  <a:spcPct val="93000"/>
                </a:lnSpc>
              </a:pPr>
              <a:t>25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6693450-BFA1-4251-8711-4C1D0C6E781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25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F939202-5A3B-4E07-9EB8-CB4FEA54405A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25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2B44166-0690-4B9F-8D3E-C2D45D3FD254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25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137222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</a:ln>
        </p:spPr>
      </p:sp>
      <p:sp>
        <p:nvSpPr>
          <p:cNvPr id="137223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27650" cy="3994150"/>
          </a:xfrm>
        </p:spPr>
      </p:sp>
      <p:sp>
        <p:nvSpPr>
          <p:cNvPr id="138243" name="Notes Placeholder 2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/>
          <a:lstStyle/>
          <a:p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38244" name="Slide Number Placeholder 3"/>
          <p:cNvSpPr txBox="1">
            <a:spLocks noGrp="1"/>
          </p:cNvSpPr>
          <p:nvPr/>
        </p:nvSpPr>
        <p:spPr bwMode="auto">
          <a:xfrm>
            <a:off x="4281488" y="10155238"/>
            <a:ext cx="3276600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 anchor="b"/>
          <a:lstStyle/>
          <a:p>
            <a:pPr algn="r"/>
            <a:fld id="{7D87292D-8F6D-441C-BC8E-4FD62CFB0994}" type="slidenum">
              <a:rPr lang="en-US" sz="1400">
                <a:latin typeface="Calibri" pitchFamily="34" charset="0"/>
                <a:ea typeface="MS PGothic" pitchFamily="34" charset="-128"/>
              </a:rPr>
              <a:pPr algn="r"/>
              <a:t>28</a:t>
            </a:fld>
            <a:endParaRPr lang="en-US" sz="140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27650" cy="3994150"/>
          </a:xfrm>
        </p:spPr>
      </p:sp>
      <p:sp>
        <p:nvSpPr>
          <p:cNvPr id="139267" name="Заметки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39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numCol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270A735A-003E-4AE5-9D0E-7531DD6DE683}" type="slidenum">
              <a:rPr smtClean="0">
                <a:latin typeface="Times New Roman" pitchFamily="18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33</a:t>
            </a:fld>
            <a:endParaRPr smtClean="0">
              <a:latin typeface="Times New Roman" pitchFamily="18" charset="0"/>
              <a:cs typeface="Lucida Sans Unicode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numCol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CD827BB1-2092-49CE-8515-19AAE8B87F90}" type="slidenum">
              <a:rPr smtClean="0">
                <a:latin typeface="Times New Roman" pitchFamily="18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34</a:t>
            </a:fld>
            <a:endParaRPr smtClean="0"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4029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27650" cy="3994150"/>
          </a:xfrm>
        </p:spPr>
      </p:sp>
      <p:sp>
        <p:nvSpPr>
          <p:cNvPr id="140292" name="Заметки 2"/>
          <p:cNvSpPr txBox="1">
            <a:spLocks noGrp="1"/>
          </p:cNvSpPr>
          <p:nvPr>
            <p:ph type="body" idx="1"/>
          </p:nvPr>
        </p:nvSpPr>
        <p:spPr>
          <a:xfrm>
            <a:off x="1008063" y="5078413"/>
            <a:ext cx="5543550" cy="4811712"/>
          </a:xfrm>
        </p:spPr>
        <p:txBody>
          <a:bodyPr/>
          <a:lstStyle/>
          <a:p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40293" name="Номер слайда 3"/>
          <p:cNvSpPr txBox="1">
            <a:spLocks noGrp="1"/>
          </p:cNvSpPr>
          <p:nvPr/>
        </p:nvSpPr>
        <p:spPr bwMode="auto">
          <a:xfrm>
            <a:off x="4283075" y="10156825"/>
            <a:ext cx="3276600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 anchor="b"/>
          <a:lstStyle/>
          <a:p>
            <a:pPr algn="r" eaLnBrk="0" hangingPunct="0"/>
            <a:fld id="{ACE93406-0D16-46CF-9CB7-B2F3E470B66F}" type="slidenum">
              <a:rPr lang="ru-RU" sz="1400">
                <a:latin typeface="Times New Roman" pitchFamily="18" charset="0"/>
              </a:rPr>
              <a:pPr algn="r" eaLnBrk="0" hangingPunct="0"/>
              <a:t>34</a:t>
            </a:fld>
            <a:endParaRPr lang="ru-RU" sz="14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numCol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07DF394D-E26A-45E5-B549-F9FAD8645300}" type="slidenum">
              <a:rPr smtClean="0">
                <a:latin typeface="Arial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35</a:t>
            </a:fld>
            <a:endParaRPr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141315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27650" cy="3994150"/>
          </a:xfrm>
          <a:ln>
            <a:solidFill>
              <a:srgbClr val="000000"/>
            </a:solidFill>
          </a:ln>
        </p:spPr>
      </p:sp>
      <p:sp>
        <p:nvSpPr>
          <p:cNvPr id="141316" name="Rectangle 3"/>
          <p:cNvSpPr txBox="1">
            <a:spLocks noGrp="1"/>
          </p:cNvSpPr>
          <p:nvPr>
            <p:ph type="body" idx="1"/>
          </p:nvPr>
        </p:nvSpPr>
        <p:spPr/>
        <p:txBody>
          <a:bodyPr lIns="105017" tIns="52509" rIns="105017" bIns="52509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4" tIns="44997" rIns="90004" bIns="44997" anchor="b"/>
          <a:lstStyle/>
          <a:p>
            <a:pPr hangingPunct="0">
              <a:lnSpc>
                <a:spcPct val="93000"/>
              </a:lnSpc>
            </a:pPr>
            <a:fld id="{B202F366-65AA-4646-953D-8F37D75A676E}" type="slidenum">
              <a:rPr lang="ru-RU" sz="1400">
                <a:solidFill>
                  <a:srgbClr val="FFFFFF"/>
                </a:solidFill>
              </a:rPr>
              <a:pPr hangingPunct="0">
                <a:lnSpc>
                  <a:spcPct val="93000"/>
                </a:lnSpc>
              </a:pPr>
              <a:t>37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A864B59-30C3-4155-A6A5-F74445AEB953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37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00DE91-9396-4EDE-A3F4-5AC0041607CC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37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8B09882-CF67-4409-A0D2-150A8598EB9B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37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142342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</a:ln>
        </p:spPr>
      </p:sp>
      <p:sp>
        <p:nvSpPr>
          <p:cNvPr id="142343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4" tIns="44997" rIns="90004" bIns="44997" anchor="b"/>
          <a:lstStyle/>
          <a:p>
            <a:pPr hangingPunct="0">
              <a:lnSpc>
                <a:spcPct val="93000"/>
              </a:lnSpc>
            </a:pPr>
            <a:fld id="{40370E83-35E2-47C7-BF0D-CF4F84F44671}" type="slidenum">
              <a:rPr lang="ru-RU" sz="1400">
                <a:solidFill>
                  <a:srgbClr val="FFFFFF"/>
                </a:solidFill>
              </a:rPr>
              <a:pPr hangingPunct="0">
                <a:lnSpc>
                  <a:spcPct val="93000"/>
                </a:lnSpc>
              </a:pPr>
              <a:t>38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BCC2730-A848-4C62-AF15-EF49DDADE0C9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38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FB81666-545D-46AA-A92C-591A7E6BA5B1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38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E4734A3-E162-4F05-B3A9-46EB6D44DA0A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38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143366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</a:ln>
        </p:spPr>
      </p:sp>
      <p:sp>
        <p:nvSpPr>
          <p:cNvPr id="143367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4" tIns="44997" rIns="90004" bIns="44997" anchor="b"/>
          <a:lstStyle/>
          <a:p>
            <a:pPr hangingPunct="0">
              <a:lnSpc>
                <a:spcPct val="93000"/>
              </a:lnSpc>
            </a:pPr>
            <a:fld id="{E7CEA466-A62D-4467-B1E4-95F1FDA5E668}" type="slidenum">
              <a:rPr lang="ru-RU" sz="1400">
                <a:solidFill>
                  <a:srgbClr val="FFFFFF"/>
                </a:solidFill>
              </a:rPr>
              <a:pPr hangingPunct="0">
                <a:lnSpc>
                  <a:spcPct val="93000"/>
                </a:lnSpc>
              </a:pPr>
              <a:t>4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4145DD3-474D-4134-A037-2BC3195C4D1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D8B3A2A-F227-4016-8DD9-17C75D70B640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F03DB767-4322-42D6-8537-6E3920CB5EBE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116742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</a:ln>
        </p:spPr>
      </p:sp>
      <p:sp>
        <p:nvSpPr>
          <p:cNvPr id="116743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Shape 162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44387" name="Shape 16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hape 169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45411" name="Shape 170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Shape 175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46435" name="Shape 176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hape 181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47459" name="Shape 182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hape 187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rnd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  <p:sp>
        <p:nvSpPr>
          <p:cNvPr id="148483" name="Shape 188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</p:spPr>
        <p:txBody>
          <a:bodyPr lIns="104270" tIns="52121" rIns="104270" bIns="52121"/>
          <a:lstStyle/>
          <a:p>
            <a:pPr>
              <a:spcBef>
                <a:spcPct val="0"/>
              </a:spcBef>
              <a:buSzPct val="25000"/>
            </a:pPr>
            <a:r>
              <a:rPr lang="en-US" sz="2100" i="1" smtClean="0">
                <a:latin typeface="Times New Roman" pitchFamily="18" charset="0"/>
                <a:cs typeface="Tahoma" pitchFamily="34" charset="0"/>
              </a:rPr>
              <a:t>Восприятие — это не пассивный акт, а сознательное действие, работа ума. Именно поэтому</a:t>
            </a:r>
          </a:p>
          <a:p>
            <a:pPr>
              <a:spcBef>
                <a:spcPct val="0"/>
              </a:spcBef>
              <a:buSzPct val="25000"/>
            </a:pPr>
            <a:r>
              <a:rPr lang="en-US" sz="2100" smtClean="0">
                <a:latin typeface="Times New Roman" pitchFamily="18" charset="0"/>
                <a:cs typeface="Tahoma" pitchFamily="34" charset="0"/>
              </a:rPr>
              <a:t>восприятие окружающего мира индивидуально, неповторимо – каждый воспринимает его по</a:t>
            </a:r>
          </a:p>
          <a:p>
            <a:pPr>
              <a:spcBef>
                <a:spcPct val="0"/>
              </a:spcBef>
              <a:buSzPct val="25000"/>
            </a:pPr>
            <a:r>
              <a:rPr lang="en-US" sz="2100" smtClean="0">
                <a:latin typeface="Times New Roman" pitchFamily="18" charset="0"/>
                <a:cs typeface="Tahoma" pitchFamily="34" charset="0"/>
              </a:rPr>
              <a:t>своему. Кроме того, на особенности восприятия влияет и профессия человека: художники</a:t>
            </a:r>
          </a:p>
          <a:p>
            <a:pPr>
              <a:spcBef>
                <a:spcPct val="0"/>
              </a:spcBef>
              <a:buSzPct val="25000"/>
            </a:pPr>
            <a:r>
              <a:rPr lang="en-US" sz="2100" smtClean="0">
                <a:latin typeface="Times New Roman" pitchFamily="18" charset="0"/>
                <a:cs typeface="Tahoma" pitchFamily="34" charset="0"/>
              </a:rPr>
              <a:t>рассматривают окружающую действительность преимущественно в эстетическом плане, а</a:t>
            </a:r>
          </a:p>
          <a:p>
            <a:pPr>
              <a:spcBef>
                <a:spcPct val="0"/>
              </a:spcBef>
              <a:buSzPct val="25000"/>
            </a:pPr>
            <a:r>
              <a:rPr lang="en-US" sz="2100" smtClean="0">
                <a:latin typeface="Times New Roman" pitchFamily="18" charset="0"/>
                <a:cs typeface="Tahoma" pitchFamily="34" charset="0"/>
              </a:rPr>
              <a:t>биологи, физиологи и математики – с других точек зрения, исходя из иных позиций и интересов.</a:t>
            </a:r>
          </a:p>
          <a:p>
            <a:pPr>
              <a:spcBef>
                <a:spcPct val="0"/>
              </a:spcBef>
              <a:buSzPct val="25000"/>
            </a:pPr>
            <a:r>
              <a:rPr lang="en-US" sz="2100" i="1" smtClean="0">
                <a:latin typeface="Times New Roman" pitchFamily="18" charset="0"/>
                <a:cs typeface="Tahoma" pitchFamily="34" charset="0"/>
              </a:rPr>
              <a:t>Совокупность всех знаний, приобретаемых сознанием в ходе восприятия окружающего с</a:t>
            </a:r>
          </a:p>
          <a:p>
            <a:pPr>
              <a:spcBef>
                <a:spcPct val="0"/>
              </a:spcBef>
              <a:buSzPct val="25000"/>
            </a:pPr>
            <a:r>
              <a:rPr lang="en-US" sz="2100" i="1" smtClean="0">
                <a:latin typeface="Times New Roman" pitchFamily="18" charset="0"/>
                <a:cs typeface="Tahoma" pitchFamily="34" charset="0"/>
              </a:rPr>
              <a:t>разных точек зрения, и дает нам представление о мире.</a:t>
            </a:r>
          </a:p>
        </p:txBody>
      </p:sp>
      <p:sp>
        <p:nvSpPr>
          <p:cNvPr id="148484" name="Shape 189"/>
          <p:cNvSpPr txBox="1">
            <a:spLocks noChangeArrowheads="1"/>
          </p:cNvSpPr>
          <p:nvPr/>
        </p:nvSpPr>
        <p:spPr bwMode="auto">
          <a:xfrm>
            <a:off x="4281488" y="10155238"/>
            <a:ext cx="3276600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21" rIns="104270" bIns="52121" anchor="b"/>
          <a:lstStyle/>
          <a:p>
            <a:pPr algn="r">
              <a:buSzPct val="25000"/>
            </a:pPr>
            <a:r>
              <a:rPr lang="en-US" sz="1400"/>
              <a:t>*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Shape 194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49507" name="Shape 195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hape 200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50531" name="Shape 20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hape 206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51555" name="Shape 207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hape 212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rnd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  <p:sp>
        <p:nvSpPr>
          <p:cNvPr id="152579" name="Shape 213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</p:spPr>
        <p:txBody>
          <a:bodyPr lIns="104270" tIns="52121" rIns="104270" bIns="52121"/>
          <a:lstStyle/>
          <a:p>
            <a:pPr>
              <a:spcBef>
                <a:spcPct val="0"/>
              </a:spcBef>
              <a:buSzPct val="25000"/>
            </a:pPr>
            <a:r>
              <a:rPr lang="en-US" sz="2100" smtClean="0">
                <a:latin typeface="Times New Roman" pitchFamily="18" charset="0"/>
                <a:cs typeface="Tahoma" pitchFamily="34" charset="0"/>
              </a:rPr>
              <a:t>Почти все дети до поры до времени тоже любят рисовать и лепить. Рисунок имеет большие возможности для самовыражения. При этом очень важно настроить ребят не бояться выразить свои впечатления, свое эмоциональное состояние на бумаге. Объясните им, что совсем не</a:t>
            </a:r>
          </a:p>
          <a:p>
            <a:pPr>
              <a:spcBef>
                <a:spcPct val="0"/>
              </a:spcBef>
              <a:buSzPct val="25000"/>
            </a:pPr>
            <a:r>
              <a:rPr lang="en-US" sz="2100" smtClean="0">
                <a:latin typeface="Times New Roman" pitchFamily="18" charset="0"/>
                <a:cs typeface="Tahoma" pitchFamily="34" charset="0"/>
              </a:rPr>
              <a:t>обязательно уметь рисовать – гораздо более важен в данном случае выбор гаммы красок, харак</a:t>
            </a:r>
          </a:p>
          <a:p>
            <a:pPr>
              <a:spcBef>
                <a:spcPct val="0"/>
              </a:spcBef>
              <a:buSzPct val="25000"/>
            </a:pPr>
            <a:r>
              <a:rPr lang="en-US" sz="2100" smtClean="0">
                <a:latin typeface="Times New Roman" pitchFamily="18" charset="0"/>
                <a:cs typeface="Tahoma" pitchFamily="34" charset="0"/>
              </a:rPr>
              <a:t>тер цветовых пятен. Такая работа имеет и огромное психотерапевтическое значение – возможность самовыражения снимает накопившиеся отрицательные эмоции, пробуждает творческие</a:t>
            </a:r>
          </a:p>
          <a:p>
            <a:pPr>
              <a:spcBef>
                <a:spcPct val="0"/>
              </a:spcBef>
              <a:buSzPct val="25000"/>
            </a:pPr>
            <a:r>
              <a:rPr lang="en-US" sz="2100" smtClean="0">
                <a:latin typeface="Times New Roman" pitchFamily="18" charset="0"/>
                <a:cs typeface="Tahoma" pitchFamily="34" charset="0"/>
              </a:rPr>
              <a:t>способности, о которых, возможно, ни сам ребенок, ни педагог ранее не знали</a:t>
            </a:r>
          </a:p>
        </p:txBody>
      </p:sp>
      <p:sp>
        <p:nvSpPr>
          <p:cNvPr id="152580" name="Shape 214"/>
          <p:cNvSpPr txBox="1">
            <a:spLocks noChangeArrowheads="1"/>
          </p:cNvSpPr>
          <p:nvPr/>
        </p:nvSpPr>
        <p:spPr bwMode="auto">
          <a:xfrm>
            <a:off x="4281488" y="10155238"/>
            <a:ext cx="3276600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21" rIns="104270" bIns="52121" anchor="b"/>
          <a:lstStyle/>
          <a:p>
            <a:pPr algn="r">
              <a:buSzPct val="25000"/>
            </a:pPr>
            <a:r>
              <a:rPr lang="en-US" sz="1400"/>
              <a:t>*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hape 219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53603" name="Shape 220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4" tIns="44997" rIns="90004" bIns="44997" anchor="b"/>
          <a:lstStyle/>
          <a:p>
            <a:pPr hangingPunct="0">
              <a:lnSpc>
                <a:spcPct val="93000"/>
              </a:lnSpc>
            </a:pPr>
            <a:fld id="{764ED7AB-9865-442B-8797-F893FF1D33FB}" type="slidenum">
              <a:rPr lang="ru-RU" sz="1400">
                <a:solidFill>
                  <a:srgbClr val="FFFFFF"/>
                </a:solidFill>
              </a:rPr>
              <a:pPr hangingPunct="0">
                <a:lnSpc>
                  <a:spcPct val="93000"/>
                </a:lnSpc>
              </a:pPr>
              <a:t>5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2BC2A210-F008-498E-8BE9-8B451A7067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5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DEC761B-572E-48E6-90D4-8AA1CA0BA83C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5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3C47646-6ABB-4FD9-A888-7BB3684F65DD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5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117766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</a:ln>
        </p:spPr>
      </p:sp>
      <p:sp>
        <p:nvSpPr>
          <p:cNvPr id="117767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hape 225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54627" name="Shape 226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Shape 23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rnd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  <p:sp>
        <p:nvSpPr>
          <p:cNvPr id="155651" name="Shape 232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</p:spPr>
        <p:txBody>
          <a:bodyPr lIns="104270" tIns="52121" rIns="104270" bIns="52121"/>
          <a:lstStyle/>
          <a:p>
            <a:pPr>
              <a:spcBef>
                <a:spcPct val="0"/>
              </a:spcBef>
              <a:buSzPct val="25000"/>
            </a:pPr>
            <a:r>
              <a:rPr lang="en-US" sz="2100" smtClean="0">
                <a:latin typeface="Times New Roman" pitchFamily="18" charset="0"/>
                <a:cs typeface="Tahoma" pitchFamily="34" charset="0"/>
              </a:rPr>
              <a:t> Эта техника дает возможность развивать воображение ребенка. Отпечаток можно долго</a:t>
            </a:r>
          </a:p>
          <a:p>
            <a:pPr>
              <a:spcBef>
                <a:spcPct val="0"/>
              </a:spcBef>
              <a:buSzPct val="25000"/>
            </a:pPr>
            <a:r>
              <a:rPr lang="en-US" sz="2100" smtClean="0">
                <a:latin typeface="Times New Roman" pitchFamily="18" charset="0"/>
                <a:cs typeface="Tahoma" pitchFamily="34" charset="0"/>
              </a:rPr>
              <a:t>рассматривать, поворачивать его, стараясь разглядеть «спрятанное», «зашифрованное»</a:t>
            </a:r>
          </a:p>
          <a:p>
            <a:pPr>
              <a:spcBef>
                <a:spcPct val="0"/>
              </a:spcBef>
              <a:buSzPct val="25000"/>
            </a:pPr>
            <a:r>
              <a:rPr lang="en-US" sz="2100" smtClean="0">
                <a:latin typeface="Times New Roman" pitchFamily="18" charset="0"/>
                <a:cs typeface="Tahoma" pitchFamily="34" charset="0"/>
              </a:rPr>
              <a:t>изображение. Неожиданно для самого ребенка оживают его мысленные образы: вечернее</a:t>
            </a:r>
          </a:p>
          <a:p>
            <a:pPr>
              <a:spcBef>
                <a:spcPct val="0"/>
              </a:spcBef>
              <a:buSzPct val="25000"/>
            </a:pPr>
            <a:r>
              <a:rPr lang="en-US" sz="2100" smtClean="0">
                <a:latin typeface="Times New Roman" pitchFamily="18" charset="0"/>
                <a:cs typeface="Tahoma" pitchFamily="34" charset="0"/>
              </a:rPr>
              <a:t>небо, камни на морском берегу, причудливые деревья и кустарники.</a:t>
            </a:r>
          </a:p>
        </p:txBody>
      </p:sp>
      <p:sp>
        <p:nvSpPr>
          <p:cNvPr id="155652" name="Shape 233"/>
          <p:cNvSpPr txBox="1">
            <a:spLocks noChangeArrowheads="1"/>
          </p:cNvSpPr>
          <p:nvPr/>
        </p:nvSpPr>
        <p:spPr bwMode="auto">
          <a:xfrm>
            <a:off x="4281488" y="10155238"/>
            <a:ext cx="3276600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70" tIns="52121" rIns="104270" bIns="52121" anchor="b"/>
          <a:lstStyle/>
          <a:p>
            <a:pPr algn="r">
              <a:buSzPct val="25000"/>
            </a:pPr>
            <a:r>
              <a:rPr lang="en-US" sz="1400"/>
              <a:t>*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hape 238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56675" name="Shape 239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Shape 244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57699" name="Shape 245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Shape 250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58723" name="Shape 25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Shape 256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59747" name="Shape 257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Shape 262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60771" name="Shape 26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Shape 268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61795" name="Shape 269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Shape 274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62819" name="Shape 275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Shape 280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63843" name="Shape 28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4" tIns="44997" rIns="90004" bIns="44997" anchor="b"/>
          <a:lstStyle/>
          <a:p>
            <a:pPr hangingPunct="0">
              <a:lnSpc>
                <a:spcPct val="93000"/>
              </a:lnSpc>
            </a:pPr>
            <a:fld id="{DBC42342-4B05-4FD3-81D1-DCB520223C0B}" type="slidenum">
              <a:rPr lang="ru-RU" sz="1400">
                <a:solidFill>
                  <a:srgbClr val="FFFFFF"/>
                </a:solidFill>
              </a:rPr>
              <a:pPr hangingPunct="0">
                <a:lnSpc>
                  <a:spcPct val="93000"/>
                </a:lnSpc>
              </a:pPr>
              <a:t>6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A3EFB64-AB51-4944-9AD4-F48972037DBF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4051DCD-D928-4AD1-9A1C-26B2CC514949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B6985318-276D-431F-93DD-E228A2E4B5C6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118790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</a:ln>
        </p:spPr>
      </p:sp>
      <p:sp>
        <p:nvSpPr>
          <p:cNvPr id="118791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4" tIns="44997" rIns="90004" bIns="44997" anchor="b"/>
          <a:lstStyle/>
          <a:p>
            <a:pPr hangingPunct="0">
              <a:lnSpc>
                <a:spcPct val="93000"/>
              </a:lnSpc>
            </a:pPr>
            <a:fld id="{E7A73EB1-D107-4E58-84E4-3C76A4D158B1}" type="slidenum">
              <a:rPr lang="ru-RU" sz="1400">
                <a:solidFill>
                  <a:srgbClr val="FFFFFF"/>
                </a:solidFill>
              </a:rPr>
              <a:pPr hangingPunct="0">
                <a:lnSpc>
                  <a:spcPct val="93000"/>
                </a:lnSpc>
              </a:pPr>
              <a:t>60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46DA7A4-5F66-4320-8D53-296908E48E43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60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7B5FF04-C007-47A5-B00B-8C0FDD1551AF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60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B027BF1-BA7B-4FA2-8476-D14DBD503C99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60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164870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</a:ln>
        </p:spPr>
      </p:sp>
      <p:sp>
        <p:nvSpPr>
          <p:cNvPr id="164871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Shape 138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65891" name="Shape 139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Shape 132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66915" name="Shape 13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Shape 150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67939" name="Shape 15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Shape 144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68963" name="Shape 145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4" tIns="44997" rIns="90004" bIns="44997" anchor="b"/>
          <a:lstStyle/>
          <a:p>
            <a:pPr hangingPunct="0">
              <a:lnSpc>
                <a:spcPct val="93000"/>
              </a:lnSpc>
            </a:pPr>
            <a:fld id="{4602140D-3C2E-4BCF-BDF9-C555D4719A4F}" type="slidenum">
              <a:rPr lang="ru-RU" sz="1400">
                <a:solidFill>
                  <a:srgbClr val="FFFFFF"/>
                </a:solidFill>
              </a:rPr>
              <a:pPr hangingPunct="0">
                <a:lnSpc>
                  <a:spcPct val="93000"/>
                </a:lnSpc>
              </a:pPr>
              <a:t>65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FE6E24FE-AB8F-4206-B1D8-AD4D7F808A2D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65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A8E2A824-EC1D-4CAB-8ABF-9D1956BF9D29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65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A4E5E4C-C38B-4C79-8684-D54EE0A50DAA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65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169990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</a:ln>
        </p:spPr>
      </p:sp>
      <p:sp>
        <p:nvSpPr>
          <p:cNvPr id="169991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4" tIns="44997" rIns="90004" bIns="44997" anchor="b"/>
          <a:lstStyle/>
          <a:p>
            <a:pPr hangingPunct="0">
              <a:lnSpc>
                <a:spcPct val="93000"/>
              </a:lnSpc>
            </a:pPr>
            <a:fld id="{BAA3D4B4-13E5-4A53-848D-14EA95814BDF}" type="slidenum">
              <a:rPr lang="ru-RU" sz="1400">
                <a:solidFill>
                  <a:srgbClr val="FFFFFF"/>
                </a:solidFill>
              </a:rPr>
              <a:pPr hangingPunct="0">
                <a:lnSpc>
                  <a:spcPct val="93000"/>
                </a:lnSpc>
              </a:pPr>
              <a:t>68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7D3176A-9968-477C-B76E-993B5365493B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68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2F95BDA8-33B2-444D-BF16-7DEF50DED7CB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68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6CED1E7-DF57-410F-A596-FCC2B626F7CE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68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17101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</a:ln>
        </p:spPr>
      </p:sp>
      <p:sp>
        <p:nvSpPr>
          <p:cNvPr id="17101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Shape 96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72035" name="Shape 97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Shape 102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73059" name="Shape 10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Shape 108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74083" name="Shape 109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4" tIns="44997" rIns="90004" bIns="44997" anchor="b"/>
          <a:lstStyle/>
          <a:p>
            <a:pPr hangingPunct="0">
              <a:lnSpc>
                <a:spcPct val="93000"/>
              </a:lnSpc>
            </a:pPr>
            <a:fld id="{C8A426D9-00FE-46F4-BF8E-84AC718C4584}" type="slidenum">
              <a:rPr lang="ru-RU" sz="1400">
                <a:solidFill>
                  <a:srgbClr val="FFFFFF"/>
                </a:solidFill>
              </a:rPr>
              <a:pPr hangingPunct="0">
                <a:lnSpc>
                  <a:spcPct val="93000"/>
                </a:lnSpc>
              </a:pPr>
              <a:t>7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6CF286D-87FE-4DB5-A3FA-24D071469E75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7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FD0F95C-4481-4D82-A1F5-D8DEBC287058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7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B66A9E7C-9818-4DD3-985E-3402702188E7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7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11981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</a:ln>
        </p:spPr>
      </p:sp>
      <p:sp>
        <p:nvSpPr>
          <p:cNvPr id="11981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Shape 114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75107" name="Shape 115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Shape 120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76131" name="Shape 12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4" tIns="44997" rIns="90004" bIns="44997" anchor="b"/>
          <a:lstStyle/>
          <a:p>
            <a:pPr hangingPunct="0">
              <a:lnSpc>
                <a:spcPct val="93000"/>
              </a:lnSpc>
            </a:pPr>
            <a:fld id="{10EBAD93-C014-4BAC-A0AA-FD7BBD2120E2}" type="slidenum">
              <a:rPr lang="ru-RU" sz="1400">
                <a:solidFill>
                  <a:srgbClr val="FFFFFF"/>
                </a:solidFill>
              </a:rPr>
              <a:pPr hangingPunct="0">
                <a:lnSpc>
                  <a:spcPct val="93000"/>
                </a:lnSpc>
              </a:pPr>
              <a:t>74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C951D9F-7743-42E1-B79E-FA575B76F38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74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69E0779-9D61-48C9-86BB-EA432FF73B3B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74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EA02665-9D2D-4835-8EFB-98429294060D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74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177158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</a:ln>
        </p:spPr>
      </p:sp>
      <p:sp>
        <p:nvSpPr>
          <p:cNvPr id="177159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Shape 286"/>
          <p:cNvSpPr txBox="1">
            <a:spLocks noGrp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</p:spPr>
        <p:txBody>
          <a:bodyPr lIns="104270" tIns="104270" rIns="104270" bIns="104270" anchor="ctr"/>
          <a:lstStyle/>
          <a:p>
            <a:pPr>
              <a:spcBef>
                <a:spcPct val="0"/>
              </a:spcBef>
            </a:pPr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78179" name="Shape 287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custGeom>
            <a:avLst/>
            <a:gdLst>
              <a:gd name="T0" fmla="*/ 0 w 120000"/>
              <a:gd name="T1" fmla="*/ 0 h 120000"/>
              <a:gd name="T2" fmla="*/ 5346700 w 120000"/>
              <a:gd name="T3" fmla="*/ 0 h 120000"/>
              <a:gd name="T4" fmla="*/ 5346700 w 120000"/>
              <a:gd name="T5" fmla="*/ 4010025 h 120000"/>
              <a:gd name="T6" fmla="*/ 0 w 120000"/>
              <a:gd name="T7" fmla="*/ 4010025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>
            <a:solidFill>
              <a:srgbClr val="000000"/>
            </a:solidFill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27650" cy="3994150"/>
          </a:xfrm>
        </p:spPr>
      </p:sp>
      <p:sp>
        <p:nvSpPr>
          <p:cNvPr id="179203" name="Заметки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smtClean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792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numCol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82121E5D-1750-451B-81EA-889F3DE11B05}" type="slidenum">
              <a:rPr smtClean="0">
                <a:latin typeface="Times New Roman" pitchFamily="18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97</a:t>
            </a:fld>
            <a:endParaRPr smtClean="0">
              <a:latin typeface="Times New Roman" pitchFamily="18" charset="0"/>
              <a:cs typeface="Lucida Sans Unicode" pitchFamily="34" charset="0"/>
            </a:endParaRP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4" tIns="44997" rIns="90004" bIns="44997" anchor="b"/>
          <a:lstStyle/>
          <a:p>
            <a:pPr hangingPunct="0">
              <a:lnSpc>
                <a:spcPct val="93000"/>
              </a:lnSpc>
            </a:pPr>
            <a:fld id="{0D15B306-EE97-4670-9211-8A7BBF19748D}" type="slidenum">
              <a:rPr lang="ru-RU" sz="1400">
                <a:solidFill>
                  <a:srgbClr val="FFFFFF"/>
                </a:solidFill>
              </a:rPr>
              <a:pPr hangingPunct="0">
                <a:lnSpc>
                  <a:spcPct val="93000"/>
                </a:lnSpc>
              </a:pPr>
              <a:t>106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BCB9384E-2A89-4284-A3CF-B4DE136CB453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106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7CE664C-EA17-4CD1-9F5B-29756915539D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106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1217FF6D-3188-498B-AB3E-B4F9FA0DCC9A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106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180230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</a:ln>
        </p:spPr>
      </p:sp>
      <p:sp>
        <p:nvSpPr>
          <p:cNvPr id="180231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4" tIns="44997" rIns="90004" bIns="44997" anchor="b"/>
          <a:lstStyle/>
          <a:p>
            <a:pPr hangingPunct="0">
              <a:lnSpc>
                <a:spcPct val="93000"/>
              </a:lnSpc>
            </a:pPr>
            <a:fld id="{AC454511-FCA6-463F-BCC1-D4763CD98770}" type="slidenum">
              <a:rPr lang="ru-RU" sz="1400">
                <a:solidFill>
                  <a:srgbClr val="FFFFFF"/>
                </a:solidFill>
              </a:rPr>
              <a:pPr hangingPunct="0">
                <a:lnSpc>
                  <a:spcPct val="93000"/>
                </a:lnSpc>
              </a:pPr>
              <a:t>8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BCDEE1A-4F35-434A-B0C6-EDD5D40237E1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8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60E1A0F-458B-41E0-B51D-478AC283221D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8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C73ACFF-B131-42B0-88CF-53C5C171C779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8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120838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</a:ln>
        </p:spPr>
      </p:sp>
      <p:sp>
        <p:nvSpPr>
          <p:cNvPr id="120839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4" tIns="44997" rIns="90004" bIns="44997" anchor="b"/>
          <a:lstStyle/>
          <a:p>
            <a:pPr hangingPunct="0">
              <a:lnSpc>
                <a:spcPct val="93000"/>
              </a:lnSpc>
            </a:pPr>
            <a:fld id="{DC8ECF66-6777-4D88-9B63-267110F0371A}" type="slidenum">
              <a:rPr lang="ru-RU" sz="1400">
                <a:solidFill>
                  <a:srgbClr val="FFFFFF"/>
                </a:solidFill>
              </a:rPr>
              <a:pPr hangingPunct="0">
                <a:lnSpc>
                  <a:spcPct val="93000"/>
                </a:lnSpc>
              </a:pPr>
              <a:t>9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B438395A-7573-4319-9DB4-4621A16C5A9C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9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6318ABC-8FEF-4AD3-B3D8-04783F4A385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9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1517412-7C79-4BED-A84E-5A563CEA91BD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9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121862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</a:ln>
        </p:spPr>
      </p:sp>
      <p:sp>
        <p:nvSpPr>
          <p:cNvPr id="121863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8075" y="812800"/>
            <a:ext cx="5327650" cy="399415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2288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34088" cy="4708525"/>
          </a:xfrm>
        </p:spPr>
        <p:txBody>
          <a:bodyPr/>
          <a:lstStyle/>
          <a:p>
            <a:pPr eaLnBrk="1"/>
            <a:endParaRPr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97738" y="301625"/>
            <a:ext cx="2263775" cy="64420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42100" cy="64420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6047" y="671971"/>
            <a:ext cx="8568531" cy="125994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56047" y="2183906"/>
            <a:ext cx="4200260" cy="453580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24318" y="2183906"/>
            <a:ext cx="4200260" cy="218390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124318" y="4535805"/>
            <a:ext cx="4200260" cy="218390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55650" y="6888163"/>
            <a:ext cx="2100263" cy="503237"/>
          </a:xfrm>
          <a:prstGeom prst="rect">
            <a:avLst/>
          </a:prstGeom>
        </p:spPr>
        <p:txBody>
          <a:bodyPr lIns="100794" tIns="50397" rIns="100794" bIns="50397"/>
          <a:lstStyle>
            <a:lvl1pPr>
              <a:defRPr/>
            </a:lvl1pPr>
          </a:lstStyle>
          <a:p>
            <a:pPr>
              <a:defRPr/>
            </a:pPr>
            <a:fld id="{1B781861-5193-4F7C-BB1A-22E6CF373411}" type="datetime1">
              <a:rPr lang="ru-RU"/>
              <a:pPr>
                <a:defRPr/>
              </a:pPr>
              <a:t>31.03.2016</a:t>
            </a:fld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875" y="6888163"/>
            <a:ext cx="3190875" cy="503237"/>
          </a:xfrm>
          <a:prstGeom prst="rect">
            <a:avLst/>
          </a:prstGeom>
        </p:spPr>
        <p:txBody>
          <a:bodyPr lIns="100794" tIns="50397" rIns="100794" bIns="50397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24713" y="6888163"/>
            <a:ext cx="2100262" cy="503237"/>
          </a:xfrm>
          <a:prstGeom prst="rect">
            <a:avLst/>
          </a:prstGeom>
        </p:spPr>
        <p:txBody>
          <a:bodyPr lIns="100794" tIns="50397" rIns="100794" bIns="50397"/>
          <a:lstStyle>
            <a:lvl1pPr>
              <a:defRPr/>
            </a:lvl1pPr>
          </a:lstStyle>
          <a:p>
            <a:pPr>
              <a:defRPr/>
            </a:pPr>
            <a:fld id="{1A6D0010-4864-46D9-8444-55119DA94E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04031" y="1763925"/>
            <a:ext cx="4452276" cy="49890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24318" y="1763924"/>
            <a:ext cx="4452276" cy="24096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124318" y="4341565"/>
            <a:ext cx="4452276" cy="24113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ctrTitle"/>
          </p:nvPr>
        </p:nvSpPr>
        <p:spPr>
          <a:xfrm>
            <a:off x="755651" y="2347914"/>
            <a:ext cx="8569327" cy="16208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1512883" y="4283077"/>
            <a:ext cx="7056433" cy="1931990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796927" y="4857749"/>
            <a:ext cx="8567735" cy="1501773"/>
          </a:xfrm>
        </p:spPr>
        <p:txBody>
          <a:bodyPr anchor="t"/>
          <a:lstStyle>
            <a:lvl1pPr>
              <a:defRPr sz="4000" b="1" cap="all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796927" y="3203572"/>
            <a:ext cx="8567735" cy="165417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 txBox="1">
            <a:spLocks noGrp="1"/>
          </p:cNvSpPr>
          <p:nvPr>
            <p:ph idx="1"/>
          </p:nvPr>
        </p:nvSpPr>
        <p:spPr>
          <a:xfrm>
            <a:off x="503240" y="1768477"/>
            <a:ext cx="4459291" cy="49895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 txBox="1">
            <a:spLocks noGrp="1"/>
          </p:cNvSpPr>
          <p:nvPr>
            <p:ph idx="2"/>
          </p:nvPr>
        </p:nvSpPr>
        <p:spPr>
          <a:xfrm>
            <a:off x="5114925" y="1768477"/>
            <a:ext cx="4460872" cy="49895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504821" y="303215"/>
            <a:ext cx="9072567" cy="125889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504821" y="1692270"/>
            <a:ext cx="4452935" cy="704846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 txBox="1">
            <a:spLocks noGrp="1"/>
          </p:cNvSpPr>
          <p:nvPr>
            <p:ph idx="2"/>
          </p:nvPr>
        </p:nvSpPr>
        <p:spPr>
          <a:xfrm>
            <a:off x="504821" y="2397127"/>
            <a:ext cx="4452935" cy="4356101"/>
          </a:xfrm>
        </p:spPr>
        <p:txBody>
          <a:bodyPr/>
          <a:lstStyle>
            <a:lvl1pPr>
              <a:defRPr sz="2400"/>
            </a:lvl1pPr>
            <a:lvl2pPr>
              <a:defRPr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 txBox="1">
            <a:spLocks noGrp="1"/>
          </p:cNvSpPr>
          <p:nvPr>
            <p:ph type="body" idx="3"/>
          </p:nvPr>
        </p:nvSpPr>
        <p:spPr>
          <a:xfrm>
            <a:off x="5121270" y="1692270"/>
            <a:ext cx="4456108" cy="704846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 txBox="1">
            <a:spLocks noGrp="1"/>
          </p:cNvSpPr>
          <p:nvPr>
            <p:ph idx="4"/>
          </p:nvPr>
        </p:nvSpPr>
        <p:spPr>
          <a:xfrm>
            <a:off x="5121270" y="2397127"/>
            <a:ext cx="4456108" cy="4356101"/>
          </a:xfrm>
        </p:spPr>
        <p:txBody>
          <a:bodyPr/>
          <a:lstStyle>
            <a:lvl1pPr>
              <a:defRPr sz="2400"/>
            </a:lvl1pPr>
            <a:lvl2pPr>
              <a:defRPr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504821" y="301623"/>
            <a:ext cx="3316291" cy="1279529"/>
          </a:xfrm>
        </p:spPr>
        <p:txBody>
          <a:bodyPr anchor="b"/>
          <a:lstStyle>
            <a:lvl1pPr>
              <a:defRPr sz="2000" b="1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 txBox="1">
            <a:spLocks noGrp="1"/>
          </p:cNvSpPr>
          <p:nvPr>
            <p:ph idx="1"/>
          </p:nvPr>
        </p:nvSpPr>
        <p:spPr>
          <a:xfrm>
            <a:off x="3941758" y="301623"/>
            <a:ext cx="5635620" cy="6451604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504821" y="1581153"/>
            <a:ext cx="3316291" cy="5172075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1976439" y="5291139"/>
            <a:ext cx="6048371" cy="625477"/>
          </a:xfrm>
        </p:spPr>
        <p:txBody>
          <a:bodyPr anchor="b"/>
          <a:lstStyle>
            <a:lvl1pPr>
              <a:defRPr sz="2000" b="1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 txBox="1">
            <a:spLocks noGrp="1"/>
          </p:cNvSpPr>
          <p:nvPr>
            <p:ph type="pic" idx="1"/>
          </p:nvPr>
        </p:nvSpPr>
        <p:spPr>
          <a:xfrm>
            <a:off x="1976439" y="674690"/>
            <a:ext cx="6048371" cy="453707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1976439" y="5916616"/>
            <a:ext cx="6048371" cy="887416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 txBox="1">
            <a:spLocks noGrp="1"/>
          </p:cNvSpPr>
          <p:nvPr>
            <p:ph type="title" orient="vert"/>
          </p:nvPr>
        </p:nvSpPr>
        <p:spPr>
          <a:xfrm>
            <a:off x="7308854" y="301623"/>
            <a:ext cx="2266953" cy="645635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>
          <a:xfrm>
            <a:off x="503240" y="301623"/>
            <a:ext cx="6653210" cy="645635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2937" cy="4975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8575" y="1768475"/>
            <a:ext cx="4452938" cy="4975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B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404813" y="1893888"/>
            <a:ext cx="9674225" cy="566578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DDDDDD"/>
          </a:solidFill>
          <a:ln w="25560">
            <a:solidFill>
              <a:srgbClr val="C0C0C0"/>
            </a:solidFill>
            <a:prstDash val="solid"/>
            <a:round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FFFFFF"/>
              </a:solidFill>
              <a:latin typeface="Arial" pitchFamily="18"/>
              <a:ea typeface="Lucida Sans Unicode" pitchFamily="34"/>
              <a:cs typeface="Lucida Sans Unicode" pitchFamily="34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0" y="0"/>
            <a:ext cx="180975" cy="91757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125C8D"/>
          </a:solidFill>
          <a:ln w="25560">
            <a:solidFill>
              <a:srgbClr val="3A5F8B"/>
            </a:solidFill>
            <a:prstDash val="solid"/>
            <a:round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FFFFFF"/>
              </a:solidFill>
              <a:latin typeface="Arial" pitchFamily="18"/>
              <a:ea typeface="Lucida Sans Unicode" pitchFamily="34"/>
              <a:cs typeface="Lucida Sans Unicode" pitchFamily="34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0" y="2381250"/>
            <a:ext cx="180975" cy="91757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125C8D"/>
          </a:solidFill>
          <a:ln w="25560">
            <a:solidFill>
              <a:srgbClr val="3A5F8B"/>
            </a:solidFill>
            <a:prstDash val="solid"/>
            <a:round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FFFFFF"/>
              </a:solidFill>
              <a:latin typeface="Arial" pitchFamily="18"/>
              <a:ea typeface="Lucida Sans Unicode" pitchFamily="34"/>
              <a:cs typeface="Lucida Sans Unicode" pitchFamily="34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0" y="1168400"/>
            <a:ext cx="180975" cy="91757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125C8D"/>
          </a:solidFill>
          <a:ln w="25560">
            <a:solidFill>
              <a:srgbClr val="3A5F8B"/>
            </a:solidFill>
            <a:prstDash val="solid"/>
            <a:round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FFFFFF"/>
              </a:solidFill>
              <a:latin typeface="Arial" pitchFamily="18"/>
              <a:ea typeface="Lucida Sans Unicode" pitchFamily="34"/>
              <a:cs typeface="Lucida Sans Unicode" pitchFamily="34"/>
            </a:endParaRPr>
          </a:p>
        </p:txBody>
      </p:sp>
      <p:sp>
        <p:nvSpPr>
          <p:cNvPr id="1030" name="Заголовок 5"/>
          <p:cNvSpPr txBox="1">
            <a:spLocks noGrp="1"/>
          </p:cNvSpPr>
          <p:nvPr>
            <p:ph type="title"/>
          </p:nvPr>
        </p:nvSpPr>
        <p:spPr bwMode="auto">
          <a:xfrm>
            <a:off x="503238" y="301625"/>
            <a:ext cx="90582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1031" name="Текст 6"/>
          <p:cNvSpPr txBox="1">
            <a:spLocks noGrp="1"/>
          </p:cNvSpPr>
          <p:nvPr>
            <p:ph type="body" idx="1"/>
          </p:nvPr>
        </p:nvSpPr>
        <p:spPr bwMode="auto">
          <a:xfrm>
            <a:off x="503238" y="1768475"/>
            <a:ext cx="9058275" cy="497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5256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61" r:id="rId12"/>
    <p:sldLayoutId id="2147483762" r:id="rId13"/>
  </p:sldLayoutIdLst>
  <p:transition/>
  <p:txStyles>
    <p:titleStyle>
      <a:lvl1pPr algn="l" rtl="0" eaLnBrk="0" fontAlgn="base" hangingPunct="0">
        <a:lnSpc>
          <a:spcPct val="87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lang="ru-RU" sz="4400">
          <a:solidFill>
            <a:srgbClr val="FFFFFF"/>
          </a:solidFill>
          <a:latin typeface="Arial" pitchFamily="18"/>
          <a:cs typeface="Lucida Sans Unicode" pitchFamily="34"/>
        </a:defRPr>
      </a:lvl1pPr>
      <a:lvl2pPr algn="l" rtl="0" eaLnBrk="0" fontAlgn="base" hangingPunct="0">
        <a:lnSpc>
          <a:spcPct val="87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2pPr>
      <a:lvl3pPr algn="l" rtl="0" eaLnBrk="0" fontAlgn="base" hangingPunct="0">
        <a:lnSpc>
          <a:spcPct val="87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3pPr>
      <a:lvl4pPr algn="l" rtl="0" eaLnBrk="0" fontAlgn="base" hangingPunct="0">
        <a:lnSpc>
          <a:spcPct val="87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4pPr>
      <a:lvl5pPr algn="l" rtl="0" eaLnBrk="0" fontAlgn="base" hangingPunct="0">
        <a:lnSpc>
          <a:spcPct val="87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5pPr>
      <a:lvl6pPr marL="457200" algn="l" rtl="0" eaLnBrk="0" fontAlgn="base" hangingPunct="0">
        <a:lnSpc>
          <a:spcPct val="87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6pPr>
      <a:lvl7pPr marL="914400" algn="l" rtl="0" eaLnBrk="0" fontAlgn="base" hangingPunct="0">
        <a:lnSpc>
          <a:spcPct val="87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7pPr>
      <a:lvl8pPr marL="1371600" algn="l" rtl="0" eaLnBrk="0" fontAlgn="base" hangingPunct="0">
        <a:lnSpc>
          <a:spcPct val="87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8pPr>
      <a:lvl9pPr marL="1828800" algn="l" rtl="0" eaLnBrk="0" fontAlgn="base" hangingPunct="0">
        <a:lnSpc>
          <a:spcPct val="87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9pPr>
    </p:titleStyle>
    <p:bodyStyle>
      <a:lvl1pPr marL="341313" indent="-341313" algn="l" rtl="0" eaLnBrk="0" fontAlgn="base" hangingPunct="0">
        <a:lnSpc>
          <a:spcPct val="87000"/>
        </a:lnSpc>
        <a:spcBef>
          <a:spcPct val="0"/>
        </a:spcBef>
        <a:spcAft>
          <a:spcPts val="1425"/>
        </a:spcAft>
        <a:buChar char="•"/>
        <a:tabLst>
          <a:tab pos="341313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lang="ru-RU" sz="3200">
          <a:solidFill>
            <a:srgbClr val="000000"/>
          </a:solidFill>
          <a:latin typeface="Arial" pitchFamily="18"/>
          <a:cs typeface="Lucida Sans Unicode" pitchFamily="34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  <a:cs typeface="Lucida Sans Unicode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cs typeface="Lucida Sans Unicode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cs typeface="Lucida Sans Unicode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Lucida Sans Unicode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Lucida Sans Unicode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Lucida Sans Unicode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Lucida Sans Unicode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Lucida Sans Unicode" pitchFamily="34" charset="0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B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4813" y="1893888"/>
            <a:ext cx="9674225" cy="566578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solidFill>
            <a:srgbClr val="DDDDDD"/>
          </a:solidFill>
          <a:ln w="25557">
            <a:solidFill>
              <a:srgbClr val="C0C0C0"/>
            </a:solidFill>
            <a:prstDash val="solid"/>
            <a:round/>
          </a:ln>
        </p:spPr>
        <p:txBody>
          <a:bodyPr lIns="90004" tIns="44997" rIns="90004" bIns="44997" compatLnSpc="0"/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kern="0">
              <a:solidFill>
                <a:srgbClr val="000000"/>
              </a:solidFill>
              <a:latin typeface="Arial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80975" cy="917575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solidFill>
            <a:srgbClr val="125C8D"/>
          </a:solidFill>
          <a:ln w="25557">
            <a:solidFill>
              <a:srgbClr val="3A5F8B"/>
            </a:solidFill>
            <a:prstDash val="solid"/>
            <a:round/>
          </a:ln>
        </p:spPr>
        <p:txBody>
          <a:bodyPr lIns="90004" tIns="44997" rIns="90004" bIns="44997" compatLnSpc="0"/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kern="0">
              <a:solidFill>
                <a:srgbClr val="000000"/>
              </a:solidFill>
              <a:latin typeface="Arial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2381250"/>
            <a:ext cx="180975" cy="917575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solidFill>
            <a:srgbClr val="125C8D"/>
          </a:solidFill>
          <a:ln w="25557">
            <a:solidFill>
              <a:srgbClr val="3A5F8B"/>
            </a:solidFill>
            <a:prstDash val="solid"/>
            <a:round/>
          </a:ln>
        </p:spPr>
        <p:txBody>
          <a:bodyPr lIns="90004" tIns="44997" rIns="90004" bIns="44997" compatLnSpc="0"/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kern="0">
              <a:solidFill>
                <a:srgbClr val="000000"/>
              </a:solidFill>
              <a:latin typeface="Arial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168400"/>
            <a:ext cx="180975" cy="917575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solidFill>
            <a:srgbClr val="125C8D"/>
          </a:solidFill>
          <a:ln w="25557">
            <a:solidFill>
              <a:srgbClr val="3A5F8B"/>
            </a:solidFill>
            <a:prstDash val="solid"/>
            <a:round/>
          </a:ln>
        </p:spPr>
        <p:txBody>
          <a:bodyPr lIns="90004" tIns="44997" rIns="90004" bIns="44997" compatLnSpc="0"/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kern="0">
              <a:solidFill>
                <a:srgbClr val="000000"/>
              </a:solidFill>
              <a:latin typeface="Arial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2054" name="Заголовок 5"/>
          <p:cNvSpPr txBox="1">
            <a:spLocks noGrp="1"/>
          </p:cNvSpPr>
          <p:nvPr>
            <p:ph type="title"/>
          </p:nvPr>
        </p:nvSpPr>
        <p:spPr bwMode="auto">
          <a:xfrm>
            <a:off x="503238" y="301625"/>
            <a:ext cx="9072562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2055" name="Текст 6"/>
          <p:cNvSpPr txBox="1">
            <a:spLocks noGrp="1"/>
          </p:cNvSpPr>
          <p:nvPr>
            <p:ph type="body" idx="1"/>
          </p:nvPr>
        </p:nvSpPr>
        <p:spPr bwMode="auto">
          <a:xfrm>
            <a:off x="503238" y="1768475"/>
            <a:ext cx="9072562" cy="498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ransition/>
  <p:txStyles>
    <p:titleStyle>
      <a:lvl1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buSzPct val="45000"/>
        <a:buFont typeface="StarSymbol"/>
        <a:buChar char="●"/>
        <a:defRPr lang="ru-RU" sz="4400" kern="1200">
          <a:solidFill>
            <a:srgbClr val="FFFFFF"/>
          </a:solidFill>
          <a:latin typeface="Arial" pitchFamily="18"/>
          <a:cs typeface="Lucida Sans Unicode" pitchFamily="2"/>
        </a:defRPr>
      </a:lvl1pPr>
      <a:lvl2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buSzPct val="45000"/>
        <a:buFont typeface="StarSymbol"/>
        <a:buChar char="●"/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2pPr>
      <a:lvl3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buSzPct val="45000"/>
        <a:buFont typeface="StarSymbol"/>
        <a:buChar char="●"/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3pPr>
      <a:lvl4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buSzPct val="45000"/>
        <a:buFont typeface="StarSymbol"/>
        <a:buChar char="●"/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4pPr>
      <a:lvl5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buSzPct val="45000"/>
        <a:buFont typeface="StarSymbol"/>
        <a:buChar char="●"/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5pPr>
      <a:lvl6pPr marL="457200"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buSzPct val="45000"/>
        <a:buFont typeface="StarSymbol"/>
        <a:buChar char="●"/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6pPr>
      <a:lvl7pPr marL="914400"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buSzPct val="45000"/>
        <a:buFont typeface="StarSymbol"/>
        <a:buChar char="●"/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7pPr>
      <a:lvl8pPr marL="1371600"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buSzPct val="45000"/>
        <a:buFont typeface="StarSymbol"/>
        <a:buChar char="●"/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8pPr>
      <a:lvl9pPr marL="1828800"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buSzPct val="45000"/>
        <a:buFont typeface="StarSymbol"/>
        <a:buChar char="●"/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9pPr>
    </p:titleStyle>
    <p:bodyStyle>
      <a:lvl1pPr marL="431800" indent="-323850" algn="l" rtl="0" eaLnBrk="0" fontAlgn="base" hangingPunct="0">
        <a:lnSpc>
          <a:spcPct val="87000"/>
        </a:lnSpc>
        <a:spcBef>
          <a:spcPct val="0"/>
        </a:spcBef>
        <a:spcAft>
          <a:spcPts val="1413"/>
        </a:spcAft>
        <a:buSzPct val="45000"/>
        <a:buFont typeface="StarSymbol"/>
        <a:buChar char="●"/>
        <a:defRPr lang="ru-RU" sz="3200" kern="1200">
          <a:solidFill>
            <a:srgbClr val="000000"/>
          </a:solidFill>
          <a:latin typeface="Arial"/>
          <a:ea typeface="Lucida Sans Unicode"/>
          <a:cs typeface="Lucida Sans Unicode"/>
        </a:defRPr>
      </a:lvl1pPr>
      <a:lvl2pPr marL="863600" lvl="1" indent="-323850" algn="l" rtl="0" eaLnBrk="0" fontAlgn="base" hangingPunct="0">
        <a:lnSpc>
          <a:spcPct val="87000"/>
        </a:lnSpc>
        <a:spcBef>
          <a:spcPct val="0"/>
        </a:spcBef>
        <a:spcAft>
          <a:spcPts val="1138"/>
        </a:spcAft>
        <a:buSzPct val="45000"/>
        <a:buFont typeface="StarSymbol"/>
        <a:buChar char="●"/>
        <a:defRPr lang="ru-RU" sz="2000" kern="1200">
          <a:solidFill>
            <a:srgbClr val="000000"/>
          </a:solidFill>
          <a:latin typeface="Calibri" pitchFamily="32"/>
          <a:ea typeface="Lucida Sans Unicode"/>
          <a:cs typeface="Lucida Sans Unicode"/>
        </a:defRPr>
      </a:lvl2pPr>
      <a:lvl3pPr marL="1295400" lvl="2" indent="-287338" algn="l" rtl="0" eaLnBrk="0" fontAlgn="base" hangingPunct="0">
        <a:lnSpc>
          <a:spcPct val="87000"/>
        </a:lnSpc>
        <a:spcBef>
          <a:spcPct val="0"/>
        </a:spcBef>
        <a:spcAft>
          <a:spcPts val="850"/>
        </a:spcAft>
        <a:buSzPct val="75000"/>
        <a:buFont typeface="StarSymbol"/>
        <a:buChar char="–"/>
        <a:defRPr lang="ru-RU" sz="2000" kern="1200">
          <a:solidFill>
            <a:srgbClr val="000000"/>
          </a:solidFill>
          <a:latin typeface="Calibri" pitchFamily="32"/>
          <a:ea typeface="Lucida Sans Unicode"/>
          <a:cs typeface="Lucida Sans Unicode"/>
        </a:defRPr>
      </a:lvl3pPr>
      <a:lvl4pPr marL="1727200" lvl="3" indent="-215900" algn="l" rtl="0" eaLnBrk="0" fontAlgn="base" hangingPunct="0">
        <a:lnSpc>
          <a:spcPct val="87000"/>
        </a:lnSpc>
        <a:spcBef>
          <a:spcPct val="0"/>
        </a:spcBef>
        <a:spcAft>
          <a:spcPts val="563"/>
        </a:spcAft>
        <a:buSzPct val="45000"/>
        <a:buFont typeface="StarSymbol"/>
        <a:buChar char="●"/>
        <a:defRPr lang="ru-RU" sz="2000" kern="1200">
          <a:solidFill>
            <a:srgbClr val="000000"/>
          </a:solidFill>
          <a:latin typeface="Calibri" pitchFamily="32"/>
          <a:ea typeface="Lucida Sans Unicode"/>
          <a:cs typeface="Lucida Sans Unicode"/>
        </a:defRPr>
      </a:lvl4pPr>
      <a:lvl5pPr marL="2159000" lvl="4" indent="-215900" algn="l" rtl="0" eaLnBrk="0" fontAlgn="base" hangingPunct="0">
        <a:lnSpc>
          <a:spcPct val="87000"/>
        </a:lnSpc>
        <a:spcBef>
          <a:spcPct val="0"/>
        </a:spcBef>
        <a:spcAft>
          <a:spcPts val="288"/>
        </a:spcAft>
        <a:buSzPct val="75000"/>
        <a:buFont typeface="StarSymbol"/>
        <a:buChar char="–"/>
        <a:defRPr lang="ru-RU" sz="2000" kern="1200">
          <a:solidFill>
            <a:srgbClr val="000000"/>
          </a:solidFill>
          <a:latin typeface="Calibri" pitchFamily="32"/>
          <a:ea typeface="Lucida Sans Unicode"/>
          <a:cs typeface="Lucida Sans Unicode"/>
        </a:defRPr>
      </a:lvl5pPr>
      <a:lvl6pPr marL="2616200" indent="-215900" algn="l" rtl="0" eaLnBrk="0" fontAlgn="base" hangingPunct="0">
        <a:lnSpc>
          <a:spcPct val="87000"/>
        </a:lnSpc>
        <a:spcBef>
          <a:spcPct val="0"/>
        </a:spcBef>
        <a:spcAft>
          <a:spcPts val="288"/>
        </a:spcAft>
        <a:buSzPct val="75000"/>
        <a:buFont typeface="StarSymbol"/>
        <a:buChar char="–"/>
        <a:defRPr lang="ru-RU" sz="2000" kern="1200">
          <a:solidFill>
            <a:srgbClr val="000000"/>
          </a:solidFill>
          <a:latin typeface="Calibri" pitchFamily="32"/>
          <a:ea typeface="Lucida Sans Unicode"/>
          <a:cs typeface="Lucida Sans Unicode"/>
        </a:defRPr>
      </a:lvl6pPr>
      <a:lvl7pPr marL="3073400" indent="-215900" algn="l" rtl="0" eaLnBrk="0" fontAlgn="base" hangingPunct="0">
        <a:lnSpc>
          <a:spcPct val="87000"/>
        </a:lnSpc>
        <a:spcBef>
          <a:spcPct val="0"/>
        </a:spcBef>
        <a:spcAft>
          <a:spcPts val="288"/>
        </a:spcAft>
        <a:buSzPct val="75000"/>
        <a:buFont typeface="StarSymbol"/>
        <a:buChar char="–"/>
        <a:defRPr lang="ru-RU" sz="2000" kern="1200">
          <a:solidFill>
            <a:srgbClr val="000000"/>
          </a:solidFill>
          <a:latin typeface="Calibri" pitchFamily="32"/>
          <a:ea typeface="Lucida Sans Unicode"/>
          <a:cs typeface="Lucida Sans Unicode"/>
        </a:defRPr>
      </a:lvl7pPr>
      <a:lvl8pPr marL="3530600" indent="-215900" algn="l" rtl="0" eaLnBrk="0" fontAlgn="base" hangingPunct="0">
        <a:lnSpc>
          <a:spcPct val="87000"/>
        </a:lnSpc>
        <a:spcBef>
          <a:spcPct val="0"/>
        </a:spcBef>
        <a:spcAft>
          <a:spcPts val="288"/>
        </a:spcAft>
        <a:buSzPct val="75000"/>
        <a:buFont typeface="StarSymbol"/>
        <a:buChar char="–"/>
        <a:defRPr lang="ru-RU" sz="2000" kern="1200">
          <a:solidFill>
            <a:srgbClr val="000000"/>
          </a:solidFill>
          <a:latin typeface="Calibri" pitchFamily="32"/>
          <a:ea typeface="Lucida Sans Unicode"/>
          <a:cs typeface="Lucida Sans Unicode"/>
        </a:defRPr>
      </a:lvl8pPr>
      <a:lvl9pPr marL="3987800" indent="-215900" algn="l" rtl="0" eaLnBrk="0" fontAlgn="base" hangingPunct="0">
        <a:lnSpc>
          <a:spcPct val="87000"/>
        </a:lnSpc>
        <a:spcBef>
          <a:spcPct val="0"/>
        </a:spcBef>
        <a:spcAft>
          <a:spcPts val="288"/>
        </a:spcAft>
        <a:buSzPct val="75000"/>
        <a:buFont typeface="StarSymbol"/>
        <a:buChar char="–"/>
        <a:defRPr lang="ru-RU" sz="2000" kern="1200">
          <a:solidFill>
            <a:srgbClr val="000000"/>
          </a:solidFill>
          <a:latin typeface="Calibri" pitchFamily="32"/>
          <a:ea typeface="Lucida Sans Unicode"/>
          <a:cs typeface="Lucida Sans Unicode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3" Type="http://schemas.openxmlformats.org/officeDocument/2006/relationships/slide" Target="slide79.xml"/><Relationship Id="rId7" Type="http://schemas.openxmlformats.org/officeDocument/2006/relationships/slide" Target="slide85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75.xml"/><Relationship Id="rId11" Type="http://schemas.openxmlformats.org/officeDocument/2006/relationships/slide" Target="slide47.xml"/><Relationship Id="rId5" Type="http://schemas.openxmlformats.org/officeDocument/2006/relationships/slide" Target="slide65.xml"/><Relationship Id="rId10" Type="http://schemas.openxmlformats.org/officeDocument/2006/relationships/slide" Target="slide53.xml"/><Relationship Id="rId4" Type="http://schemas.openxmlformats.org/officeDocument/2006/relationships/image" Target="../media/image10.png"/><Relationship Id="rId9" Type="http://schemas.openxmlformats.org/officeDocument/2006/relationships/slide" Target="slide5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://mail.ru/" TargetMode="Externa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1800" y="6732588"/>
            <a:ext cx="3524250" cy="2492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kern="0" dirty="0">
                <a:solidFill>
                  <a:srgbClr val="000000"/>
                </a:solidFill>
                <a:latin typeface="Century Gothic" pitchFamily="34"/>
                <a:ea typeface="Lucida Sans Unicode" pitchFamily="1"/>
                <a:cs typeface="Lucida Sans Unicode" pitchFamily="34"/>
              </a:rPr>
              <a:t>http://www.akademkniga.ru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455988" y="0"/>
            <a:ext cx="6264275" cy="190817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4" tIns="44997" rIns="90004" bIns="44997" anchorCtr="1"/>
          <a:lstStyle/>
          <a:p>
            <a:pPr algn="ctr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b="1" i="1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i="1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Российская  Академия наук</a:t>
            </a:r>
          </a:p>
          <a:p>
            <a:pPr algn="ctr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i="1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Издательский комплекс «Наука»</a:t>
            </a:r>
          </a:p>
          <a:p>
            <a:pPr algn="ctr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Издательство Академкнига/Учебник</a:t>
            </a:r>
          </a:p>
          <a:p>
            <a:pPr algn="ctr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6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>
                <a:solidFill>
                  <a:srgbClr val="002060"/>
                </a:solidFill>
                <a:latin typeface="Times New Roman" pitchFamily="18" charset="0"/>
                <a:cs typeface="Lucida Sans Unicode" pitchFamily="34" charset="0"/>
              </a:rPr>
              <a:t>«Организация </a:t>
            </a:r>
          </a:p>
          <a:p>
            <a:pPr algn="ctr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>
                <a:solidFill>
                  <a:srgbClr val="002060"/>
                </a:solidFill>
                <a:latin typeface="Times New Roman" pitchFamily="18" charset="0"/>
                <a:cs typeface="Lucida Sans Unicode" pitchFamily="34" charset="0"/>
              </a:rPr>
              <a:t>внеурочной деятельности </a:t>
            </a:r>
          </a:p>
          <a:p>
            <a:pPr algn="ctr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>
                <a:solidFill>
                  <a:srgbClr val="002060"/>
                </a:solidFill>
                <a:latin typeface="Times New Roman" pitchFamily="18" charset="0"/>
                <a:cs typeface="Lucida Sans Unicode" pitchFamily="34" charset="0"/>
              </a:rPr>
              <a:t>в условиях введения ФГОС»</a:t>
            </a:r>
          </a:p>
          <a:p>
            <a:pPr algn="ctr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600" b="1" i="1">
              <a:solidFill>
                <a:srgbClr val="00B05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5124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0"/>
            <a:ext cx="1554162" cy="111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Полилиния 5"/>
          <p:cNvSpPr>
            <a:spLocks noChangeArrowheads="1"/>
          </p:cNvSpPr>
          <p:nvPr/>
        </p:nvSpPr>
        <p:spPr bwMode="auto">
          <a:xfrm>
            <a:off x="647700" y="2843213"/>
            <a:ext cx="2482850" cy="162877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17694720 60000 65536"/>
              <a:gd name="T22" fmla="*/ 17694720 60000 65536"/>
              <a:gd name="T23" fmla="*/ 1769472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117997, г. Москва,</a:t>
            </a: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ул. Бутлерова, 17б</a:t>
            </a: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т/ф.: (495) 968-9229,</a:t>
            </a: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        (495) 234-6358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endParaRPr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defRPr/>
            </a:pPr>
            <a:r>
              <a:rPr sz="3600" b="1" dirty="0" smtClean="0">
                <a:solidFill>
                  <a:schemeClr val="tx2">
                    <a:lumMod val="75000"/>
                  </a:schemeClr>
                </a:solidFill>
              </a:rPr>
              <a:t>Имеется ли у Вас опыт разработки собственных вариантов программ внеурочной деятельности?  Ваш вариант программы не противоречит концептуальным подходам авторов УМК «Перспективная начальная школа» по организации внеурочной деятельности </a:t>
            </a:r>
            <a:endParaRPr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Заголовок 1"/>
          <p:cNvSpPr txBox="1">
            <a:spLocks noGrp="1"/>
          </p:cNvSpPr>
          <p:nvPr>
            <p:ph type="title"/>
          </p:nvPr>
        </p:nvSpPr>
        <p:spPr>
          <a:xfrm>
            <a:off x="143768" y="0"/>
            <a:ext cx="9936857" cy="611188"/>
          </a:xfrm>
        </p:spPr>
        <p:txBody>
          <a:bodyPr/>
          <a:lstStyle/>
          <a:p>
            <a:pPr algn="ctr"/>
            <a:r>
              <a:rPr sz="2000" b="1" dirty="0" smtClean="0">
                <a:solidFill>
                  <a:srgbClr val="FF0000"/>
                </a:solidFill>
                <a:latin typeface="Arial" pitchFamily="34" charset="0"/>
                <a:cs typeface="Lucida Sans Unicode" pitchFamily="34" charset="0"/>
              </a:rPr>
              <a:t>Организация выставки работ( рисунков, фотографий,  презентаций и др.) с целью отбора лучших в пособие о природе родного края( по годам обучения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8" y="571500"/>
          <a:ext cx="10008861" cy="6988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9582"/>
                <a:gridCol w="2483093"/>
                <a:gridCol w="2483093"/>
                <a:gridCol w="2483093"/>
              </a:tblGrid>
              <a:tr h="357598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1698589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Зарисовка листьев по контуру выкройки и раскрашивание по природным образцам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Зарисовки опытных исследований: пробковый слой черешков опавших листьев, веточки с зимней почкой,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Презентации о ходе проведения экспериментов, их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описание, зарисовка.</a:t>
                      </a:r>
                      <a:r>
                        <a:rPr lang="ru-RU" baseline="0" dirty="0" smtClean="0"/>
                        <a:t> фотографирование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Список книг ( не только  из школьной библиотеки)</a:t>
                      </a:r>
                      <a:endParaRPr lang="ru-RU" dirty="0"/>
                    </a:p>
                  </a:txBody>
                  <a:tcPr/>
                </a:tc>
              </a:tr>
              <a:tr h="1162192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Разработка и исполнение дизайна условных обозначений деревьев и кустарников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Зарисовка иллюстраций из хрестоматии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Составление</a:t>
                      </a:r>
                      <a:r>
                        <a:rPr lang="ru-RU" baseline="0" dirty="0" smtClean="0"/>
                        <a:t> словарика научных терминов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Фоторепортажи, составление презентаций</a:t>
                      </a:r>
                      <a:endParaRPr lang="ru-RU" dirty="0"/>
                    </a:p>
                  </a:txBody>
                  <a:tcPr/>
                </a:tc>
              </a:tr>
              <a:tr h="1698589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Иллюстрация</a:t>
                      </a:r>
                      <a:r>
                        <a:rPr lang="ru-RU" baseline="0" dirty="0" smtClean="0"/>
                        <a:t> правил поведения в природе; разработка и оформление предупредительных знаков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Фотографии,</a:t>
                      </a:r>
                      <a:r>
                        <a:rPr lang="ru-RU" baseline="0" dirty="0" smtClean="0"/>
                        <a:t> зарисовки, описания </a:t>
                      </a:r>
                      <a:r>
                        <a:rPr lang="ru-RU" baseline="0" dirty="0" err="1" smtClean="0"/>
                        <a:t>этапрв</a:t>
                      </a:r>
                      <a:r>
                        <a:rPr lang="ru-RU" baseline="0" dirty="0" smtClean="0"/>
                        <a:t> проведения опытов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Презентация форм дневника наблюдения</a:t>
                      </a:r>
                      <a:r>
                        <a:rPr lang="ru-RU" baseline="0" dirty="0" smtClean="0"/>
                        <a:t> за погодой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Работа с контурной картой</a:t>
                      </a:r>
                      <a:r>
                        <a:rPr lang="ru-RU" baseline="0" dirty="0" smtClean="0"/>
                        <a:t> города, села</a:t>
                      </a:r>
                      <a:endParaRPr lang="ru-RU" dirty="0"/>
                    </a:p>
                  </a:txBody>
                  <a:tcPr/>
                </a:tc>
              </a:tr>
              <a:tr h="1385750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Выставка фотографий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Инструкция ( план) фиксирования результатов опытов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Разработка плана весенних мероприятий по охране природы родного</a:t>
                      </a:r>
                      <a:r>
                        <a:rPr lang="ru-RU" baseline="0" dirty="0" smtClean="0"/>
                        <a:t> края</a:t>
                      </a:r>
                      <a:endParaRPr lang="ru-RU" dirty="0"/>
                    </a:p>
                  </a:txBody>
                  <a:tcPr/>
                </a:tc>
              </a:tr>
              <a:tr h="573463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Выставка гербариев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" y="323850"/>
            <a:ext cx="8677275" cy="1511300"/>
          </a:xfrm>
        </p:spPr>
        <p:txBody>
          <a:bodyPr/>
          <a:lstStyle/>
          <a:p>
            <a:pPr algn="just">
              <a:defRPr/>
            </a:pPr>
            <a:r>
              <a:rPr sz="3600" dirty="0" smtClean="0">
                <a:solidFill>
                  <a:schemeClr val="tx2">
                    <a:lumMod val="75000"/>
                  </a:schemeClr>
                </a:solidFill>
              </a:rPr>
              <a:t>Возможности курса для </a:t>
            </a:r>
            <a:r>
              <a:rPr sz="3600" dirty="0" err="1" smtClean="0">
                <a:solidFill>
                  <a:schemeClr val="tx2">
                    <a:lumMod val="75000"/>
                  </a:schemeClr>
                </a:solidFill>
              </a:rPr>
              <a:t>критериальной</a:t>
            </a:r>
            <a:r>
              <a:rPr sz="3600" dirty="0" smtClean="0">
                <a:solidFill>
                  <a:schemeClr val="tx2">
                    <a:lumMod val="75000"/>
                  </a:schemeClr>
                </a:solidFill>
              </a:rPr>
              <a:t> само- и </a:t>
            </a:r>
            <a:r>
              <a:rPr sz="3600" dirty="0" err="1" smtClean="0">
                <a:solidFill>
                  <a:schemeClr val="tx2">
                    <a:lumMod val="75000"/>
                  </a:schemeClr>
                </a:solidFill>
              </a:rPr>
              <a:t>взаимооценки</a:t>
            </a:r>
            <a:endParaRPr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792163" y="1763713"/>
            <a:ext cx="7777162" cy="4451350"/>
          </a:xfrm>
        </p:spPr>
        <p:txBody>
          <a:bodyPr/>
          <a:lstStyle/>
          <a:p>
            <a:pPr algn="just">
              <a:defRPr/>
            </a:pPr>
            <a:r>
              <a:rPr dirty="0" smtClean="0">
                <a:solidFill>
                  <a:schemeClr val="accent2">
                    <a:lumMod val="75000"/>
                  </a:schemeClr>
                </a:solidFill>
              </a:rPr>
              <a:t>Критерии оценки для выбора лучшей работы </a:t>
            </a:r>
            <a:r>
              <a:rPr smtClean="0">
                <a:solidFill>
                  <a:schemeClr val="accent2">
                    <a:lumMod val="75000"/>
                  </a:schemeClr>
                </a:solidFill>
              </a:rPr>
              <a:t>в </a:t>
            </a:r>
            <a:r>
              <a:rPr smtClean="0">
                <a:solidFill>
                  <a:schemeClr val="accent2">
                    <a:lumMod val="75000"/>
                  </a:schemeClr>
                </a:solidFill>
              </a:rPr>
              <a:t>коллективное </a:t>
            </a:r>
            <a:r>
              <a:rPr dirty="0" smtClean="0">
                <a:solidFill>
                  <a:schemeClr val="accent2">
                    <a:lumMod val="75000"/>
                  </a:schemeClr>
                </a:solidFill>
              </a:rPr>
              <a:t>пособие:</a:t>
            </a:r>
          </a:p>
          <a:p>
            <a:pPr algn="just">
              <a:defRPr/>
            </a:pPr>
            <a:r>
              <a:rPr dirty="0" smtClean="0">
                <a:solidFill>
                  <a:srgbClr val="FF0000"/>
                </a:solidFill>
              </a:rPr>
              <a:t>+ </a:t>
            </a:r>
            <a:r>
              <a:rPr dirty="0" smtClean="0">
                <a:solidFill>
                  <a:schemeClr val="accent2">
                    <a:lumMod val="75000"/>
                  </a:schemeClr>
                </a:solidFill>
              </a:rPr>
              <a:t> отличная работа (трудно улучшить);</a:t>
            </a:r>
          </a:p>
          <a:p>
            <a:pPr algn="just">
              <a:defRPr/>
            </a:pPr>
            <a:r>
              <a:rPr dirty="0" smtClean="0">
                <a:solidFill>
                  <a:srgbClr val="FF0000"/>
                </a:solidFill>
              </a:rPr>
              <a:t>= </a:t>
            </a:r>
            <a:r>
              <a:rPr dirty="0" smtClean="0">
                <a:solidFill>
                  <a:schemeClr val="accent2">
                    <a:lumMod val="75000"/>
                  </a:schemeClr>
                </a:solidFill>
              </a:rPr>
              <a:t> хорошая работа ( хорошо, но видите способ улучшения);</a:t>
            </a:r>
          </a:p>
          <a:p>
            <a:pPr algn="just">
              <a:defRPr/>
            </a:pPr>
            <a:r>
              <a:rPr dirty="0" smtClean="0">
                <a:solidFill>
                  <a:srgbClr val="FF0000"/>
                </a:solidFill>
              </a:rPr>
              <a:t>-</a:t>
            </a:r>
            <a:r>
              <a:rPr dirty="0" smtClean="0">
                <a:solidFill>
                  <a:schemeClr val="accent2">
                    <a:lumMod val="75000"/>
                  </a:schemeClr>
                </a:solidFill>
              </a:rPr>
              <a:t>   слабая работа (многое нужно улучшить).</a:t>
            </a:r>
            <a:endParaRPr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endParaRPr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108547" name="Содержимое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endParaRPr smtClean="0">
              <a:latin typeface="Arial" pitchFamily="34" charset="0"/>
              <a:cs typeface="Lucida Sans Unicode" pitchFamily="34" charset="0"/>
            </a:endParaRPr>
          </a:p>
        </p:txBody>
      </p:sp>
      <p:pic>
        <p:nvPicPr>
          <p:cNvPr id="10854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513" y="0"/>
            <a:ext cx="11355387" cy="795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endParaRPr smtClean="0">
              <a:latin typeface="Arial" pitchFamily="34" charset="0"/>
              <a:cs typeface="Lucida Sans Unicode" pitchFamily="34" charset="0"/>
            </a:endParaRPr>
          </a:p>
        </p:txBody>
      </p:sp>
      <p:pic>
        <p:nvPicPr>
          <p:cNvPr id="10957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10080625" cy="7559675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endParaRPr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110595" name="Содержимое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Tx/>
              <a:buNone/>
            </a:pPr>
            <a:r>
              <a:rPr sz="4800" smtClean="0">
                <a:latin typeface="Arial" pitchFamily="34" charset="0"/>
                <a:cs typeface="Lucida Sans Unicode" pitchFamily="34" charset="0"/>
              </a:rPr>
              <a:t>  Предложите другие шкалы и критерии для оценки деятельности и результатов проекта</a:t>
            </a:r>
          </a:p>
        </p:txBody>
      </p:sp>
    </p:spTree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endParaRPr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111619" name="Содержимое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Tx/>
              <a:buNone/>
            </a:pPr>
            <a:r>
              <a:rPr smtClean="0">
                <a:solidFill>
                  <a:srgbClr val="7030A0"/>
                </a:solidFill>
                <a:latin typeface="Arial Black" pitchFamily="34" charset="0"/>
                <a:cs typeface="Lucida Sans Unicode" pitchFamily="34" charset="0"/>
              </a:rPr>
              <a:t>   «Учитель - не посредник между миром и детьми, нет, он на стороне детей, он вместе с ними и во главе их. Его цель - не дети, как все думают, а мир, который он улучшает вместе с детьми. Цель воспитания - не в воспитании, не в «целенаправленном воздействии», а, в общем, вместе с детьми улучшении общей жизни...»</a:t>
            </a:r>
            <a:br>
              <a:rPr smtClean="0">
                <a:solidFill>
                  <a:srgbClr val="7030A0"/>
                </a:solidFill>
                <a:latin typeface="Arial Black" pitchFamily="34" charset="0"/>
                <a:cs typeface="Lucida Sans Unicode" pitchFamily="34" charset="0"/>
              </a:rPr>
            </a:br>
            <a:r>
              <a:rPr smtClean="0">
                <a:solidFill>
                  <a:srgbClr val="7030A0"/>
                </a:solidFill>
                <a:latin typeface="Arial Black" pitchFamily="34" charset="0"/>
                <a:cs typeface="Lucida Sans Unicode" pitchFamily="34" charset="0"/>
              </a:rPr>
              <a:t>                                     (С. Соловейчик)</a:t>
            </a:r>
          </a:p>
        </p:txBody>
      </p:sp>
    </p:spTree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971550"/>
            <a:ext cx="9501188" cy="597693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solidFill>
            <a:schemeClr val="bg1"/>
          </a:solidFill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kern="0" dirty="0">
              <a:solidFill>
                <a:srgbClr val="000000"/>
              </a:solidFill>
              <a:latin typeface="Arial" pitchFamily="18"/>
              <a:ea typeface="Lucida Sans Unicode" pitchFamily="2"/>
              <a:cs typeface="Tahoma" pitchFamily="2"/>
            </a:endParaRPr>
          </a:p>
          <a:p>
            <a:pPr algn="ctr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3600" b="1" kern="0" dirty="0">
              <a:solidFill>
                <a:srgbClr val="C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  <a:p>
            <a:pPr algn="ctr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4800" b="1" kern="0" dirty="0">
                <a:solidFill>
                  <a:srgbClr val="C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t>Спасибо за внимание!</a:t>
            </a:r>
          </a:p>
          <a:p>
            <a:pPr algn="ctr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3600" b="1" kern="0" dirty="0">
              <a:solidFill>
                <a:srgbClr val="C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  <a:p>
            <a:pPr algn="ctr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3600" b="1" i="1" kern="0" dirty="0">
              <a:solidFill>
                <a:srgbClr val="7030A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  <a:p>
            <a:pPr algn="ctr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2800" b="1" kern="0" dirty="0">
              <a:solidFill>
                <a:srgbClr val="C00000"/>
              </a:solidFill>
              <a:latin typeface="Times New Roman" pitchFamily="18" charset="0"/>
              <a:ea typeface="Lucida Sans Unicode" pitchFamily="1"/>
              <a:cs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117997, г. Москва, ул. Профсоюзная, д. 90</a:t>
            </a:r>
          </a:p>
          <a:p>
            <a:pPr algn="just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т/ф.: (495) 334-76-21,   (495) 429-92-68</a:t>
            </a:r>
          </a:p>
          <a:p>
            <a:pPr algn="just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2800" b="1" dirty="0">
              <a:solidFill>
                <a:srgbClr val="00008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b="1" kern="0" dirty="0">
                <a:solidFill>
                  <a:srgbClr val="000000"/>
                </a:solidFill>
                <a:latin typeface="Times New Roman" pitchFamily="18" charset="0"/>
                <a:ea typeface="Lucida Sans Unicode" pitchFamily="1"/>
                <a:cs typeface="Times New Roman" pitchFamily="18" charset="0"/>
              </a:rPr>
              <a:t>http://www.akademkniga.ru</a:t>
            </a:r>
          </a:p>
          <a:p>
            <a:pPr algn="just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dirty="0">
              <a:solidFill>
                <a:srgbClr val="000080"/>
              </a:solidFill>
              <a:cs typeface="Lucida Sans Unicode" pitchFamily="34" charset="0"/>
            </a:endParaRPr>
          </a:p>
          <a:p>
            <a:pPr algn="ctr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3600" b="1" kern="0" dirty="0">
              <a:solidFill>
                <a:srgbClr val="C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  <a:p>
            <a:pPr indent="449263" eaLnBrk="0" hangingPunct="0">
              <a:defRPr/>
            </a:pPr>
            <a:endParaRPr lang="ru-RU" sz="3600" b="1" kern="0" dirty="0">
              <a:solidFill>
                <a:srgbClr val="FF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pic>
        <p:nvPicPr>
          <p:cNvPr id="112643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975" y="1588"/>
            <a:ext cx="9001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2"/>
          <p:cNvSpPr txBox="1">
            <a:spLocks noChangeArrowheads="1"/>
          </p:cNvSpPr>
          <p:nvPr/>
        </p:nvSpPr>
        <p:spPr bwMode="auto">
          <a:xfrm>
            <a:off x="1439863" y="107950"/>
            <a:ext cx="8459787" cy="647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r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>
                <a:solidFill>
                  <a:srgbClr val="B80047"/>
                </a:solidFill>
                <a:latin typeface="Times New Roman" pitchFamily="18" charset="0"/>
                <a:cs typeface="Lucida Sans Unicode" pitchFamily="34" charset="0"/>
              </a:rPr>
              <a:t>Организация внеурочной деятельности</a:t>
            </a:r>
          </a:p>
        </p:txBody>
      </p:sp>
      <p:sp>
        <p:nvSpPr>
          <p:cNvPr id="48132" name="TextBox 3"/>
          <p:cNvSpPr txBox="1">
            <a:spLocks noChangeArrowheads="1"/>
          </p:cNvSpPr>
          <p:nvPr/>
        </p:nvSpPr>
        <p:spPr bwMode="auto">
          <a:xfrm>
            <a:off x="360363" y="1042988"/>
            <a:ext cx="9539287" cy="626586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Основные положения</a:t>
            </a:r>
          </a:p>
          <a:p>
            <a:pPr marL="342900" indent="-342900" eaLnBrk="1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Взаимосвязь содержания урочной и внеурочной деятельности при вариативности форм</a:t>
            </a:r>
          </a:p>
          <a:p>
            <a:pPr marL="342900" indent="-342900" eaLnBrk="1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Направленность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на формирование УУД </a:t>
            </a:r>
          </a:p>
          <a:p>
            <a:pPr marL="342900" indent="-342900" eaLnBrk="1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Обязательность внеурочной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</a:p>
          <a:p>
            <a:pPr marL="342900" indent="-342900" eaLnBrk="1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Специальная подготовка педагогов доп. образования при проведении ими внеурочной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5. Опора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на опыт внеурочной занятости детей в конкретном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ОУ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6. Проведение диагностических исследований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>
              <a:spcBef>
                <a:spcPts val="600"/>
              </a:spcBef>
              <a:spcAft>
                <a:spcPts val="600"/>
              </a:spcAft>
              <a:defRPr/>
            </a:pP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198438" y="107950"/>
            <a:ext cx="9701212" cy="719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r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>
                <a:solidFill>
                  <a:srgbClr val="B80047"/>
                </a:solidFill>
                <a:latin typeface="Times New Roman" pitchFamily="18" charset="0"/>
                <a:cs typeface="Lucida Sans Unicode" pitchFamily="34" charset="0"/>
              </a:rPr>
              <a:t>Организация внеурочной деятельности</a:t>
            </a:r>
          </a:p>
        </p:txBody>
      </p:sp>
      <p:sp>
        <p:nvSpPr>
          <p:cNvPr id="48132" name="TextBox 3"/>
          <p:cNvSpPr txBox="1">
            <a:spLocks noChangeArrowheads="1"/>
          </p:cNvSpPr>
          <p:nvPr/>
        </p:nvSpPr>
        <p:spPr bwMode="auto">
          <a:xfrm>
            <a:off x="279400" y="1187450"/>
            <a:ext cx="9539288" cy="619283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342900" indent="-342900" eaLnBrk="1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Взаимосвязь содержания урочной и внеурочной деятельности при вариативности форм.</a:t>
            </a:r>
          </a:p>
          <a:p>
            <a:pPr eaLnBrk="1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Авторы </a:t>
            </a:r>
            <a:r>
              <a:rPr lang="ru-RU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внеурочки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авторы комплекта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(Р.Г.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Чуракова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Н.А.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Чуракова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Н.М. Лаврова, О.А. Захарова, А.Г. Паутова, Т.М. Рагозина…). </a:t>
            </a:r>
          </a:p>
          <a:p>
            <a:pPr eaLnBrk="1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внеурочке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предусмотрено использование УМК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(содержания, расширяющего и углубляющего базовый уровень).</a:t>
            </a:r>
          </a:p>
          <a:p>
            <a:pPr eaLnBrk="1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внеурочной деятельности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неэффективны другие программы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(они не связаны с УМК).</a:t>
            </a:r>
          </a:p>
          <a:p>
            <a:pPr eaLnBrk="1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Возможно создание собственных программ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педагогами школы, но с учетом содержания «Перспективной начальной школы».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198438" y="107950"/>
            <a:ext cx="9701212" cy="719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r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>
                <a:solidFill>
                  <a:srgbClr val="B80047"/>
                </a:solidFill>
                <a:latin typeface="Times New Roman" pitchFamily="18" charset="0"/>
                <a:cs typeface="Lucida Sans Unicode" pitchFamily="34" charset="0"/>
              </a:rPr>
              <a:t>Организация внеурочной деятельности</a:t>
            </a:r>
          </a:p>
        </p:txBody>
      </p:sp>
      <p:sp>
        <p:nvSpPr>
          <p:cNvPr id="48132" name="TextBox 3"/>
          <p:cNvSpPr txBox="1">
            <a:spLocks noChangeArrowheads="1"/>
          </p:cNvSpPr>
          <p:nvPr/>
        </p:nvSpPr>
        <p:spPr bwMode="auto">
          <a:xfrm>
            <a:off x="360363" y="1116013"/>
            <a:ext cx="9539287" cy="588486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>
              <a:spcBef>
                <a:spcPts val="600"/>
              </a:spcBef>
              <a:spcAft>
                <a:spcPts val="600"/>
              </a:spcAft>
              <a:defRPr/>
            </a:pPr>
            <a:endParaRPr lang="ru-RU" sz="28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Направленность на формирование УУД </a:t>
            </a:r>
          </a:p>
          <a:p>
            <a:pPr eaLnBrk="1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программах внеурочной деятельности сформулированы:</a:t>
            </a:r>
          </a:p>
          <a:p>
            <a:pPr marL="342900" indent="-342900" eaLnBrk="1">
              <a:spcBef>
                <a:spcPts val="600"/>
              </a:spcBef>
              <a:spcAft>
                <a:spcPts val="600"/>
              </a:spcAft>
              <a:buFontTx/>
              <a:buChar char="-"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планируемые результаты (личностные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регулятивные, познавательные, коммуникативные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УУД);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>
              <a:spcBef>
                <a:spcPts val="600"/>
              </a:spcBef>
              <a:spcAft>
                <a:spcPts val="600"/>
              </a:spcAft>
              <a:buFontTx/>
              <a:buChar char="-"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виды деятельности учащихся.</a:t>
            </a:r>
          </a:p>
          <a:p>
            <a:pPr eaLnBrk="1">
              <a:spcBef>
                <a:spcPts val="600"/>
              </a:spcBef>
              <a:spcAft>
                <a:spcPts val="600"/>
              </a:spcAft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>
              <a:spcBef>
                <a:spcPts val="600"/>
              </a:spcBef>
              <a:spcAft>
                <a:spcPts val="600"/>
              </a:spcAft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2"/>
          <p:cNvSpPr txBox="1">
            <a:spLocks noChangeArrowheads="1"/>
          </p:cNvSpPr>
          <p:nvPr/>
        </p:nvSpPr>
        <p:spPr bwMode="auto">
          <a:xfrm>
            <a:off x="198438" y="107950"/>
            <a:ext cx="9701212" cy="1008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r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>
                <a:solidFill>
                  <a:srgbClr val="B80047"/>
                </a:solidFill>
                <a:latin typeface="Times New Roman" pitchFamily="18" charset="0"/>
                <a:cs typeface="Lucida Sans Unicode" pitchFamily="34" charset="0"/>
              </a:rPr>
              <a:t>Организация внеурочной деятельности</a:t>
            </a:r>
          </a:p>
        </p:txBody>
      </p:sp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360363" y="1403350"/>
            <a:ext cx="9539287" cy="5597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0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hangingPunct="0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Обязательность внеурочной деятельности </a:t>
            </a:r>
            <a:r>
              <a:rPr lang="ru-RU" sz="3200">
                <a:latin typeface="Times New Roman" pitchFamily="18" charset="0"/>
                <a:cs typeface="Times New Roman" pitchFamily="18" charset="0"/>
              </a:rPr>
              <a:t>(в связи с преемственностью содержания урока и внеурочки).</a:t>
            </a:r>
          </a:p>
          <a:p>
            <a:pPr hangingPunct="0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pPr hangingPunct="0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>
                <a:latin typeface="Times New Roman" pitchFamily="18" charset="0"/>
                <a:cs typeface="Times New Roman" pitchFamily="18" charset="0"/>
              </a:rPr>
              <a:t>«Лучше пусть будет не 10 часов в неделю, а меньше, но посещают все дети». </a:t>
            </a:r>
          </a:p>
          <a:p>
            <a:pPr hangingPunct="0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>
                <a:latin typeface="Times New Roman" pitchFamily="18" charset="0"/>
                <a:cs typeface="Times New Roman" pitchFamily="18" charset="0"/>
              </a:rPr>
              <a:t>В этом отличие внеурочной деятельности от дополнительного образования.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198438" y="107950"/>
            <a:ext cx="9701212" cy="1008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r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>
                <a:solidFill>
                  <a:srgbClr val="B80047"/>
                </a:solidFill>
                <a:latin typeface="Times New Roman" pitchFamily="18" charset="0"/>
                <a:cs typeface="Lucida Sans Unicode" pitchFamily="34" charset="0"/>
              </a:rPr>
              <a:t>Организация внеурочной деятельности</a:t>
            </a:r>
          </a:p>
        </p:txBody>
      </p:sp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360363" y="1763713"/>
            <a:ext cx="9539287" cy="52371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 hangingPunct="0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 b="1" i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hangingPunct="0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Специальная подготовка педагогов доп. образования при проведении ими внеурочной деятельности</a:t>
            </a:r>
          </a:p>
          <a:p>
            <a:pPr hangingPunct="0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>
                <a:latin typeface="Times New Roman" pitchFamily="18" charset="0"/>
                <a:cs typeface="Times New Roman" pitchFamily="18" charset="0"/>
              </a:rPr>
              <a:t>Внеурочка – это не аналог программ доп. образования. </a:t>
            </a:r>
          </a:p>
          <a:p>
            <a:pPr hangingPunct="0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>
                <a:latin typeface="Times New Roman" pitchFamily="18" charset="0"/>
                <a:cs typeface="Times New Roman" pitchFamily="18" charset="0"/>
              </a:rPr>
              <a:t>Педагоги УДО должны «видеть» задачи формирования УУД и связь урочной и внеурочной деятельности.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198438" y="107950"/>
            <a:ext cx="9701212" cy="1008063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r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>
                <a:solidFill>
                  <a:srgbClr val="B80047"/>
                </a:solidFill>
                <a:latin typeface="Times New Roman" pitchFamily="18" charset="0"/>
                <a:cs typeface="Lucida Sans Unicode" pitchFamily="34" charset="0"/>
              </a:rPr>
              <a:t>Организация внеурочной деятельности</a:t>
            </a:r>
          </a:p>
        </p:txBody>
      </p:sp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360363" y="1474788"/>
            <a:ext cx="9539287" cy="55260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0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 Опора на опыт внеурочной занятости детей в конкретном образовательном учреждении</a:t>
            </a:r>
          </a:p>
          <a:p>
            <a:pPr hangingPunct="0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>
                <a:latin typeface="Times New Roman" pitchFamily="18" charset="0"/>
                <a:cs typeface="Times New Roman" pitchFamily="18" charset="0"/>
              </a:rPr>
              <a:t>Программы внеурочки могут быть разработаны педагогами, имеющими опыт организации детей за пределами урока.</a:t>
            </a:r>
          </a:p>
          <a:p>
            <a:pPr hangingPunct="0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>
                <a:latin typeface="Times New Roman" pitchFamily="18" charset="0"/>
                <a:cs typeface="Times New Roman" pitchFamily="18" charset="0"/>
              </a:rPr>
              <a:t>Два подхода: использование программ авторов УМК и создание собственных программ, которые учитывают особенности комплекта и собственные наработки.</a:t>
            </a:r>
          </a:p>
          <a:p>
            <a:pPr algn="ctr" hangingPunct="0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Составленные педагогами рабочие программы внеурочной деятельности утверждаются  решением педагогического совета ОУ (НМС)</a:t>
            </a:r>
          </a:p>
          <a:p>
            <a:pPr hangingPunct="0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2"/>
          <p:cNvSpPr txBox="1">
            <a:spLocks noChangeArrowheads="1"/>
          </p:cNvSpPr>
          <p:nvPr/>
        </p:nvSpPr>
        <p:spPr bwMode="auto">
          <a:xfrm>
            <a:off x="198438" y="107950"/>
            <a:ext cx="9701212" cy="1008063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r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>
                <a:solidFill>
                  <a:srgbClr val="B80047"/>
                </a:solidFill>
                <a:latin typeface="Times New Roman" pitchFamily="18" charset="0"/>
                <a:cs typeface="Lucida Sans Unicode" pitchFamily="34" charset="0"/>
              </a:rPr>
              <a:t>Организация внеурочной деятельности</a:t>
            </a:r>
          </a:p>
        </p:txBody>
      </p:sp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360363" y="1474788"/>
            <a:ext cx="9539287" cy="55260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0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hangingPunct="0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 Проведение диагностических исследований.</a:t>
            </a:r>
          </a:p>
          <a:p>
            <a:pPr hangingPunct="0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>
                <a:latin typeface="Times New Roman" pitchFamily="18" charset="0"/>
                <a:cs typeface="Times New Roman" pitchFamily="18" charset="0"/>
              </a:rPr>
              <a:t>Целесообразно изучение потребностей, интересов школьников и их родителей во внеурочной деятельности. </a:t>
            </a:r>
          </a:p>
          <a:p>
            <a:pPr hangingPunct="0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>
                <a:latin typeface="Times New Roman" pitchFamily="18" charset="0"/>
                <a:cs typeface="Times New Roman" pitchFamily="18" charset="0"/>
              </a:rPr>
              <a:t>Как следствие – корректировка плана и программ внеурочной деятельности (при необходимости).</a:t>
            </a:r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hangingPunct="0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>
              <a:latin typeface="Times New Roman" pitchFamily="18" charset="0"/>
              <a:cs typeface="Times New Roman" pitchFamily="18" charset="0"/>
            </a:endParaRPr>
          </a:p>
          <a:p>
            <a:pPr hangingPunct="0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ChangeArrowheads="1"/>
          </p:cNvSpPr>
          <p:nvPr/>
        </p:nvSpPr>
        <p:spPr bwMode="auto">
          <a:xfrm>
            <a:off x="325438" y="422275"/>
            <a:ext cx="9501187" cy="65976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4" tIns="44997" rIns="90004" bIns="44997"/>
          <a:lstStyle/>
          <a:p>
            <a:pPr algn="ctr">
              <a:lnSpc>
                <a:spcPct val="93000"/>
              </a:lnSpc>
              <a:spcAft>
                <a:spcPts val="1425"/>
              </a:spcAft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Направления и формы  внеурочной деятельности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116013"/>
          <a:ext cx="9826624" cy="6309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3887"/>
                <a:gridCol w="2794147"/>
                <a:gridCol w="4057846"/>
                <a:gridCol w="1750744"/>
              </a:tblGrid>
              <a:tr h="9463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Ступень образования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Направления внеурочной деятельности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Формы внеурочной деятельности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Нормативные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документы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8926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Начальная 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школа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Спортивно-оздоровительное, духовно-нравственное, социальное, </a:t>
                      </a:r>
                      <a:r>
                        <a:rPr lang="ru-RU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общеинтеллектуальное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общекультурное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Экскурсии, кружки, секции, «круглые столы», конференции, диспуты, школьные НОУ, олимпиады, соревнования, поисковые и научные исследования, общественно полезные практики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</a:t>
                      </a:r>
                      <a:r>
                        <a:rPr lang="ru-RU" sz="1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Минобрнауки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России от 6.10.2009 № 373 (п.19.10)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926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Основная 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школа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Духовно-нравственное, физкультурно-спортивное и </a:t>
                      </a: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оздоровительное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социальное, </a:t>
                      </a:r>
                      <a:r>
                        <a:rPr lang="ru-RU" sz="1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общеинтеллектуальное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общекультурное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Кружки, художественные студии, спортивные клубы и секции, юношеские организации, краеведческая работа, научно-практические конференции, школьные НОУ, олимпиады, поисковые и научные исследования, общественно полезные практики, военно-патриотические объединения и другие формы, отличные от урочной деятельности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</a:t>
                      </a:r>
                      <a:r>
                        <a:rPr lang="ru-RU" sz="1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Минобрнауки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России от 17.12.2010 № 1897 (п.13)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15771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(полная) школа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Духовно-нравственное, спортивно-оздорови-тельное, социальное, </a:t>
                      </a:r>
                      <a:r>
                        <a:rPr lang="ru-RU" sz="1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общеинтеллектуальное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общекультурное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</a:t>
                      </a:r>
                      <a:r>
                        <a:rPr lang="ru-RU" sz="1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Минобрнауки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России от 17.05.2012 № 413 (п.13)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ChangeArrowheads="1"/>
          </p:cNvSpPr>
          <p:nvPr/>
        </p:nvSpPr>
        <p:spPr bwMode="auto">
          <a:xfrm>
            <a:off x="325438" y="422275"/>
            <a:ext cx="9501187" cy="65976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4" tIns="44997" rIns="90004" bIns="44997"/>
          <a:lstStyle/>
          <a:p>
            <a:pPr algn="ctr">
              <a:lnSpc>
                <a:spcPct val="93000"/>
              </a:lnSpc>
              <a:spcAft>
                <a:spcPts val="1425"/>
              </a:spcAft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Объем внеурочной деятельности</a:t>
            </a:r>
            <a:endParaRPr lang="ru-RU" sz="3200" b="1" i="1">
              <a:solidFill>
                <a:srgbClr val="FF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3238" y="1474788"/>
          <a:ext cx="9217024" cy="5257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52340"/>
                <a:gridCol w="3685461"/>
                <a:gridCol w="3379223"/>
              </a:tblGrid>
              <a:tr h="10452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Ступень образования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Объём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внеурочной деятельности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Нормативные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документы (материалы)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452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Начальное общее образование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1350 часов за четыре года обучения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Минобрнауки России от 6.10.2009 № 373. п.19.10.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5836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Основное общее образование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spc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Время, отводимое на внеурочную деятельность, определяется образовательным учреждением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spc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Примерная ООП. Основная школа. - М.: Просвещение, 2011.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5836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Среднее (полное) общее образование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700 часов за два года обучения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</a:t>
                      </a:r>
                      <a:r>
                        <a:rPr lang="ru-RU" sz="2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Минобрнауки</a:t>
                      </a: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России от 17.05.2012 № 413. п. 18.3.2.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 txBox="1">
            <a:spLocks noGrp="1"/>
          </p:cNvSpPr>
          <p:nvPr>
            <p:ph type="ctrTitle"/>
          </p:nvPr>
        </p:nvSpPr>
        <p:spPr>
          <a:xfrm>
            <a:off x="287338" y="0"/>
            <a:ext cx="8785225" cy="1944688"/>
          </a:xfrm>
        </p:spPr>
        <p:txBody>
          <a:bodyPr/>
          <a:lstStyle/>
          <a:p>
            <a:pPr algn="just">
              <a:buFont typeface="StarSymbol"/>
              <a:buNone/>
            </a:pPr>
            <a:r>
              <a:rPr b="1" smtClean="0">
                <a:solidFill>
                  <a:schemeClr val="tx2"/>
                </a:solidFill>
                <a:latin typeface="Arial" pitchFamily="34" charset="0"/>
                <a:cs typeface="Lucida Sans Unicode" pitchFamily="34" charset="0"/>
              </a:rPr>
              <a:t/>
            </a:r>
            <a:br>
              <a:rPr b="1" smtClean="0">
                <a:solidFill>
                  <a:schemeClr val="tx2"/>
                </a:solidFill>
                <a:latin typeface="Arial" pitchFamily="34" charset="0"/>
                <a:cs typeface="Lucida Sans Unicode" pitchFamily="34" charset="0"/>
              </a:rPr>
            </a:br>
            <a:r>
              <a:rPr b="1" smtClean="0">
                <a:solidFill>
                  <a:schemeClr val="tx2"/>
                </a:solidFill>
                <a:latin typeface="Arial" pitchFamily="34" charset="0"/>
                <a:cs typeface="Lucida Sans Unicode" pitchFamily="34" charset="0"/>
              </a:rPr>
              <a:t/>
            </a:r>
            <a:br>
              <a:rPr b="1" smtClean="0">
                <a:solidFill>
                  <a:schemeClr val="tx2"/>
                </a:solidFill>
                <a:latin typeface="Arial" pitchFamily="34" charset="0"/>
                <a:cs typeface="Lucida Sans Unicode" pitchFamily="34" charset="0"/>
              </a:rPr>
            </a:br>
            <a:r>
              <a:rPr b="1" smtClean="0">
                <a:solidFill>
                  <a:schemeClr val="tx2"/>
                </a:solidFill>
                <a:latin typeface="Arial" pitchFamily="34" charset="0"/>
                <a:cs typeface="Lucida Sans Unicode" pitchFamily="34" charset="0"/>
              </a:rPr>
              <a:t>Организация внеурочной деятельности.</a:t>
            </a:r>
            <a:br>
              <a:rPr b="1" smtClean="0">
                <a:solidFill>
                  <a:schemeClr val="tx2"/>
                </a:solidFill>
                <a:latin typeface="Arial" pitchFamily="34" charset="0"/>
                <a:cs typeface="Lucida Sans Unicode" pitchFamily="34" charset="0"/>
              </a:rPr>
            </a:br>
            <a:r>
              <a:rPr b="1" smtClean="0">
                <a:solidFill>
                  <a:schemeClr val="tx2"/>
                </a:solidFill>
                <a:latin typeface="Arial" pitchFamily="34" charset="0"/>
                <a:cs typeface="Lucida Sans Unicode" pitchFamily="34" charset="0"/>
              </a:rPr>
              <a:t> Понятия:</a:t>
            </a:r>
            <a:br>
              <a:rPr b="1" smtClean="0">
                <a:solidFill>
                  <a:schemeClr val="tx2"/>
                </a:solidFill>
                <a:latin typeface="Arial" pitchFamily="34" charset="0"/>
                <a:cs typeface="Lucida Sans Unicode" pitchFamily="34" charset="0"/>
              </a:rPr>
            </a:br>
            <a:r>
              <a:rPr b="1" smtClean="0">
                <a:solidFill>
                  <a:schemeClr val="tx2"/>
                </a:solidFill>
                <a:latin typeface="Arial" pitchFamily="34" charset="0"/>
                <a:cs typeface="Lucida Sans Unicode" pitchFamily="34" charset="0"/>
              </a:rPr>
              <a:t/>
            </a:r>
            <a:br>
              <a:rPr b="1" smtClean="0">
                <a:solidFill>
                  <a:schemeClr val="tx2"/>
                </a:solidFill>
                <a:latin typeface="Arial" pitchFamily="34" charset="0"/>
                <a:cs typeface="Lucida Sans Unicode" pitchFamily="34" charset="0"/>
              </a:rPr>
            </a:br>
            <a:endParaRPr b="1" smtClean="0">
              <a:solidFill>
                <a:schemeClr val="tx2"/>
              </a:solidFill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6147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936625" y="1908175"/>
            <a:ext cx="8496300" cy="5651500"/>
          </a:xfrm>
        </p:spPr>
        <p:txBody>
          <a:bodyPr/>
          <a:lstStyle/>
          <a:p>
            <a:pPr algn="l">
              <a:buFont typeface="Wingdings" pitchFamily="2" charset="2"/>
              <a:buChar char="Ø"/>
            </a:pPr>
            <a:r>
              <a:rPr sz="3600" b="1" smtClean="0">
                <a:solidFill>
                  <a:srgbClr val="376092"/>
                </a:solidFill>
                <a:latin typeface="Arial" pitchFamily="34" charset="0"/>
                <a:cs typeface="Lucida Sans Unicode" pitchFamily="34" charset="0"/>
              </a:rPr>
              <a:t>Направления внеурочной деятельности</a:t>
            </a:r>
          </a:p>
          <a:p>
            <a:pPr algn="l">
              <a:buFont typeface="Wingdings" pitchFamily="2" charset="2"/>
              <a:buChar char="Ø"/>
            </a:pPr>
            <a:r>
              <a:rPr sz="3600" b="1" smtClean="0">
                <a:solidFill>
                  <a:srgbClr val="376092"/>
                </a:solidFill>
                <a:latin typeface="Arial" pitchFamily="34" charset="0"/>
                <a:cs typeface="Lucida Sans Unicode" pitchFamily="34" charset="0"/>
              </a:rPr>
              <a:t>Виды внеурочной деятельности</a:t>
            </a:r>
          </a:p>
          <a:p>
            <a:pPr algn="l">
              <a:buFont typeface="Wingdings" pitchFamily="2" charset="2"/>
              <a:buChar char="Ø"/>
            </a:pPr>
            <a:r>
              <a:rPr sz="3600" b="1" smtClean="0">
                <a:solidFill>
                  <a:srgbClr val="376092"/>
                </a:solidFill>
                <a:latin typeface="Arial" pitchFamily="34" charset="0"/>
                <a:cs typeface="Lucida Sans Unicode" pitchFamily="34" charset="0"/>
              </a:rPr>
              <a:t>Формы организации внеурочной деятельности</a:t>
            </a:r>
          </a:p>
          <a:p>
            <a:pPr algn="l">
              <a:buFont typeface="Wingdings" pitchFamily="2" charset="2"/>
              <a:buChar char="Ø"/>
            </a:pPr>
            <a:r>
              <a:rPr sz="3600" b="1" smtClean="0">
                <a:solidFill>
                  <a:srgbClr val="376092"/>
                </a:solidFill>
                <a:latin typeface="Arial" pitchFamily="34" charset="0"/>
                <a:cs typeface="Lucida Sans Unicode" pitchFamily="34" charset="0"/>
              </a:rPr>
              <a:t>Структура программы внеурочной деятельности</a:t>
            </a:r>
          </a:p>
          <a:p>
            <a:pPr algn="l">
              <a:buFont typeface="Wingdings" pitchFamily="2" charset="2"/>
              <a:buChar char="Ø"/>
            </a:pPr>
            <a:r>
              <a:rPr sz="3600" b="1" smtClean="0">
                <a:solidFill>
                  <a:srgbClr val="376092"/>
                </a:solidFill>
                <a:latin typeface="Arial" pitchFamily="34" charset="0"/>
                <a:cs typeface="Lucida Sans Unicode" pitchFamily="34" charset="0"/>
              </a:rPr>
              <a:t>Результаты внеурочной деятельности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ChangeArrowheads="1"/>
          </p:cNvSpPr>
          <p:nvPr/>
        </p:nvSpPr>
        <p:spPr bwMode="auto">
          <a:xfrm>
            <a:off x="325438" y="422275"/>
            <a:ext cx="9501187" cy="65976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4" tIns="44997" rIns="90004" bIns="44997"/>
          <a:lstStyle/>
          <a:p>
            <a:pPr algn="ctr">
              <a:lnSpc>
                <a:spcPct val="93000"/>
              </a:lnSpc>
              <a:spcAft>
                <a:spcPts val="1425"/>
              </a:spcAft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План внеурочной деятельности включает:</a:t>
            </a:r>
          </a:p>
          <a:p>
            <a:pPr>
              <a:lnSpc>
                <a:spcPct val="93000"/>
              </a:lnSpc>
              <a:spcAft>
                <a:spcPts val="1425"/>
              </a:spcAft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 b="1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      </a:t>
            </a:r>
          </a:p>
          <a:p>
            <a:pPr>
              <a:lnSpc>
                <a:spcPct val="93000"/>
              </a:lnSpc>
              <a:spcAft>
                <a:spcPts val="1425"/>
              </a:spcAft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 b="1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      Состав и структуру направлений (пять)</a:t>
            </a:r>
          </a:p>
          <a:p>
            <a:pPr>
              <a:lnSpc>
                <a:spcPct val="93000"/>
              </a:lnSpc>
              <a:spcAft>
                <a:spcPts val="1425"/>
              </a:spcAft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 b="1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      Формы организации</a:t>
            </a:r>
          </a:p>
          <a:p>
            <a:pPr>
              <a:lnSpc>
                <a:spcPct val="93000"/>
              </a:lnSpc>
              <a:spcAft>
                <a:spcPts val="1425"/>
              </a:spcAft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 b="1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      Объем внеурочной деятельности </a:t>
            </a:r>
          </a:p>
          <a:p>
            <a:pPr algn="ctr">
              <a:lnSpc>
                <a:spcPct val="93000"/>
              </a:lnSpc>
              <a:spcAft>
                <a:spcPts val="1425"/>
              </a:spcAft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2800">
              <a:latin typeface="Times New Roman" pitchFamily="18" charset="0"/>
              <a:cs typeface="Lucida Sans Unicode" pitchFamily="34" charset="0"/>
            </a:endParaRPr>
          </a:p>
          <a:p>
            <a:pPr algn="ctr">
              <a:lnSpc>
                <a:spcPct val="93000"/>
              </a:lnSpc>
              <a:spcAft>
                <a:spcPts val="1425"/>
              </a:spcAft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2800">
              <a:latin typeface="Times New Roman" pitchFamily="18" charset="0"/>
              <a:cs typeface="Lucida Sans Unicode" pitchFamily="34" charset="0"/>
            </a:endParaRPr>
          </a:p>
          <a:p>
            <a:pPr algn="ctr">
              <a:lnSpc>
                <a:spcPct val="93000"/>
              </a:lnSpc>
              <a:spcAft>
                <a:spcPts val="1425"/>
              </a:spcAft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2800">
                <a:latin typeface="Times New Roman" pitchFamily="18" charset="0"/>
                <a:cs typeface="Lucida Sans Unicode" pitchFamily="34" charset="0"/>
              </a:rPr>
              <a:t>Образовательное учреждение самостоятельно разрабатывает и утверждает план внеурочной деятельности</a:t>
            </a:r>
          </a:p>
          <a:p>
            <a:pPr>
              <a:lnSpc>
                <a:spcPct val="93000"/>
              </a:lnSpc>
              <a:spcAft>
                <a:spcPts val="1425"/>
              </a:spcAft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200" b="1" i="1">
              <a:solidFill>
                <a:srgbClr val="FF0000"/>
              </a:solidFill>
              <a:latin typeface="Times New Roman" pitchFamily="18" charset="0"/>
              <a:cs typeface="Lucida Sans Unicode" pitchFamily="34" charset="0"/>
            </a:endParaRPr>
          </a:p>
          <a:p>
            <a:pPr>
              <a:lnSpc>
                <a:spcPct val="93000"/>
              </a:lnSpc>
              <a:spcAft>
                <a:spcPts val="1425"/>
              </a:spcAft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200" b="1" i="1">
              <a:solidFill>
                <a:srgbClr val="FF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3" name="AutoShape 2"/>
          <p:cNvSpPr/>
          <p:nvPr/>
        </p:nvSpPr>
        <p:spPr>
          <a:xfrm>
            <a:off x="503238" y="1835150"/>
            <a:ext cx="357187" cy="428625"/>
          </a:xfrm>
          <a:custGeom>
            <a:avLst>
              <a:gd name="f0" fmla="val 8100"/>
            </a:avLst>
            <a:gdLst>
              <a:gd name="f1" fmla="val w"/>
              <a:gd name="f2" fmla="val h"/>
              <a:gd name="f3" fmla="val 0"/>
              <a:gd name="f4" fmla="val 21600"/>
              <a:gd name="f5" fmla="val 7600"/>
              <a:gd name="f6" fmla="val 10800"/>
              <a:gd name="f7" fmla="val -2147483647"/>
              <a:gd name="f8" fmla="val 2147483647"/>
              <a:gd name="f9" fmla="*/ f1 1 21600"/>
              <a:gd name="f10" fmla="*/ f2 1 21600"/>
              <a:gd name="f11" fmla="val f3"/>
              <a:gd name="f12" fmla="val f4"/>
              <a:gd name="f13" fmla="pin 0 f0 10800"/>
              <a:gd name="f14" fmla="+- f12 0 f11"/>
              <a:gd name="f15" fmla="val f13"/>
              <a:gd name="f16" fmla="*/ f13 f9 1"/>
              <a:gd name="f17" fmla="*/ f14 1 21600"/>
              <a:gd name="f18" fmla="*/ f5 f15 1"/>
              <a:gd name="f19" fmla="*/ 10800 f17 1"/>
              <a:gd name="f20" fmla="*/ f18 1 10800"/>
              <a:gd name="f21" fmla="+- f5 0 f20"/>
              <a:gd name="f22" fmla="*/ f19 1 f17"/>
              <a:gd name="f23" fmla="+- 10800 f21 0"/>
              <a:gd name="f24" fmla="+- 10800 0 f21"/>
              <a:gd name="f25" fmla="*/ f22 f10 1"/>
              <a:gd name="f26" fmla="*/ f24 f9 1"/>
              <a:gd name="f27" fmla="*/ f23 f9 1"/>
              <a:gd name="f28" fmla="*/ f23 f10 1"/>
              <a:gd name="f29" fmla="*/ f24 f10 1"/>
            </a:gdLst>
            <a:ahLst>
              <a:ahXY gdRefX="f0" minX="f3" maxX="f6">
                <a:pos x="f16" y="f25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6" t="f29" r="f27" b="f28"/>
            <a:pathLst>
              <a:path w="21600" h="21600">
                <a:moveTo>
                  <a:pt x="f3" y="f6"/>
                </a:moveTo>
                <a:lnTo>
                  <a:pt x="f24" y="f24"/>
                </a:lnTo>
                <a:lnTo>
                  <a:pt x="f6" y="f3"/>
                </a:lnTo>
                <a:lnTo>
                  <a:pt x="f23" y="f24"/>
                </a:lnTo>
                <a:lnTo>
                  <a:pt x="f4" y="f6"/>
                </a:lnTo>
                <a:lnTo>
                  <a:pt x="f23" y="f23"/>
                </a:lnTo>
                <a:lnTo>
                  <a:pt x="f6" y="f4"/>
                </a:lnTo>
                <a:lnTo>
                  <a:pt x="f24" y="f23"/>
                </a:lnTo>
                <a:lnTo>
                  <a:pt x="f3" y="f6"/>
                </a:lnTo>
                <a:close/>
              </a:path>
            </a:pathLst>
          </a:custGeom>
          <a:solidFill>
            <a:srgbClr val="00B8FF"/>
          </a:solidFill>
          <a:ln w="9363">
            <a:solidFill>
              <a:srgbClr val="000000"/>
            </a:solidFill>
            <a:prstDash val="solid"/>
            <a:round/>
          </a:ln>
        </p:spPr>
        <p:txBody>
          <a:bodyPr lIns="90004" tIns="44997" rIns="90004" bIns="44997" compatLnSpc="0"/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kern="0">
              <a:solidFill>
                <a:srgbClr val="000000"/>
              </a:solidFill>
              <a:latin typeface="Arial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4" name="AutoShape 3"/>
          <p:cNvSpPr/>
          <p:nvPr/>
        </p:nvSpPr>
        <p:spPr>
          <a:xfrm>
            <a:off x="576263" y="2411413"/>
            <a:ext cx="357187" cy="428625"/>
          </a:xfrm>
          <a:custGeom>
            <a:avLst>
              <a:gd name="f0" fmla="val 8100"/>
            </a:avLst>
            <a:gdLst>
              <a:gd name="f1" fmla="val w"/>
              <a:gd name="f2" fmla="val h"/>
              <a:gd name="f3" fmla="val 0"/>
              <a:gd name="f4" fmla="val 21600"/>
              <a:gd name="f5" fmla="val 7600"/>
              <a:gd name="f6" fmla="val 10800"/>
              <a:gd name="f7" fmla="val -2147483647"/>
              <a:gd name="f8" fmla="val 2147483647"/>
              <a:gd name="f9" fmla="*/ f1 1 21600"/>
              <a:gd name="f10" fmla="*/ f2 1 21600"/>
              <a:gd name="f11" fmla="val f3"/>
              <a:gd name="f12" fmla="val f4"/>
              <a:gd name="f13" fmla="pin 0 f0 10800"/>
              <a:gd name="f14" fmla="+- f12 0 f11"/>
              <a:gd name="f15" fmla="val f13"/>
              <a:gd name="f16" fmla="*/ f13 f9 1"/>
              <a:gd name="f17" fmla="*/ f14 1 21600"/>
              <a:gd name="f18" fmla="*/ f5 f15 1"/>
              <a:gd name="f19" fmla="*/ 10800 f17 1"/>
              <a:gd name="f20" fmla="*/ f18 1 10800"/>
              <a:gd name="f21" fmla="+- f5 0 f20"/>
              <a:gd name="f22" fmla="*/ f19 1 f17"/>
              <a:gd name="f23" fmla="+- 10800 f21 0"/>
              <a:gd name="f24" fmla="+- 10800 0 f21"/>
              <a:gd name="f25" fmla="*/ f22 f10 1"/>
              <a:gd name="f26" fmla="*/ f24 f9 1"/>
              <a:gd name="f27" fmla="*/ f23 f9 1"/>
              <a:gd name="f28" fmla="*/ f23 f10 1"/>
              <a:gd name="f29" fmla="*/ f24 f10 1"/>
            </a:gdLst>
            <a:ahLst>
              <a:ahXY gdRefX="f0" minX="f3" maxX="f6">
                <a:pos x="f16" y="f25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6" t="f29" r="f27" b="f28"/>
            <a:pathLst>
              <a:path w="21600" h="21600">
                <a:moveTo>
                  <a:pt x="f3" y="f6"/>
                </a:moveTo>
                <a:lnTo>
                  <a:pt x="f24" y="f24"/>
                </a:lnTo>
                <a:lnTo>
                  <a:pt x="f6" y="f3"/>
                </a:lnTo>
                <a:lnTo>
                  <a:pt x="f23" y="f24"/>
                </a:lnTo>
                <a:lnTo>
                  <a:pt x="f4" y="f6"/>
                </a:lnTo>
                <a:lnTo>
                  <a:pt x="f23" y="f23"/>
                </a:lnTo>
                <a:lnTo>
                  <a:pt x="f6" y="f4"/>
                </a:lnTo>
                <a:lnTo>
                  <a:pt x="f24" y="f23"/>
                </a:lnTo>
                <a:lnTo>
                  <a:pt x="f3" y="f6"/>
                </a:lnTo>
                <a:close/>
              </a:path>
            </a:pathLst>
          </a:custGeom>
          <a:solidFill>
            <a:srgbClr val="00B8FF"/>
          </a:solidFill>
          <a:ln w="9363">
            <a:solidFill>
              <a:srgbClr val="000000"/>
            </a:solidFill>
            <a:prstDash val="solid"/>
            <a:round/>
          </a:ln>
        </p:spPr>
        <p:txBody>
          <a:bodyPr lIns="90004" tIns="44997" rIns="90004" bIns="44997" compatLnSpc="0"/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kern="0">
              <a:solidFill>
                <a:srgbClr val="000000"/>
              </a:solidFill>
              <a:latin typeface="Arial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5" name="AutoShape 4"/>
          <p:cNvSpPr/>
          <p:nvPr/>
        </p:nvSpPr>
        <p:spPr>
          <a:xfrm>
            <a:off x="576263" y="2987675"/>
            <a:ext cx="357187" cy="428625"/>
          </a:xfrm>
          <a:custGeom>
            <a:avLst>
              <a:gd name="f0" fmla="val 8100"/>
            </a:avLst>
            <a:gdLst>
              <a:gd name="f1" fmla="val w"/>
              <a:gd name="f2" fmla="val h"/>
              <a:gd name="f3" fmla="val 0"/>
              <a:gd name="f4" fmla="val 21600"/>
              <a:gd name="f5" fmla="val 7600"/>
              <a:gd name="f6" fmla="val 10800"/>
              <a:gd name="f7" fmla="val -2147483647"/>
              <a:gd name="f8" fmla="val 2147483647"/>
              <a:gd name="f9" fmla="*/ f1 1 21600"/>
              <a:gd name="f10" fmla="*/ f2 1 21600"/>
              <a:gd name="f11" fmla="val f3"/>
              <a:gd name="f12" fmla="val f4"/>
              <a:gd name="f13" fmla="pin 0 f0 10800"/>
              <a:gd name="f14" fmla="+- f12 0 f11"/>
              <a:gd name="f15" fmla="val f13"/>
              <a:gd name="f16" fmla="*/ f13 f9 1"/>
              <a:gd name="f17" fmla="*/ f14 1 21600"/>
              <a:gd name="f18" fmla="*/ f5 f15 1"/>
              <a:gd name="f19" fmla="*/ 10800 f17 1"/>
              <a:gd name="f20" fmla="*/ f18 1 10800"/>
              <a:gd name="f21" fmla="+- f5 0 f20"/>
              <a:gd name="f22" fmla="*/ f19 1 f17"/>
              <a:gd name="f23" fmla="+- 10800 f21 0"/>
              <a:gd name="f24" fmla="+- 10800 0 f21"/>
              <a:gd name="f25" fmla="*/ f22 f10 1"/>
              <a:gd name="f26" fmla="*/ f24 f9 1"/>
              <a:gd name="f27" fmla="*/ f23 f9 1"/>
              <a:gd name="f28" fmla="*/ f23 f10 1"/>
              <a:gd name="f29" fmla="*/ f24 f10 1"/>
            </a:gdLst>
            <a:ahLst>
              <a:ahXY gdRefX="f0" minX="f3" maxX="f6">
                <a:pos x="f16" y="f25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6" t="f29" r="f27" b="f28"/>
            <a:pathLst>
              <a:path w="21600" h="21600">
                <a:moveTo>
                  <a:pt x="f3" y="f6"/>
                </a:moveTo>
                <a:lnTo>
                  <a:pt x="f24" y="f24"/>
                </a:lnTo>
                <a:lnTo>
                  <a:pt x="f6" y="f3"/>
                </a:lnTo>
                <a:lnTo>
                  <a:pt x="f23" y="f24"/>
                </a:lnTo>
                <a:lnTo>
                  <a:pt x="f4" y="f6"/>
                </a:lnTo>
                <a:lnTo>
                  <a:pt x="f23" y="f23"/>
                </a:lnTo>
                <a:lnTo>
                  <a:pt x="f6" y="f4"/>
                </a:lnTo>
                <a:lnTo>
                  <a:pt x="f24" y="f23"/>
                </a:lnTo>
                <a:lnTo>
                  <a:pt x="f3" y="f6"/>
                </a:lnTo>
                <a:close/>
              </a:path>
            </a:pathLst>
          </a:custGeom>
          <a:solidFill>
            <a:srgbClr val="00B8FF"/>
          </a:solidFill>
          <a:ln w="9363">
            <a:solidFill>
              <a:srgbClr val="000000"/>
            </a:solidFill>
            <a:prstDash val="solid"/>
            <a:round/>
          </a:ln>
        </p:spPr>
        <p:txBody>
          <a:bodyPr lIns="90004" tIns="44997" rIns="90004" bIns="44997" compatLnSpc="0"/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kern="0">
              <a:solidFill>
                <a:srgbClr val="000000"/>
              </a:solidFill>
              <a:latin typeface="Arial" pitchFamily="18"/>
              <a:ea typeface="Lucida Sans Unicode" pitchFamily="2"/>
              <a:cs typeface="Tahoma" pitchFamily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1" name="Group 1"/>
          <p:cNvGraphicFramePr>
            <a:graphicFrameLocks noGrp="1"/>
          </p:cNvGraphicFramePr>
          <p:nvPr/>
        </p:nvGraphicFramePr>
        <p:xfrm>
          <a:off x="360363" y="1403350"/>
          <a:ext cx="9469438" cy="5883275"/>
        </p:xfrm>
        <a:graphic>
          <a:graphicData uri="http://schemas.openxmlformats.org/drawingml/2006/table">
            <a:tbl>
              <a:tblPr/>
              <a:tblGrid>
                <a:gridCol w="1273175"/>
                <a:gridCol w="1300163"/>
                <a:gridCol w="1535112"/>
                <a:gridCol w="1431925"/>
                <a:gridCol w="1000125"/>
                <a:gridCol w="1214438"/>
                <a:gridCol w="1000125"/>
                <a:gridCol w="714375"/>
              </a:tblGrid>
              <a:tr h="452448">
                <a:tc row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Программы внеурочной деятельности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Формы организации внеурочной деятельности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Состав и структура направлений внеурочной деятельности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Часов в неделю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597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Спортивно-оздоровительное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Духовно-нравственное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Социальное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Общеинтеллектуальное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Общекультурное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9701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Музей в твоем классе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Кружок, клуб, факультатив 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2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62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Расчетно-конструкторское бюро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Факультатив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1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5787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Изучение природы родного края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Проектная деятельность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1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1809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 «Ключ и Заря»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Научный клуб 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1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59701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«Мы и окружающий мир»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Научный клуб 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5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59701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Занимательная экология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Исследовательская лаборатория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1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04836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Компьютерная долина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Проектная деятельность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1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361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Город мастеров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Творческая мастерская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2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59701">
                <a:tc gridSpan="2"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Итого реализуемых направлений и рекомендуемых часов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4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3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6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5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5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Lucida Sans Unicode" pitchFamily="34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Lucida Sans Unicode" pitchFamily="34" charset="0"/>
                        </a:rPr>
                        <a:t>10</a:t>
                      </a:r>
                    </a:p>
                  </a:txBody>
                  <a:tcPr marL="45720" marR="45720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5704" name="Rectangle 82"/>
          <p:cNvSpPr>
            <a:spLocks noChangeArrowheads="1"/>
          </p:cNvSpPr>
          <p:nvPr/>
        </p:nvSpPr>
        <p:spPr bwMode="auto">
          <a:xfrm>
            <a:off x="0" y="0"/>
            <a:ext cx="10080625" cy="11160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План внеурочной деятельности 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(УМК «Перспективная начальная школа)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600">
              <a:solidFill>
                <a:srgbClr val="FF0000"/>
              </a:solidFill>
              <a:latin typeface="Times New Roman" pitchFamily="18" charset="0"/>
              <a:cs typeface="Lucida Sans Unicode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rPr>
              <a:t/>
            </a:r>
            <a:br>
              <a:rPr lang="ru-RU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rPr>
            </a:br>
            <a:endParaRPr lang="ru-RU">
              <a:solidFill>
                <a:srgbClr val="000000"/>
              </a:solidFill>
              <a:latin typeface="Calibri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олилиния 2"/>
          <p:cNvSpPr>
            <a:spLocks noChangeArrowheads="1"/>
          </p:cNvSpPr>
          <p:nvPr/>
        </p:nvSpPr>
        <p:spPr bwMode="auto">
          <a:xfrm>
            <a:off x="198438" y="185738"/>
            <a:ext cx="9701212" cy="18113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B80047"/>
                </a:solidFill>
                <a:latin typeface="Times New Roman" pitchFamily="18" charset="0"/>
                <a:cs typeface="Lucida Sans Unicode" pitchFamily="34" charset="0"/>
              </a:rPr>
              <a:t>Структура программы</a:t>
            </a:r>
          </a:p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B80047"/>
                </a:solidFill>
                <a:latin typeface="Times New Roman" pitchFamily="18" charset="0"/>
                <a:cs typeface="Lucida Sans Unicode" pitchFamily="34" charset="0"/>
              </a:rPr>
              <a:t>внеурочной деятельности</a:t>
            </a:r>
          </a:p>
          <a:p>
            <a:pPr algn="just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i="1">
                <a:solidFill>
                  <a:srgbClr val="B80047"/>
                </a:solidFill>
                <a:latin typeface="Times New Roman" pitchFamily="18" charset="0"/>
                <a:cs typeface="Lucida Sans Unicode" pitchFamily="34" charset="0"/>
              </a:rPr>
              <a:t>ФГОС для средней школы, приказ № 413 от 17.05.12, п. 18.2.2</a:t>
            </a:r>
            <a:endParaRPr lang="ru-RU" b="1">
              <a:cs typeface="Lucida Sans Unicode" pitchFamily="34" charset="0"/>
            </a:endParaRPr>
          </a:p>
          <a:p>
            <a:pPr algn="just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cs typeface="Lucida Sans Unicode" pitchFamily="34" charset="0"/>
              </a:rPr>
              <a:t>Приказ Министерства образования и науки РФ от 29 декабря 2014 г. № 1643 “О внесении изменений в приказ Министерства образования и науки Российской Федерации от 6 октября 2009 г. № 373 “Об утверждении и введении в действие федерального государственного образовательного стандарта начального общего образования” (Зарегистрировано в Минюсте РФ 6 февраля 2015 г. Регистрационный № 35916)</a:t>
            </a:r>
          </a:p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 b="1" i="1">
              <a:solidFill>
                <a:srgbClr val="B80047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 b="1" i="1">
              <a:solidFill>
                <a:srgbClr val="B80047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26627" name="Полилиния 3"/>
          <p:cNvSpPr>
            <a:spLocks noChangeArrowheads="1"/>
          </p:cNvSpPr>
          <p:nvPr/>
        </p:nvSpPr>
        <p:spPr bwMode="auto">
          <a:xfrm>
            <a:off x="360363" y="2438400"/>
            <a:ext cx="9539287" cy="44640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>
              <a:lnSpc>
                <a:spcPct val="93000"/>
              </a:lnSpc>
              <a:spcBef>
                <a:spcPts val="1188"/>
              </a:spcBef>
              <a:spcAft>
                <a:spcPts val="988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 b="1" i="1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>
              <a:lnSpc>
                <a:spcPct val="93000"/>
              </a:lnSpc>
              <a:spcBef>
                <a:spcPts val="1188"/>
              </a:spcBef>
              <a:spcAft>
                <a:spcPts val="988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6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26628" name="TextBox 4"/>
          <p:cNvSpPr txBox="1">
            <a:spLocks noChangeArrowheads="1"/>
          </p:cNvSpPr>
          <p:nvPr/>
        </p:nvSpPr>
        <p:spPr bwMode="auto">
          <a:xfrm>
            <a:off x="0" y="2916238"/>
            <a:ext cx="10080625" cy="46434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marL="457200" indent="-457200" algn="just" hangingPunct="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7030A0"/>
                </a:solidFill>
                <a:latin typeface="Times New Roman" pitchFamily="18" charset="0"/>
                <a:cs typeface="Lucida Sans Unicode" pitchFamily="34" charset="0"/>
              </a:rPr>
              <a:t>пояснительная записка</a:t>
            </a:r>
          </a:p>
          <a:p>
            <a:pPr marL="457200" indent="-457200" algn="just" hangingPunct="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00B050"/>
                </a:solidFill>
                <a:latin typeface="Times New Roman" pitchFamily="18" charset="0"/>
                <a:cs typeface="Lucida Sans Unicode" pitchFamily="34" charset="0"/>
              </a:rPr>
              <a:t>общая характеристика курса</a:t>
            </a:r>
          </a:p>
          <a:p>
            <a:pPr marL="457200" indent="-457200" algn="just" hangingPunct="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личностные и метапредметные результаты освоения курса</a:t>
            </a:r>
          </a:p>
          <a:p>
            <a:pPr marL="457200" indent="-457200" algn="just" hangingPunct="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0070C0"/>
                </a:solidFill>
                <a:latin typeface="Times New Roman" pitchFamily="18" charset="0"/>
                <a:cs typeface="Lucida Sans Unicode" pitchFamily="34" charset="0"/>
              </a:rPr>
              <a:t>содержание курса внеурочной деятельности</a:t>
            </a:r>
          </a:p>
          <a:p>
            <a:pPr marL="457200" indent="-457200" algn="just" hangingPunct="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Lucida Sans Unicode" pitchFamily="34" charset="0"/>
              </a:rPr>
              <a:t>тематическое планирование с определением основных видов внеурочной деятельности обучающихся</a:t>
            </a:r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indent="-457200" algn="just" hangingPunct="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7030A0"/>
                </a:solidFill>
                <a:latin typeface="Times New Roman" pitchFamily="18" charset="0"/>
                <a:cs typeface="Lucida Sans Unicode" pitchFamily="34" charset="0"/>
              </a:rPr>
              <a:t>описание учебно</a:t>
            </a:r>
            <a:r>
              <a:rPr lang="ru-RU" sz="32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200" b="1">
                <a:solidFill>
                  <a:srgbClr val="7030A0"/>
                </a:solidFill>
                <a:latin typeface="Times New Roman" pitchFamily="18" charset="0"/>
                <a:cs typeface="Lucida Sans Unicode" pitchFamily="34" charset="0"/>
              </a:rPr>
              <a:t>методического и материально</a:t>
            </a:r>
            <a:r>
              <a:rPr lang="ru-RU" sz="32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200" b="1">
                <a:solidFill>
                  <a:srgbClr val="7030A0"/>
                </a:solidFill>
                <a:latin typeface="Times New Roman" pitchFamily="18" charset="0"/>
                <a:cs typeface="Lucida Sans Unicode" pitchFamily="34" charset="0"/>
              </a:rPr>
              <a:t>технического обеспечения курса</a:t>
            </a:r>
            <a:r>
              <a:rPr lang="ru-RU" sz="32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ChangeArrowheads="1"/>
          </p:cNvSpPr>
          <p:nvPr/>
        </p:nvSpPr>
        <p:spPr bwMode="auto">
          <a:xfrm>
            <a:off x="396875" y="179388"/>
            <a:ext cx="9467850" cy="6985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4" tIns="44997" rIns="90004" bIns="44997"/>
          <a:lstStyle/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Письмо Минобрнауки РФ от 19.04.2011</a:t>
            </a:r>
          </a:p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№ 03-255</a:t>
            </a:r>
          </a:p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«О введении ФГОС общего образования».</a:t>
            </a: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b="1">
              <a:solidFill>
                <a:srgbClr val="00B050"/>
              </a:solidFill>
              <a:latin typeface="Times New Roman" pitchFamily="18" charset="0"/>
              <a:cs typeface="Lucida Sans Unicode" pitchFamily="34" charset="0"/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Вопрос 4: «</a:t>
            </a:r>
            <a:r>
              <a:rPr lang="ru-RU" sz="3200" b="1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Авторские программы</a:t>
            </a: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учебных предметов, разработанные </a:t>
            </a: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на основе примерных программ,</a:t>
            </a: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могут рассматриваться </a:t>
            </a: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как рабочие программы».</a:t>
            </a: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b="1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Это положение</a:t>
            </a: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распространяется</a:t>
            </a: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на программы</a:t>
            </a: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внеурочной деятельности </a:t>
            </a:r>
          </a:p>
        </p:txBody>
      </p:sp>
      <p:pic>
        <p:nvPicPr>
          <p:cNvPr id="27651" name="Picture 4" descr="pic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2475" y="3924300"/>
            <a:ext cx="18669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Рисунок 1" descr="pics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0038" y="2079625"/>
            <a:ext cx="1879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79388"/>
            <a:ext cx="9501188" cy="7200900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solidFill>
            <a:schemeClr val="bg1"/>
          </a:solidFill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kern="0" dirty="0">
              <a:solidFill>
                <a:srgbClr val="000000"/>
              </a:solidFill>
              <a:latin typeface="Arial" pitchFamily="18"/>
              <a:ea typeface="Lucida Sans Unicode" pitchFamily="2"/>
              <a:cs typeface="Tahoma" pitchFamily="2"/>
            </a:endParaRPr>
          </a:p>
          <a:p>
            <a:pPr algn="ctr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600" b="1" kern="0" dirty="0">
                <a:solidFill>
                  <a:srgbClr val="C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t>Программы внеурочной деятельности</a:t>
            </a:r>
          </a:p>
          <a:p>
            <a:pPr algn="ctr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3600" b="1" kern="0" dirty="0">
              <a:solidFill>
                <a:srgbClr val="C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  <a:p>
            <a:pPr algn="ctr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3600" b="1" kern="0" dirty="0">
              <a:solidFill>
                <a:srgbClr val="FF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28675" name="Прямоугольник 2"/>
          <p:cNvSpPr>
            <a:spLocks noChangeArrowheads="1"/>
          </p:cNvSpPr>
          <p:nvPr/>
        </p:nvSpPr>
        <p:spPr bwMode="auto">
          <a:xfrm>
            <a:off x="396875" y="1619250"/>
            <a:ext cx="925195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eaLnBrk="0" hangingPunct="0"/>
            <a:r>
              <a:rPr lang="ru-RU" sz="32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«Музей в твоем классе»</a:t>
            </a:r>
            <a:r>
              <a:rPr lang="ru-RU" sz="32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предусматривает подготовку ребенка к анализу живописного произведения (репродукции картины) в логике музейной педагогики.</a:t>
            </a:r>
          </a:p>
        </p:txBody>
      </p:sp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263" y="4572000"/>
            <a:ext cx="38893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9938" y="3492500"/>
            <a:ext cx="4418012" cy="311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250825"/>
            <a:ext cx="9501188" cy="7058025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solidFill>
            <a:schemeClr val="bg1"/>
          </a:solidFill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kern="0" dirty="0">
              <a:solidFill>
                <a:srgbClr val="000000"/>
              </a:solidFill>
              <a:latin typeface="Arial" pitchFamily="18"/>
              <a:ea typeface="Lucida Sans Unicode" pitchFamily="2"/>
              <a:cs typeface="Tahoma" pitchFamily="2"/>
            </a:endParaRPr>
          </a:p>
          <a:p>
            <a:pPr algn="ctr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600" b="1" kern="0" dirty="0">
                <a:solidFill>
                  <a:srgbClr val="C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t>Программы внеурочной деятельности</a:t>
            </a:r>
          </a:p>
          <a:p>
            <a:pPr algn="ctr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3600" b="1" kern="0" dirty="0">
              <a:solidFill>
                <a:srgbClr val="C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  <a:p>
            <a:pPr indent="449263" algn="just" eaLnBrk="0" hangingPunct="0">
              <a:defRPr/>
            </a:pP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«Город мастеров»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предусматривает организацию </a:t>
            </a:r>
          </a:p>
          <a:p>
            <a:pPr indent="449263" algn="just" eaLnBrk="0" hangingPunct="0"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творческих мастерских, лепки, флористики, оригами, дизайна как продолжение курса технологии:</a:t>
            </a:r>
          </a:p>
          <a:p>
            <a:pPr marL="457200" indent="-457200" algn="just" eaLnBrk="0" hangingPunct="0"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Игротека</a:t>
            </a:r>
          </a:p>
          <a:p>
            <a:pPr marL="457200" indent="-457200" algn="just" eaLnBrk="0" hangingPunct="0"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Лепка</a:t>
            </a:r>
          </a:p>
          <a:p>
            <a:pPr marL="457200" indent="-457200" algn="just" eaLnBrk="0" hangingPunct="0"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Флористика</a:t>
            </a:r>
          </a:p>
          <a:p>
            <a:pPr marL="457200" indent="-457200" algn="just" eaLnBrk="0" hangingPunct="0"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Оригами</a:t>
            </a:r>
          </a:p>
          <a:p>
            <a:pPr marL="457200" indent="-457200" algn="just" eaLnBrk="0" hangingPunct="0"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Коллекция идей</a:t>
            </a:r>
          </a:p>
          <a:p>
            <a:pPr marL="457200" indent="-457200" algn="just" eaLnBrk="0" hangingPunct="0"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Конструирования </a:t>
            </a:r>
          </a:p>
          <a:p>
            <a:pPr algn="just" eaLnBrk="0" hangingPunct="0">
              <a:defRPr/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и моделирования</a:t>
            </a:r>
          </a:p>
          <a:p>
            <a:pPr indent="449263" algn="just" eaLnBrk="0" hangingPunct="0">
              <a:defRPr/>
            </a:pPr>
            <a:endParaRPr lang="ru-RU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>
              <a:defRPr/>
            </a:pPr>
            <a:endParaRPr lang="ru-RU" sz="3600" b="1" kern="0" dirty="0">
              <a:solidFill>
                <a:srgbClr val="FF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4088" y="2987675"/>
            <a:ext cx="2528887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9275" y="3960813"/>
            <a:ext cx="2659063" cy="194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16675" y="5005388"/>
            <a:ext cx="272732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754063" cy="7559675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00794" tIns="50397" rIns="100794" bIns="50397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8738" y="207963"/>
            <a:ext cx="1012825" cy="635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936625" y="0"/>
          <a:ext cx="8593001" cy="70907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31040"/>
                <a:gridCol w="238151"/>
                <a:gridCol w="4623810"/>
              </a:tblGrid>
              <a:tr h="46366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ФГОС – 2010</a:t>
                      </a:r>
                      <a:endParaRPr lang="ru-RU" sz="2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5605" marR="7560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ФГОС – </a:t>
                      </a:r>
                      <a:r>
                        <a:rPr lang="ru-RU" sz="2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2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5605" marR="75605" marT="0" marB="0"/>
                </a:tc>
              </a:tr>
              <a:tr h="92732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 образовательной программы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(начальная школа)</a:t>
                      </a:r>
                      <a:endParaRPr lang="ru-RU" sz="2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5605" marR="7560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7576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формирования УУД  </a:t>
                      </a: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(5 разделов):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ценностные ориентиры СО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связь УУД с содержанием учебных предметов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характеристики УУД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типовые задачи формирования УУД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5) описание преемственности при переходе от дошкольного к начальному образованию</a:t>
                      </a:r>
                    </a:p>
                  </a:txBody>
                  <a:tcPr marL="75605" marR="75605" marT="0" marB="0"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формирования УУД 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(6 разделов):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цели и задачи, включая </a:t>
                      </a:r>
                      <a:r>
                        <a:rPr lang="ru-RU" sz="2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учебно-</a:t>
                      </a:r>
                      <a:r>
                        <a:rPr lang="ru-RU" sz="2200" b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исслед</a:t>
                      </a:r>
                      <a:r>
                        <a:rPr lang="ru-RU" sz="2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и проектную деятельность 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описание понятий, функций, состава и характеристик УУД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типовые задачи по формированию УУД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описание особенностей </a:t>
                      </a:r>
                      <a:r>
                        <a:rPr lang="ru-RU" sz="2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учебно-</a:t>
                      </a:r>
                      <a:r>
                        <a:rPr lang="ru-RU" sz="2200" b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исслед</a:t>
                      </a:r>
                      <a:r>
                        <a:rPr lang="ru-RU" sz="2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и проектной деятельности  </a:t>
                      </a: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(на уроке и во внеурочной деятельности);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5) описание условий, обеспечивающих развитие УУД;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6) методика и инструментарий оценки успешности освоения и применения УУД</a:t>
                      </a:r>
                    </a:p>
                  </a:txBody>
                  <a:tcPr marL="75605" marR="75605" marT="0" marB="0"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0738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24713" y="7007225"/>
            <a:ext cx="2352675" cy="4016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0794" tIns="50397" rIns="100794" bIns="50397"/>
          <a:lstStyle/>
          <a:p>
            <a:fld id="{2F36EA13-1C13-4466-A7F5-9A1E87E98B70}" type="slidenum">
              <a:rPr lang="ru-RU"/>
              <a:pPr/>
              <a:t>26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sz="3600" b="1" smtClean="0">
                <a:solidFill>
                  <a:srgbClr val="FF0000"/>
                </a:solidFill>
                <a:latin typeface="Arial" pitchFamily="34" charset="0"/>
                <a:cs typeface="Lucida Sans Unicode" pitchFamily="34" charset="0"/>
              </a:rPr>
              <a:t>Умения, формируемые в процессе </a:t>
            </a:r>
            <a:r>
              <a:rPr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учебно-исследовательской и проектной деятельности</a:t>
            </a:r>
            <a:r>
              <a:rPr smtClean="0">
                <a:latin typeface="Arial" pitchFamily="34" charset="0"/>
                <a:cs typeface="Lucida Sans Unicode" pitchFamily="34" charset="0"/>
              </a:rPr>
              <a:t/>
            </a:r>
            <a:br>
              <a:rPr smtClean="0">
                <a:latin typeface="Arial" pitchFamily="34" charset="0"/>
                <a:cs typeface="Lucida Sans Unicode" pitchFamily="34" charset="0"/>
              </a:rPr>
            </a:br>
            <a:endParaRPr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31747" name="Содержимое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b="1" smtClean="0">
                <a:latin typeface="Arial" pitchFamily="34" charset="0"/>
                <a:cs typeface="Lucida Sans Unicode" pitchFamily="34" charset="0"/>
              </a:rPr>
              <a:t>Исследовательские ( видеть проблему, задавать вопросы, выдвигать гипотезы);</a:t>
            </a:r>
          </a:p>
          <a:p>
            <a:pPr algn="just"/>
            <a:r>
              <a:rPr b="1" smtClean="0">
                <a:latin typeface="Arial" pitchFamily="34" charset="0"/>
                <a:cs typeface="Lucida Sans Unicode" pitchFamily="34" charset="0"/>
              </a:rPr>
              <a:t>Информационные в т.ч.ИКТ;</a:t>
            </a:r>
          </a:p>
          <a:p>
            <a:pPr algn="just"/>
            <a:r>
              <a:rPr b="1" smtClean="0">
                <a:latin typeface="Arial" pitchFamily="34" charset="0"/>
                <a:cs typeface="Lucida Sans Unicode" pitchFamily="34" charset="0"/>
              </a:rPr>
              <a:t>Социального взаимодействия;</a:t>
            </a:r>
          </a:p>
          <a:p>
            <a:pPr algn="just"/>
            <a:r>
              <a:rPr b="1" smtClean="0">
                <a:latin typeface="Arial" pitchFamily="34" charset="0"/>
                <a:cs typeface="Lucida Sans Unicode" pitchFamily="34" charset="0"/>
              </a:rPr>
              <a:t>Оценочные и рефлексивные;</a:t>
            </a:r>
          </a:p>
          <a:p>
            <a:pPr algn="just"/>
            <a:r>
              <a:rPr b="1" smtClean="0">
                <a:latin typeface="Arial" pitchFamily="34" charset="0"/>
                <a:cs typeface="Lucida Sans Unicode" pitchFamily="34" charset="0"/>
              </a:rPr>
              <a:t>Презентационные;</a:t>
            </a:r>
          </a:p>
          <a:p>
            <a:pPr algn="just"/>
            <a:r>
              <a:rPr b="1" smtClean="0">
                <a:latin typeface="Arial" pitchFamily="34" charset="0"/>
                <a:cs typeface="Lucida Sans Unicode" pitchFamily="34" charset="0"/>
              </a:rPr>
              <a:t>Менеджерские (проектирование, планирование, принятие решений, распределение обязанностей.</a:t>
            </a:r>
          </a:p>
          <a:p>
            <a:endParaRPr smtClean="0">
              <a:latin typeface="Arial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Номер слайда 7"/>
          <p:cNvSpPr>
            <a:spLocks noGrp="1"/>
          </p:cNvSpPr>
          <p:nvPr>
            <p:ph type="sldNum" sz="quarter" idx="12"/>
          </p:nvPr>
        </p:nvSpPr>
        <p:spPr bwMode="auto">
          <a:xfrm>
            <a:off x="8743950" y="6888163"/>
            <a:ext cx="581025" cy="50323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fld id="{A813D65E-D5CD-4987-AB14-D2AD44B3E3E0}" type="slidenum">
              <a:rPr lang="ru-RU" smtClean="0"/>
              <a:pPr/>
              <a:t>28</a:t>
            </a:fld>
            <a:endParaRPr lang="ru-RU" smtClean="0"/>
          </a:p>
        </p:txBody>
      </p:sp>
      <p:sp>
        <p:nvSpPr>
          <p:cNvPr id="210946" name="Rectangle 5"/>
          <p:cNvSpPr>
            <a:spLocks noChangeArrowheads="1"/>
          </p:cNvSpPr>
          <p:nvPr/>
        </p:nvSpPr>
        <p:spPr bwMode="auto">
          <a:xfrm>
            <a:off x="3455988" y="1619250"/>
            <a:ext cx="4392612" cy="519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lvl="1" indent="-503238" eaLnBrk="0" hangingPunct="0">
              <a:spcBef>
                <a:spcPct val="20000"/>
              </a:spcBef>
              <a:buSzPct val="100000"/>
            </a:pPr>
            <a:r>
              <a:rPr lang="en-US" sz="2600">
                <a:latin typeface="Calibri" pitchFamily="34" charset="0"/>
                <a:ea typeface="MS PGothic" pitchFamily="34" charset="-128"/>
              </a:rPr>
              <a:t>…</a:t>
            </a:r>
            <a:r>
              <a:rPr lang="ru-RU" sz="2600">
                <a:ea typeface="MS PGothic" pitchFamily="34" charset="-128"/>
              </a:rPr>
              <a:t>включают</a:t>
            </a:r>
            <a:r>
              <a:rPr lang="en-US" sz="2600">
                <a:latin typeface="Calibri" pitchFamily="34" charset="0"/>
                <a:ea typeface="MS PGothic" pitchFamily="34" charset="-128"/>
              </a:rPr>
              <a:t>:</a:t>
            </a:r>
            <a:endParaRPr lang="ru-RU" sz="2600">
              <a:latin typeface="Calibri" pitchFamily="34" charset="0"/>
              <a:ea typeface="MS PGothic" pitchFamily="34" charset="-128"/>
            </a:endParaRPr>
          </a:p>
          <a:p>
            <a:pPr lvl="1" indent="-503238" eaLnBrk="0" hangingPunct="0">
              <a:spcBef>
                <a:spcPct val="20000"/>
              </a:spcBef>
              <a:buSzPct val="100000"/>
            </a:pPr>
            <a:endParaRPr lang="en-US" sz="2600">
              <a:latin typeface="Calibri" pitchFamily="34" charset="0"/>
              <a:ea typeface="MS PGothic" pitchFamily="34" charset="-128"/>
            </a:endParaRPr>
          </a:p>
          <a:p>
            <a:pPr marL="377825" indent="-377825" eaLnBrk="0" hangingPunct="0">
              <a:spcBef>
                <a:spcPct val="20000"/>
              </a:spcBef>
              <a:spcAft>
                <a:spcPct val="10000"/>
              </a:spcAft>
              <a:buSzPct val="100000"/>
              <a:buFont typeface="Arial" pitchFamily="34" charset="0"/>
              <a:buChar char="•"/>
            </a:pPr>
            <a:r>
              <a:rPr lang="ru-RU" sz="2000" b="1">
                <a:solidFill>
                  <a:srgbClr val="FF0000"/>
                </a:solidFill>
                <a:ea typeface="MS PGothic" pitchFamily="34" charset="-128"/>
              </a:rPr>
              <a:t>Приобретение знаний</a:t>
            </a:r>
          </a:p>
          <a:p>
            <a:pPr marL="377825" indent="-377825" eaLnBrk="0" hangingPunct="0">
              <a:spcBef>
                <a:spcPct val="20000"/>
              </a:spcBef>
              <a:spcAft>
                <a:spcPct val="10000"/>
              </a:spcAft>
              <a:buSzPct val="100000"/>
              <a:buFont typeface="Arial" pitchFamily="34" charset="0"/>
              <a:buChar char="•"/>
            </a:pPr>
            <a:r>
              <a:rPr lang="ru-RU" sz="2000" b="1">
                <a:solidFill>
                  <a:srgbClr val="FF0000"/>
                </a:solidFill>
                <a:ea typeface="MS PGothic" pitchFamily="34" charset="-128"/>
              </a:rPr>
              <a:t>Решение проблем и инновационность</a:t>
            </a:r>
            <a:endParaRPr lang="en-US" sz="2000" b="1">
              <a:solidFill>
                <a:srgbClr val="FF0000"/>
              </a:solidFill>
              <a:ea typeface="MS PGothic" pitchFamily="34" charset="-128"/>
            </a:endParaRPr>
          </a:p>
          <a:p>
            <a:pPr marL="377825" indent="-377825" eaLnBrk="0" hangingPunct="0">
              <a:spcBef>
                <a:spcPct val="20000"/>
              </a:spcBef>
              <a:spcAft>
                <a:spcPct val="10000"/>
              </a:spcAft>
              <a:buSzPct val="100000"/>
              <a:buFont typeface="Arial" pitchFamily="34" charset="0"/>
              <a:buChar char="•"/>
            </a:pPr>
            <a:r>
              <a:rPr lang="ru-RU" sz="2000" b="1">
                <a:solidFill>
                  <a:srgbClr val="FF0000"/>
                </a:solidFill>
                <a:ea typeface="MS PGothic" pitchFamily="34" charset="-128"/>
              </a:rPr>
              <a:t>Использование ИКТ для обучения</a:t>
            </a:r>
            <a:endParaRPr lang="en-US" sz="2000" b="1">
              <a:solidFill>
                <a:srgbClr val="FF0000"/>
              </a:solidFill>
              <a:ea typeface="MS PGothic" pitchFamily="34" charset="-128"/>
            </a:endParaRPr>
          </a:p>
          <a:p>
            <a:pPr marL="377825" indent="-377825" eaLnBrk="0" hangingPunct="0">
              <a:spcBef>
                <a:spcPct val="20000"/>
              </a:spcBef>
              <a:spcAft>
                <a:spcPct val="10000"/>
              </a:spcAft>
              <a:buSzPct val="100000"/>
              <a:buFont typeface="Arial" pitchFamily="34" charset="0"/>
              <a:buChar char="•"/>
            </a:pPr>
            <a:r>
              <a:rPr lang="ru-RU" sz="2000" b="1">
                <a:solidFill>
                  <a:srgbClr val="FF0000"/>
                </a:solidFill>
                <a:ea typeface="MS PGothic" pitchFamily="34" charset="-128"/>
              </a:rPr>
              <a:t>Коммуникация</a:t>
            </a:r>
          </a:p>
          <a:p>
            <a:pPr marL="377825" indent="-377825" eaLnBrk="0" hangingPunct="0">
              <a:spcBef>
                <a:spcPct val="20000"/>
              </a:spcBef>
              <a:spcAft>
                <a:spcPct val="10000"/>
              </a:spcAft>
              <a:buSzPct val="100000"/>
              <a:buFont typeface="Arial" pitchFamily="34" charset="0"/>
              <a:buChar char="•"/>
            </a:pPr>
            <a:r>
              <a:rPr lang="ru-RU" sz="2000" b="1">
                <a:solidFill>
                  <a:srgbClr val="FF0000"/>
                </a:solidFill>
              </a:rPr>
              <a:t>Сотрудничество</a:t>
            </a:r>
            <a:endParaRPr lang="en-US" sz="2000" b="1">
              <a:solidFill>
                <a:srgbClr val="FF0000"/>
              </a:solidFill>
            </a:endParaRPr>
          </a:p>
          <a:p>
            <a:pPr marL="377825" indent="-377825" eaLnBrk="0" hangingPunct="0">
              <a:spcBef>
                <a:spcPct val="20000"/>
              </a:spcBef>
              <a:spcAft>
                <a:spcPct val="10000"/>
              </a:spcAft>
              <a:buSzPct val="100000"/>
              <a:buFont typeface="Arial" pitchFamily="34" charset="0"/>
              <a:buChar char="•"/>
            </a:pPr>
            <a:r>
              <a:rPr lang="ru-RU" sz="2000" b="1">
                <a:solidFill>
                  <a:srgbClr val="FF0000"/>
                </a:solidFill>
                <a:ea typeface="MS PGothic" pitchFamily="34" charset="-128"/>
              </a:rPr>
              <a:t>Самостоятельное планирование своей работы учащимися, мониторинг индивидуального прогресса в учении</a:t>
            </a:r>
            <a:endParaRPr lang="en-US" sz="2000" b="1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14800" y="1241425"/>
            <a:ext cx="3306763" cy="50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lIns="100794" tIns="50397" rIns="100794" bIns="50397">
            <a:spAutoFit/>
          </a:bodyPr>
          <a:lstStyle/>
          <a:p>
            <a:pPr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sz="2600" b="1" dirty="0">
                <a:solidFill>
                  <a:srgbClr val="0D0D0D"/>
                </a:solidFill>
                <a:ea typeface="ＭＳ Ｐゴシック"/>
                <a:cs typeface="ＭＳ Ｐゴシック"/>
              </a:rPr>
              <a:t>Навыки </a:t>
            </a:r>
            <a:r>
              <a:rPr lang="en-US" sz="2600" b="1" dirty="0">
                <a:solidFill>
                  <a:srgbClr val="0D0D0D"/>
                </a:solidFill>
                <a:latin typeface="Calibri" pitchFamily="34" charset="0"/>
                <a:ea typeface="ＭＳ Ｐゴシック"/>
                <a:cs typeface="ＭＳ Ｐゴシック"/>
              </a:rPr>
              <a:t>21</a:t>
            </a:r>
            <a:r>
              <a:rPr lang="ru-RU" sz="2600" b="1" baseline="30000" dirty="0">
                <a:solidFill>
                  <a:srgbClr val="0D0D0D"/>
                </a:solidFill>
                <a:ea typeface="ＭＳ Ｐゴシック"/>
                <a:cs typeface="ＭＳ Ｐゴシック"/>
              </a:rPr>
              <a:t>го</a:t>
            </a:r>
            <a:r>
              <a:rPr lang="en-US" sz="2600" b="1" dirty="0">
                <a:solidFill>
                  <a:srgbClr val="0D0D0D"/>
                </a:solidFill>
                <a:latin typeface="Calibri" pitchFamily="34" charset="0"/>
                <a:ea typeface="ＭＳ Ｐゴシック"/>
                <a:cs typeface="ＭＳ Ｐゴシック"/>
              </a:rPr>
              <a:t> </a:t>
            </a:r>
            <a:r>
              <a:rPr lang="ru-RU" sz="2600" b="1" dirty="0">
                <a:solidFill>
                  <a:srgbClr val="0D0D0D"/>
                </a:solidFill>
                <a:ea typeface="ＭＳ Ｐゴシック"/>
                <a:cs typeface="ＭＳ Ｐゴシック"/>
              </a:rPr>
              <a:t>века</a:t>
            </a:r>
            <a:endParaRPr lang="en-US" sz="2600" b="1" dirty="0">
              <a:solidFill>
                <a:srgbClr val="0D0D0D"/>
              </a:solidFill>
              <a:ea typeface="ＭＳ Ｐゴシック"/>
              <a:cs typeface="ＭＳ Ｐゴシック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851694" y="4283869"/>
            <a:ext cx="65516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209550" y="1766888"/>
            <a:ext cx="3732213" cy="515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lvl="1" indent="-503972" eaLnBrk="0" hangingPunct="0">
              <a:spcBef>
                <a:spcPct val="20000"/>
              </a:spcBef>
              <a:buSzPct val="100000"/>
              <a:defRPr/>
            </a:pPr>
            <a:r>
              <a:rPr lang="en-US" sz="2600" dirty="0">
                <a:latin typeface="Calibri" pitchFamily="34" charset="0"/>
                <a:ea typeface="ＭＳ Ｐゴシック"/>
                <a:cs typeface="ＭＳ Ｐゴシック"/>
              </a:rPr>
              <a:t>…</a:t>
            </a:r>
            <a:r>
              <a:rPr lang="ru-RU" sz="2600" dirty="0">
                <a:ea typeface="ＭＳ Ｐゴシック"/>
                <a:cs typeface="ＭＳ Ｐゴシック"/>
              </a:rPr>
              <a:t>классы задач</a:t>
            </a:r>
            <a:r>
              <a:rPr lang="en-US" sz="2600" dirty="0">
                <a:latin typeface="Calibri" pitchFamily="34" charset="0"/>
                <a:ea typeface="ＭＳ Ｐゴシック"/>
                <a:cs typeface="ＭＳ Ｐゴシック"/>
              </a:rPr>
              <a:t>: </a:t>
            </a:r>
          </a:p>
          <a:p>
            <a:pPr marL="377979" indent="-377979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ru-RU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/>
                <a:cs typeface="ＭＳ Ｐゴシック"/>
              </a:rPr>
              <a:t>Освоение системы знаний</a:t>
            </a:r>
            <a:r>
              <a:rPr lang="ru-RU" b="1" dirty="0">
                <a:ea typeface="ＭＳ Ｐゴシック"/>
                <a:cs typeface="ＭＳ Ｐゴシック"/>
              </a:rPr>
              <a:t> </a:t>
            </a:r>
          </a:p>
          <a:p>
            <a:pPr marL="377979" indent="-377979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ru-RU" b="1" dirty="0">
                <a:ea typeface="ＭＳ Ｐゴシック"/>
                <a:cs typeface="ＭＳ Ｐゴシック"/>
              </a:rPr>
              <a:t>Приобретение и интеграция знаний</a:t>
            </a:r>
            <a:endParaRPr lang="en-US" b="1" dirty="0">
              <a:ea typeface="ＭＳ Ｐゴシック"/>
              <a:cs typeface="ＭＳ Ｐゴシック"/>
            </a:endParaRPr>
          </a:p>
          <a:p>
            <a:pPr marL="377979" indent="-377979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ru-RU" b="1" dirty="0">
                <a:ea typeface="ＭＳ Ｐゴシック"/>
                <a:cs typeface="ＭＳ Ｐゴシック"/>
              </a:rPr>
              <a:t>Решение творческих и поисковых проблем</a:t>
            </a:r>
          </a:p>
          <a:p>
            <a:pPr marL="377979" indent="-377979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ru-RU" b="1" dirty="0">
                <a:ea typeface="ＭＳ Ｐゴシック"/>
                <a:cs typeface="ＭＳ Ｐゴシック"/>
              </a:rPr>
              <a:t>Использование ИКТ для обучения</a:t>
            </a:r>
          </a:p>
          <a:p>
            <a:pPr marL="377979" indent="-377979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ru-RU" b="1" dirty="0">
                <a:ea typeface="ＭＳ Ｐゴシック"/>
                <a:cs typeface="ＭＳ Ｐゴシック"/>
              </a:rPr>
              <a:t>Коммуникация</a:t>
            </a:r>
          </a:p>
          <a:p>
            <a:pPr marL="377979" indent="-377979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ru-RU" b="1" dirty="0">
                <a:cs typeface="+mn-cs"/>
              </a:rPr>
              <a:t>Сотрудничество</a:t>
            </a:r>
            <a:endParaRPr lang="ru-RU" b="1" dirty="0">
              <a:ea typeface="ＭＳ Ｐゴシック"/>
              <a:cs typeface="ＭＳ Ｐゴシック"/>
            </a:endParaRPr>
          </a:p>
          <a:p>
            <a:pPr marL="377979" indent="-377979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ru-RU" b="1" dirty="0">
                <a:ea typeface="ＭＳ Ｐゴシック"/>
                <a:cs typeface="ＭＳ Ｐゴシック"/>
              </a:rPr>
              <a:t>Самоорганизация и </a:t>
            </a:r>
            <a:r>
              <a:rPr lang="ru-RU" b="1" dirty="0" err="1">
                <a:ea typeface="ＭＳ Ｐゴシック"/>
                <a:cs typeface="ＭＳ Ｐゴシック"/>
              </a:rPr>
              <a:t>саморегуляция</a:t>
            </a:r>
            <a:endParaRPr lang="ru-RU" b="1" dirty="0">
              <a:ea typeface="ＭＳ Ｐゴシック"/>
              <a:cs typeface="ＭＳ Ｐゴシック"/>
            </a:endParaRPr>
          </a:p>
          <a:p>
            <a:pPr marL="377979" indent="-377979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tx2"/>
                </a:solidFill>
                <a:ea typeface="ＭＳ Ｐゴシック"/>
                <a:cs typeface="ＭＳ Ｐゴシック"/>
              </a:rPr>
              <a:t>Личностный смысл учения и рефлексия</a:t>
            </a:r>
          </a:p>
          <a:p>
            <a:pPr marL="377979" indent="-377979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tx2"/>
                </a:solidFill>
                <a:ea typeface="ＭＳ Ｐゴシック"/>
                <a:cs typeface="ＭＳ Ｐゴシック"/>
              </a:rPr>
              <a:t>Ценностно-смысловые установки</a:t>
            </a:r>
            <a:endParaRPr lang="en-US" b="1" dirty="0">
              <a:solidFill>
                <a:schemeClr val="tx2"/>
              </a:solidFill>
              <a:ea typeface="ＭＳ Ｐゴシック"/>
              <a:cs typeface="ＭＳ Ｐゴシック"/>
            </a:endParaRPr>
          </a:p>
        </p:txBody>
      </p:sp>
      <p:sp>
        <p:nvSpPr>
          <p:cNvPr id="3" name="Rectangle 6"/>
          <p:cNvSpPr/>
          <p:nvPr/>
        </p:nvSpPr>
        <p:spPr>
          <a:xfrm>
            <a:off x="169863" y="1241425"/>
            <a:ext cx="3903662" cy="50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lIns="100794" tIns="50397" rIns="100794" bIns="50397">
            <a:spAutoFit/>
          </a:bodyPr>
          <a:lstStyle/>
          <a:p>
            <a:pPr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sz="2600" b="1" dirty="0">
                <a:solidFill>
                  <a:srgbClr val="0D0D0D"/>
                </a:solidFill>
                <a:ea typeface="ＭＳ Ｐゴシック"/>
                <a:cs typeface="ＭＳ Ｐゴシック"/>
              </a:rPr>
              <a:t>Россия</a:t>
            </a:r>
            <a:r>
              <a:rPr lang="en-US" sz="2600" b="1" dirty="0">
                <a:solidFill>
                  <a:srgbClr val="0D0D0D"/>
                </a:solidFill>
                <a:latin typeface="Calibri" pitchFamily="34" charset="0"/>
                <a:ea typeface="ＭＳ Ｐゴシック"/>
                <a:cs typeface="ＭＳ Ｐゴシック"/>
              </a:rPr>
              <a:t>: </a:t>
            </a:r>
            <a:r>
              <a:rPr lang="ru-RU" sz="2600" b="1" dirty="0">
                <a:solidFill>
                  <a:srgbClr val="0D0D0D"/>
                </a:solidFill>
                <a:ea typeface="ＭＳ Ｐゴシック"/>
                <a:cs typeface="ＭＳ Ｐゴシック"/>
              </a:rPr>
              <a:t>ФГОС</a:t>
            </a:r>
            <a:endParaRPr lang="en-US" sz="2600" b="1" dirty="0">
              <a:solidFill>
                <a:srgbClr val="0D0D0D"/>
              </a:solidFill>
              <a:latin typeface="Calibri" pitchFamily="34" charset="0"/>
              <a:ea typeface="ＭＳ Ｐゴシック"/>
              <a:cs typeface="ＭＳ Ｐゴシック"/>
            </a:endParaRPr>
          </a:p>
        </p:txBody>
      </p:sp>
      <p:cxnSp>
        <p:nvCxnSpPr>
          <p:cNvPr id="4" name="Straight Connector 9"/>
          <p:cNvCxnSpPr/>
          <p:nvPr/>
        </p:nvCxnSpPr>
        <p:spPr>
          <a:xfrm rot="5400000">
            <a:off x="4179094" y="4283869"/>
            <a:ext cx="65516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3170" name="AutoShape 2"/>
          <p:cNvSpPr>
            <a:spLocks noChangeArrowheads="1"/>
          </p:cNvSpPr>
          <p:nvPr/>
        </p:nvSpPr>
        <p:spPr bwMode="gray">
          <a:xfrm>
            <a:off x="0" y="168275"/>
            <a:ext cx="10080625" cy="992188"/>
          </a:xfrm>
          <a:prstGeom prst="roundRect">
            <a:avLst>
              <a:gd name="adj" fmla="val 46389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lIns="100794" tIns="50397" rIns="100794" bIns="50397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35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Круг задач, устанавливаемых </a:t>
            </a:r>
            <a:r>
              <a:rPr lang="ru-RU" sz="35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требовани</a:t>
            </a:r>
            <a:r>
              <a:rPr lang="ru-RU" sz="35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-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35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ями</a:t>
            </a:r>
            <a:r>
              <a:rPr lang="ru-RU" sz="35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ФГОС и планируемыми результатами</a:t>
            </a:r>
            <a:endParaRPr lang="ru-RU" sz="26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7696200" y="1244600"/>
            <a:ext cx="2220913" cy="5095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lIns="100794" tIns="50397" rIns="100794" bIns="50397">
            <a:spAutoFit/>
          </a:bodyPr>
          <a:lstStyle/>
          <a:p>
            <a:pPr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sz="2600" b="1" dirty="0">
                <a:solidFill>
                  <a:srgbClr val="0D0D0D"/>
                </a:solidFill>
                <a:ea typeface="ＭＳ Ｐゴシック"/>
                <a:cs typeface="ＭＳ Ｐゴシック"/>
              </a:rPr>
              <a:t>Технологии</a:t>
            </a:r>
            <a:endParaRPr lang="en-US" sz="2600" b="1" dirty="0">
              <a:solidFill>
                <a:srgbClr val="0D0D0D"/>
              </a:solidFill>
              <a:ea typeface="ＭＳ Ｐゴシック"/>
              <a:cs typeface="ＭＳ Ｐゴシック"/>
            </a:endParaRPr>
          </a:p>
        </p:txBody>
      </p:sp>
      <p:sp>
        <p:nvSpPr>
          <p:cNvPr id="210954" name="Rectangle 5"/>
          <p:cNvSpPr>
            <a:spLocks noChangeArrowheads="1"/>
          </p:cNvSpPr>
          <p:nvPr/>
        </p:nvSpPr>
        <p:spPr bwMode="auto">
          <a:xfrm>
            <a:off x="7704138" y="2192338"/>
            <a:ext cx="2376487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marL="377825" indent="-377825" eaLnBrk="0" hangingPunct="0">
              <a:spcBef>
                <a:spcPct val="20000"/>
              </a:spcBef>
              <a:buSzPct val="100000"/>
              <a:buFontTx/>
              <a:buChar char="•"/>
            </a:pPr>
            <a:r>
              <a:rPr lang="ru-RU" b="1" u="sng">
                <a:solidFill>
                  <a:schemeClr val="tx2"/>
                </a:solidFill>
                <a:ea typeface="MS PGothic" pitchFamily="34" charset="-128"/>
              </a:rPr>
              <a:t>Личностно-центрированное обучение</a:t>
            </a:r>
          </a:p>
          <a:p>
            <a:pPr marL="377825" indent="-377825" eaLnBrk="0" hangingPunct="0">
              <a:lnSpc>
                <a:spcPct val="80000"/>
              </a:lnSpc>
              <a:spcBef>
                <a:spcPct val="20000"/>
              </a:spcBef>
              <a:buSzPct val="100000"/>
            </a:pPr>
            <a:r>
              <a:rPr lang="ru-RU" b="1" i="1">
                <a:ea typeface="MS PGothic" pitchFamily="34" charset="-128"/>
              </a:rPr>
              <a:t>      </a:t>
            </a:r>
            <a:r>
              <a:rPr lang="ru-RU" sz="1500" b="1" i="1">
                <a:ea typeface="MS PGothic" pitchFamily="34" charset="-128"/>
              </a:rPr>
              <a:t>Создание</a:t>
            </a:r>
            <a:r>
              <a:rPr lang="ru-RU" sz="900" b="1" i="1">
                <a:ea typeface="MS PGothic" pitchFamily="34" charset="-128"/>
              </a:rPr>
              <a:t> </a:t>
            </a:r>
            <a:r>
              <a:rPr lang="ru-RU" sz="1500" b="1" i="1">
                <a:ea typeface="MS PGothic" pitchFamily="34" charset="-128"/>
              </a:rPr>
              <a:t>учебных ситуаций</a:t>
            </a:r>
          </a:p>
          <a:p>
            <a:pPr marL="377825" indent="-377825" algn="just" eaLnBrk="0" hangingPunct="0">
              <a:lnSpc>
                <a:spcPct val="80000"/>
              </a:lnSpc>
              <a:spcBef>
                <a:spcPct val="20000"/>
              </a:spcBef>
              <a:buSzPct val="100000"/>
            </a:pPr>
            <a:r>
              <a:rPr lang="ru-RU" sz="1500" b="1" i="1">
                <a:ea typeface="MS PGothic" pitchFamily="34" charset="-128"/>
              </a:rPr>
              <a:t>       Дифференциция требований,</a:t>
            </a:r>
          </a:p>
          <a:p>
            <a:pPr marL="377825" indent="-377825" algn="just" eaLnBrk="0" hangingPunct="0">
              <a:lnSpc>
                <a:spcPct val="80000"/>
              </a:lnSpc>
              <a:spcBef>
                <a:spcPct val="20000"/>
              </a:spcBef>
              <a:buSzPct val="100000"/>
            </a:pPr>
            <a:r>
              <a:rPr lang="ru-RU" sz="1500" b="1" i="1">
                <a:ea typeface="MS PGothic" pitchFamily="34" charset="-128"/>
              </a:rPr>
              <a:t>       Индивидуализация обучения</a:t>
            </a:r>
          </a:p>
          <a:p>
            <a:pPr marL="377825" indent="-377825" algn="just" eaLnBrk="0" hangingPunct="0">
              <a:lnSpc>
                <a:spcPct val="80000"/>
              </a:lnSpc>
              <a:spcBef>
                <a:spcPct val="20000"/>
              </a:spcBef>
              <a:buSzPct val="100000"/>
            </a:pPr>
            <a:r>
              <a:rPr lang="ru-RU" sz="1500" b="1" i="1">
                <a:ea typeface="MS PGothic" pitchFamily="34" charset="-128"/>
              </a:rPr>
              <a:t>       Интеграция содержания</a:t>
            </a:r>
          </a:p>
          <a:p>
            <a:pPr marL="377825" indent="-377825" algn="just" eaLnBrk="0" hangingPunct="0">
              <a:spcBef>
                <a:spcPct val="20000"/>
              </a:spcBef>
              <a:buSzPct val="100000"/>
            </a:pPr>
            <a:endParaRPr lang="ru-RU" sz="1500" b="1" i="1">
              <a:ea typeface="MS PGothic" pitchFamily="34" charset="-128"/>
            </a:endParaRPr>
          </a:p>
          <a:p>
            <a:pPr marL="377825" indent="-377825" eaLnBrk="0" hangingPunct="0">
              <a:spcBef>
                <a:spcPct val="20000"/>
              </a:spcBef>
              <a:buSzPct val="100000"/>
              <a:buFontTx/>
              <a:buChar char="•"/>
            </a:pPr>
            <a:r>
              <a:rPr lang="ru-RU" b="1" u="sng">
                <a:solidFill>
                  <a:schemeClr val="tx2"/>
                </a:solidFill>
                <a:ea typeface="MS PGothic" pitchFamily="34" charset="-128"/>
              </a:rPr>
              <a:t>Интеграция ИКТ в учебный процесс</a:t>
            </a:r>
          </a:p>
          <a:p>
            <a:pPr marL="377825" indent="-377825" algn="just" eaLnBrk="0" hangingPunct="0">
              <a:lnSpc>
                <a:spcPct val="80000"/>
              </a:lnSpc>
              <a:spcBef>
                <a:spcPct val="20000"/>
              </a:spcBef>
              <a:buSzPct val="100000"/>
            </a:pPr>
            <a:r>
              <a:rPr lang="ru-RU" sz="1500" b="1" i="1">
                <a:ea typeface="MS PGothic" pitchFamily="34" charset="-128"/>
              </a:rPr>
              <a:t>       ИКТ – инструмент  деятельности</a:t>
            </a:r>
          </a:p>
          <a:p>
            <a:pPr marL="377825" indent="-377825" eaLnBrk="0" hangingPunct="0">
              <a:lnSpc>
                <a:spcPct val="80000"/>
              </a:lnSpc>
              <a:spcBef>
                <a:spcPct val="20000"/>
              </a:spcBef>
              <a:buSzPct val="100000"/>
            </a:pPr>
            <a:r>
              <a:rPr lang="ru-RU" sz="1500" b="1" i="1">
                <a:ea typeface="MS PGothic" pitchFamily="34" charset="-128"/>
              </a:rPr>
              <a:t>       Расширение границ учебного процесса      </a:t>
            </a:r>
            <a:endParaRPr lang="ru-RU" sz="1500" b="1" u="sng">
              <a:ea typeface="MS PGothic" pitchFamily="34" charset="-128"/>
            </a:endParaRPr>
          </a:p>
          <a:p>
            <a:pPr marL="377825" indent="-377825" eaLnBrk="0" hangingPunct="0">
              <a:spcBef>
                <a:spcPct val="20000"/>
              </a:spcBef>
              <a:buSzPct val="100000"/>
              <a:buFontTx/>
              <a:buChar char="•"/>
            </a:pPr>
            <a:endParaRPr lang="en-US" sz="1500" b="1" u="sng">
              <a:ea typeface="MS PGothic" pitchFamily="34" charset="-128"/>
            </a:endParaRPr>
          </a:p>
        </p:txBody>
      </p:sp>
      <p:pic>
        <p:nvPicPr>
          <p:cNvPr id="25612" name="Picture 4" descr="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163" y="2613025"/>
            <a:ext cx="277812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3" name="Picture 4" descr="1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5" y="4745038"/>
            <a:ext cx="277813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4" name="Picture 4" descr="1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163" y="3255963"/>
            <a:ext cx="277812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5" name="Picture 4" descr="1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5" y="3819525"/>
            <a:ext cx="277813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6" name="Picture 4" descr="1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5" y="4383088"/>
            <a:ext cx="277813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7" name="Picture 4" descr="1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5" y="5108575"/>
            <a:ext cx="277813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8" name="Picture 4" descr="1.png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5" y="5711825"/>
            <a:ext cx="277813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9" name="Picture 4" descr="1.pn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5" y="6356350"/>
            <a:ext cx="277813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8" name="Прямоугольник 19"/>
          <p:cNvSpPr>
            <a:spLocks noChangeArrowheads="1"/>
          </p:cNvSpPr>
          <p:nvPr/>
        </p:nvSpPr>
        <p:spPr bwMode="auto">
          <a:xfrm>
            <a:off x="2160588" y="6948488"/>
            <a:ext cx="57594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b="1" i="1">
                <a:solidFill>
                  <a:schemeClr val="tx2"/>
                </a:solidFill>
              </a:rPr>
              <a:t>Логинова О.Б., к.п.н, входит в состав группы разработчиков документов ФГОС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1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10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6" grpId="0"/>
      <p:bldP spid="7" grpId="0" animBg="1"/>
      <p:bldP spid="3" grpId="0" animBg="1"/>
      <p:bldP spid="5" grpId="0" animBg="1"/>
      <p:bldP spid="21095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 txBox="1">
            <a:spLocks noGrp="1"/>
          </p:cNvSpPr>
          <p:nvPr>
            <p:ph type="title"/>
          </p:nvPr>
        </p:nvSpPr>
        <p:spPr>
          <a:xfrm>
            <a:off x="719138" y="0"/>
            <a:ext cx="8642350" cy="5508625"/>
          </a:xfrm>
        </p:spPr>
        <p:txBody>
          <a:bodyPr/>
          <a:lstStyle/>
          <a:p>
            <a:pPr algn="ctr"/>
            <a:r>
              <a:rPr smtClean="0">
                <a:latin typeface="Arial" pitchFamily="34" charset="0"/>
                <a:cs typeface="Lucida Sans Unicode" pitchFamily="34" charset="0"/>
              </a:rPr>
              <a:t/>
            </a:r>
            <a:br>
              <a:rPr smtClean="0">
                <a:latin typeface="Arial" pitchFamily="34" charset="0"/>
                <a:cs typeface="Lucida Sans Unicode" pitchFamily="34" charset="0"/>
              </a:rPr>
            </a:br>
            <a:r>
              <a:rPr smtClean="0">
                <a:latin typeface="Arial" pitchFamily="34" charset="0"/>
                <a:cs typeface="Lucida Sans Unicode" pitchFamily="34" charset="0"/>
              </a:rPr>
              <a:t/>
            </a:r>
            <a:br>
              <a:rPr smtClean="0">
                <a:latin typeface="Arial" pitchFamily="34" charset="0"/>
                <a:cs typeface="Lucida Sans Unicode" pitchFamily="34" charset="0"/>
              </a:rPr>
            </a:br>
            <a:r>
              <a:rPr smtClean="0">
                <a:latin typeface="Arial" pitchFamily="34" charset="0"/>
                <a:cs typeface="Lucida Sans Unicode" pitchFamily="34" charset="0"/>
              </a:rPr>
              <a:t/>
            </a:r>
            <a:br>
              <a:rPr smtClean="0">
                <a:latin typeface="Arial" pitchFamily="34" charset="0"/>
                <a:cs typeface="Lucida Sans Unicode" pitchFamily="34" charset="0"/>
              </a:rPr>
            </a:br>
            <a:r>
              <a:rPr smtClean="0">
                <a:latin typeface="Arial" pitchFamily="34" charset="0"/>
                <a:cs typeface="Lucida Sans Unicode" pitchFamily="34" charset="0"/>
              </a:rPr>
              <a:t/>
            </a:r>
            <a:br>
              <a:rPr smtClean="0">
                <a:latin typeface="Arial" pitchFamily="34" charset="0"/>
                <a:cs typeface="Lucida Sans Unicode" pitchFamily="34" charset="0"/>
              </a:rPr>
            </a:br>
            <a:r>
              <a:rPr smtClean="0">
                <a:latin typeface="Arial" pitchFamily="34" charset="0"/>
                <a:cs typeface="Lucida Sans Unicode" pitchFamily="34" charset="0"/>
              </a:rPr>
              <a:t/>
            </a:r>
            <a:br>
              <a:rPr smtClean="0">
                <a:latin typeface="Arial" pitchFamily="34" charset="0"/>
                <a:cs typeface="Lucida Sans Unicode" pitchFamily="34" charset="0"/>
              </a:rPr>
            </a:br>
            <a:r>
              <a:rPr smtClean="0">
                <a:latin typeface="Arial" pitchFamily="34" charset="0"/>
                <a:cs typeface="Lucida Sans Unicode" pitchFamily="34" charset="0"/>
              </a:rPr>
              <a:t/>
            </a:r>
            <a:br>
              <a:rPr smtClean="0">
                <a:latin typeface="Arial" pitchFamily="34" charset="0"/>
                <a:cs typeface="Lucida Sans Unicode" pitchFamily="34" charset="0"/>
              </a:rPr>
            </a:br>
            <a:r>
              <a:rPr smtClean="0">
                <a:latin typeface="Arial" pitchFamily="34" charset="0"/>
                <a:cs typeface="Lucida Sans Unicode" pitchFamily="34" charset="0"/>
              </a:rPr>
              <a:t/>
            </a:r>
            <a:br>
              <a:rPr smtClean="0">
                <a:latin typeface="Arial" pitchFamily="34" charset="0"/>
                <a:cs typeface="Lucida Sans Unicode" pitchFamily="34" charset="0"/>
              </a:rPr>
            </a:br>
            <a:r>
              <a:rPr smtClean="0">
                <a:solidFill>
                  <a:srgbClr val="7030A0"/>
                </a:solidFill>
                <a:latin typeface="Arial Black" pitchFamily="34" charset="0"/>
                <a:cs typeface="Lucida Sans Unicode" pitchFamily="34" charset="0"/>
              </a:rPr>
              <a:t>Я прикасаюсь к будущему. Я учу.</a:t>
            </a:r>
            <a:br>
              <a:rPr smtClean="0">
                <a:solidFill>
                  <a:srgbClr val="7030A0"/>
                </a:solidFill>
                <a:latin typeface="Arial Black" pitchFamily="34" charset="0"/>
                <a:cs typeface="Lucida Sans Unicode" pitchFamily="34" charset="0"/>
              </a:rPr>
            </a:br>
            <a:r>
              <a:rPr i="1" smtClean="0">
                <a:solidFill>
                  <a:srgbClr val="7030A0"/>
                </a:solidFill>
                <a:latin typeface="Arial Black" pitchFamily="34" charset="0"/>
                <a:cs typeface="Lucida Sans Unicode" pitchFamily="34" charset="0"/>
              </a:rPr>
              <a:t>Криста МакОлифф (1948 — 1986, американская учительница и астронавт)</a:t>
            </a:r>
            <a:endParaRPr smtClean="0">
              <a:solidFill>
                <a:srgbClr val="7030A0"/>
              </a:solidFill>
              <a:latin typeface="Arial Black" pitchFamily="34" charset="0"/>
              <a:cs typeface="Lucida Sans Unicode" pitchFamily="34" charset="0"/>
            </a:endParaRPr>
          </a:p>
        </p:txBody>
      </p:sp>
      <p:sp>
        <p:nvSpPr>
          <p:cNvPr id="33795" name="Содержимое 2"/>
          <p:cNvSpPr txBox="1">
            <a:spLocks noGrp="1"/>
          </p:cNvSpPr>
          <p:nvPr>
            <p:ph sz="half" idx="1"/>
          </p:nvPr>
        </p:nvSpPr>
        <p:spPr>
          <a:xfrm>
            <a:off x="755650" y="2184400"/>
            <a:ext cx="4200525" cy="4535488"/>
          </a:xfrm>
        </p:spPr>
        <p:txBody>
          <a:bodyPr/>
          <a:lstStyle/>
          <a:p>
            <a:pPr>
              <a:buFontTx/>
              <a:buNone/>
            </a:pPr>
            <a:endParaRPr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33796" name="Содержимое 3"/>
          <p:cNvSpPr txBox="1">
            <a:spLocks noGrp="1"/>
          </p:cNvSpPr>
          <p:nvPr>
            <p:ph sz="quarter" idx="2"/>
          </p:nvPr>
        </p:nvSpPr>
        <p:spPr>
          <a:xfrm>
            <a:off x="5124450" y="2184400"/>
            <a:ext cx="4200525" cy="2182813"/>
          </a:xfrm>
        </p:spPr>
        <p:txBody>
          <a:bodyPr/>
          <a:lstStyle/>
          <a:p>
            <a:endParaRPr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33797" name="Содержимое 4"/>
          <p:cNvSpPr txBox="1">
            <a:spLocks noGrp="1"/>
          </p:cNvSpPr>
          <p:nvPr>
            <p:ph sz="quarter" idx="3"/>
          </p:nvPr>
        </p:nvSpPr>
        <p:spPr>
          <a:xfrm>
            <a:off x="5124450" y="4535488"/>
            <a:ext cx="4200525" cy="2184400"/>
          </a:xfrm>
        </p:spPr>
        <p:txBody>
          <a:bodyPr/>
          <a:lstStyle/>
          <a:p>
            <a:endParaRPr smtClean="0">
              <a:latin typeface="Arial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ChangeArrowheads="1"/>
          </p:cNvSpPr>
          <p:nvPr/>
        </p:nvSpPr>
        <p:spPr bwMode="auto">
          <a:xfrm>
            <a:off x="396875" y="493713"/>
            <a:ext cx="9215438" cy="19637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>
              <a:solidFill>
                <a:srgbClr val="000000"/>
              </a:solidFill>
              <a:cs typeface="Lucida Sans Unicode" pitchFamily="34" charset="0"/>
            </a:endParaRPr>
          </a:p>
          <a:p>
            <a:pPr algn="ctr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>
              <a:solidFill>
                <a:srgbClr val="000000"/>
              </a:solidFill>
              <a:cs typeface="Lucida Sans Unicode" pitchFamily="34" charset="0"/>
            </a:endParaRPr>
          </a:p>
          <a:p>
            <a:pPr algn="ctr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>
              <a:solidFill>
                <a:srgbClr val="000000"/>
              </a:solidFill>
              <a:cs typeface="Lucida Sans Unicode" pitchFamily="34" charset="0"/>
            </a:endParaRPr>
          </a:p>
          <a:p>
            <a:pPr algn="ctr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>
              <a:solidFill>
                <a:srgbClr val="000000"/>
              </a:solidFill>
              <a:cs typeface="Lucida Sans Unicode" pitchFamily="34" charset="0"/>
            </a:endParaRPr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406400" y="493713"/>
            <a:ext cx="9458325" cy="6723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>
                <a:solidFill>
                  <a:srgbClr val="B80047"/>
                </a:solidFill>
                <a:latin typeface="Times New Roman" pitchFamily="18" charset="0"/>
                <a:cs typeface="Lucida Sans Unicode" pitchFamily="34" charset="0"/>
              </a:rPr>
              <a:t>Нормативные документы: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B80047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Приказ Минобнауки от 6.10. 2009 г. № </a:t>
            </a:r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Lucida Sans Unicode" pitchFamily="34" charset="0"/>
              </a:rPr>
              <a:t>373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 « Об утверждении и введении в действие ФГОС НОО» (с изменениями — приказы №</a:t>
            </a:r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Lucida Sans Unicode" pitchFamily="34" charset="0"/>
              </a:rPr>
              <a:t>1241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 и № </a:t>
            </a:r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Lucida Sans Unicode" pitchFamily="34" charset="0"/>
              </a:rPr>
              <a:t>2357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)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Письмо Минобрнауки России </a:t>
            </a:r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Lucida Sans Unicode" pitchFamily="34" charset="0"/>
              </a:rPr>
              <a:t>№ 03-296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от 12.05.2011 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"Об организации внеурочной деятельности при введении ФГОС"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b="1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200" b="1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Lucida Sans Unicode" pitchFamily="34" charset="0"/>
              </a:rPr>
              <a:t>Положения, установки, </a:t>
            </a:r>
          </a:p>
          <a:p>
            <a:pPr algn="ctr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Lucida Sans Unicode" pitchFamily="34" charset="0"/>
              </a:rPr>
              <a:t>влияющие на организацию </a:t>
            </a:r>
          </a:p>
          <a:p>
            <a:pPr algn="ctr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Lucida Sans Unicode" pitchFamily="34" charset="0"/>
              </a:rPr>
              <a:t>внеурочной деятельности</a:t>
            </a:r>
          </a:p>
          <a:p>
            <a:pPr algn="ctr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b="1">
              <a:solidFill>
                <a:srgbClr val="FF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b="1" i="1">
              <a:solidFill>
                <a:srgbClr val="0000FF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7172" name="AutoShape 3"/>
          <p:cNvSpPr>
            <a:spLocks/>
          </p:cNvSpPr>
          <p:nvPr/>
        </p:nvSpPr>
        <p:spPr bwMode="auto">
          <a:xfrm>
            <a:off x="4284663" y="4116388"/>
            <a:ext cx="1439862" cy="7207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5400 w 21600"/>
              <a:gd name="T13" fmla="*/ 0 h 21600"/>
              <a:gd name="T14" fmla="*/ 16200 w 21600"/>
              <a:gd name="T15" fmla="*/ 189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0"/>
                </a:moveTo>
                <a:lnTo>
                  <a:pt x="5400" y="16200"/>
                </a:lnTo>
                <a:lnTo>
                  <a:pt x="0" y="16200"/>
                </a:lnTo>
                <a:lnTo>
                  <a:pt x="10800" y="21600"/>
                </a:lnTo>
                <a:lnTo>
                  <a:pt x="21600" y="16200"/>
                </a:lnTo>
                <a:lnTo>
                  <a:pt x="16200" y="16200"/>
                </a:lnTo>
                <a:lnTo>
                  <a:pt x="16200" y="0"/>
                </a:lnTo>
                <a:lnTo>
                  <a:pt x="5400" y="0"/>
                </a:lnTo>
                <a:close/>
              </a:path>
            </a:pathLst>
          </a:custGeom>
          <a:solidFill>
            <a:srgbClr val="99CC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 txBox="1">
            <a:spLocks noGrp="1" noChangeArrowheads="1"/>
          </p:cNvSpPr>
          <p:nvPr>
            <p:ph type="title"/>
          </p:nvPr>
        </p:nvSpPr>
        <p:spPr>
          <a:xfrm>
            <a:off x="198438" y="0"/>
            <a:ext cx="9882187" cy="1716088"/>
          </a:xfrm>
          <a:solidFill>
            <a:schemeClr val="folHlink"/>
          </a:solidFill>
        </p:spPr>
        <p:txBody>
          <a:bodyPr/>
          <a:lstStyle/>
          <a:p>
            <a:r>
              <a:rPr sz="3500" smtClean="0">
                <a:latin typeface="Arial" pitchFamily="34" charset="0"/>
                <a:cs typeface="Lucida Sans Unicode" pitchFamily="34" charset="0"/>
              </a:rPr>
              <a:t>Специфические черты (различия) проектной и учебно-исследовательской деятельности</a:t>
            </a:r>
          </a:p>
        </p:txBody>
      </p:sp>
      <p:sp>
        <p:nvSpPr>
          <p:cNvPr id="34819" name="Rectangle 5"/>
          <p:cNvSpPr txBox="1"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b="1" smtClean="0">
                <a:latin typeface="Arial" pitchFamily="34" charset="0"/>
                <a:cs typeface="Lucida Sans Unicode" pitchFamily="34" charset="0"/>
              </a:rPr>
              <a:t>Проектная деятельность</a:t>
            </a:r>
          </a:p>
          <a:p>
            <a:r>
              <a:rPr smtClean="0">
                <a:latin typeface="Arial" pitchFamily="34" charset="0"/>
                <a:cs typeface="Lucida Sans Unicode" pitchFamily="34" charset="0"/>
              </a:rPr>
              <a:t>Направлена на получение конкретного запланированного результата (продукта)</a:t>
            </a:r>
          </a:p>
        </p:txBody>
      </p:sp>
      <p:sp>
        <p:nvSpPr>
          <p:cNvPr id="34820" name="Rectangle 6"/>
          <p:cNvSpPr txBox="1">
            <a:spLocks noGrp="1" noChangeArrowheads="1"/>
          </p:cNvSpPr>
          <p:nvPr>
            <p:ph type="body" sz="half" idx="2"/>
          </p:nvPr>
        </p:nvSpPr>
        <p:spPr>
          <a:xfrm>
            <a:off x="5119688" y="1795463"/>
            <a:ext cx="4451350" cy="4989512"/>
          </a:xfrm>
        </p:spPr>
        <p:txBody>
          <a:bodyPr/>
          <a:lstStyle/>
          <a:p>
            <a:r>
              <a:rPr sz="2600" b="1" smtClean="0">
                <a:latin typeface="Arial" pitchFamily="34" charset="0"/>
                <a:cs typeface="Lucida Sans Unicode" pitchFamily="34" charset="0"/>
              </a:rPr>
              <a:t>Учебно-исследовательская деятельность</a:t>
            </a:r>
          </a:p>
          <a:p>
            <a:r>
              <a:rPr sz="2600" smtClean="0">
                <a:latin typeface="Arial" pitchFamily="34" charset="0"/>
                <a:cs typeface="Lucida Sans Unicode" pitchFamily="34" charset="0"/>
              </a:rPr>
              <a:t>В ходе исследования организуется поиск в какой либо области, формулируются отдельные характеристики итогов работ.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5"/>
          <p:cNvSpPr txBox="1"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sz="2600" b="1" smtClean="0">
                <a:latin typeface="Arial" pitchFamily="34" charset="0"/>
                <a:cs typeface="Lucida Sans Unicode" pitchFamily="34" charset="0"/>
              </a:rPr>
              <a:t>Этапы работы</a:t>
            </a:r>
          </a:p>
          <a:p>
            <a:r>
              <a:rPr sz="2600" smtClean="0">
                <a:latin typeface="Arial" pitchFamily="34" charset="0"/>
                <a:cs typeface="Lucida Sans Unicode" pitchFamily="34" charset="0"/>
              </a:rPr>
              <a:t>Представление о будущем проекте</a:t>
            </a:r>
          </a:p>
          <a:p>
            <a:r>
              <a:rPr sz="2600" smtClean="0">
                <a:latin typeface="Arial" pitchFamily="34" charset="0"/>
                <a:cs typeface="Lucida Sans Unicode" pitchFamily="34" charset="0"/>
              </a:rPr>
              <a:t>Планирование процесса</a:t>
            </a:r>
          </a:p>
          <a:p>
            <a:r>
              <a:rPr sz="2600" smtClean="0">
                <a:latin typeface="Arial" pitchFamily="34" charset="0"/>
                <a:cs typeface="Lucida Sans Unicode" pitchFamily="34" charset="0"/>
              </a:rPr>
              <a:t>Реализация плана</a:t>
            </a:r>
          </a:p>
          <a:p>
            <a:r>
              <a:rPr sz="2600" i="1" smtClean="0">
                <a:solidFill>
                  <a:schemeClr val="accent2"/>
                </a:solidFill>
                <a:latin typeface="Arial" pitchFamily="34" charset="0"/>
                <a:cs typeface="Lucida Sans Unicode" pitchFamily="34" charset="0"/>
              </a:rPr>
              <a:t>Результат должен быть соотнесен со всеми характеристиками сформулированными в его замысле</a:t>
            </a:r>
          </a:p>
        </p:txBody>
      </p:sp>
      <p:sp>
        <p:nvSpPr>
          <p:cNvPr id="35843" name="Rectangle 6"/>
          <p:cNvSpPr txBox="1"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sz="2600" b="1" smtClean="0">
                <a:latin typeface="Arial" pitchFamily="34" charset="0"/>
                <a:cs typeface="Lucida Sans Unicode" pitchFamily="34" charset="0"/>
              </a:rPr>
              <a:t>Этапы работы</a:t>
            </a:r>
          </a:p>
          <a:p>
            <a:r>
              <a:rPr sz="2600" smtClean="0">
                <a:latin typeface="Arial" pitchFamily="34" charset="0"/>
                <a:cs typeface="Lucida Sans Unicode" pitchFamily="34" charset="0"/>
              </a:rPr>
              <a:t>Формулировка проблемы</a:t>
            </a:r>
          </a:p>
          <a:p>
            <a:r>
              <a:rPr sz="2600" smtClean="0">
                <a:latin typeface="Arial" pitchFamily="34" charset="0"/>
                <a:cs typeface="Lucida Sans Unicode" pitchFamily="34" charset="0"/>
              </a:rPr>
              <a:t>Выдвижение гипотезы</a:t>
            </a:r>
          </a:p>
          <a:p>
            <a:r>
              <a:rPr sz="2600" smtClean="0">
                <a:latin typeface="Arial" pitchFamily="34" charset="0"/>
                <a:cs typeface="Lucida Sans Unicode" pitchFamily="34" charset="0"/>
              </a:rPr>
              <a:t>Экспериментальная проверка выдвинутых предположений</a:t>
            </a:r>
          </a:p>
          <a:p>
            <a:pPr>
              <a:buFontTx/>
              <a:buNone/>
            </a:pPr>
            <a:r>
              <a:rPr sz="2600" smtClean="0">
                <a:solidFill>
                  <a:schemeClr val="accent2"/>
                </a:solidFill>
                <a:latin typeface="Arial" pitchFamily="34" charset="0"/>
                <a:cs typeface="Lucida Sans Unicode" pitchFamily="34" charset="0"/>
              </a:rPr>
              <a:t>Отрицательный результат –тоже результат</a:t>
            </a:r>
          </a:p>
        </p:txBody>
      </p:sp>
      <p:sp>
        <p:nvSpPr>
          <p:cNvPr id="35844" name="Rectangle 7"/>
          <p:cNvSpPr txBox="1">
            <a:spLocks noGrp="1" noChangeArrowheads="1"/>
          </p:cNvSpPr>
          <p:nvPr>
            <p:ph type="title"/>
          </p:nvPr>
        </p:nvSpPr>
        <p:spPr>
          <a:xfrm>
            <a:off x="436563" y="0"/>
            <a:ext cx="9140825" cy="1562100"/>
          </a:xfrm>
          <a:solidFill>
            <a:schemeClr val="folHlink"/>
          </a:solidFill>
        </p:spPr>
        <p:txBody>
          <a:bodyPr/>
          <a:lstStyle/>
          <a:p>
            <a:r>
              <a:rPr sz="3500" smtClean="0">
                <a:latin typeface="Arial" pitchFamily="34" charset="0"/>
                <a:cs typeface="Lucida Sans Unicode" pitchFamily="34" charset="0"/>
              </a:rPr>
              <a:t>Специфические черты (различия) проектной и учебно-исследовательской деятельности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6"/>
          <p:cNvSpPr txBox="1">
            <a:spLocks noGrp="1" noChangeArrowheads="1"/>
          </p:cNvSpPr>
          <p:nvPr/>
        </p:nvSpPr>
        <p:spPr bwMode="auto">
          <a:xfrm>
            <a:off x="7224713" y="6888163"/>
            <a:ext cx="2100262" cy="5032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0794" tIns="50397" rIns="100794" bIns="50397"/>
          <a:lstStyle/>
          <a:p>
            <a:pPr algn="r" eaLnBrk="0" hangingPunct="0">
              <a:defRPr/>
            </a:pPr>
            <a:fld id="{76B51BA8-1A00-4B88-B988-F0B289D0F6B5}" type="slidenum">
              <a:rPr lang="ru-RU" sz="1500">
                <a:latin typeface="+mn-lt"/>
                <a:cs typeface="+mn-cs"/>
              </a:rPr>
              <a:pPr algn="r" eaLnBrk="0" hangingPunct="0">
                <a:defRPr/>
              </a:pPr>
              <a:t>32</a:t>
            </a:fld>
            <a:endParaRPr lang="ru-RU" sz="1500" dirty="0">
              <a:latin typeface="+mn-lt"/>
              <a:cs typeface="+mn-cs"/>
            </a:endParaRPr>
          </a:p>
        </p:txBody>
      </p:sp>
      <p:sp>
        <p:nvSpPr>
          <p:cNvPr id="36867" name="Text Box 6"/>
          <p:cNvSpPr txBox="1">
            <a:spLocks noChangeArrowheads="1"/>
          </p:cNvSpPr>
          <p:nvPr/>
        </p:nvSpPr>
        <p:spPr bwMode="auto">
          <a:xfrm>
            <a:off x="1387475" y="1477963"/>
            <a:ext cx="8016875" cy="542925"/>
          </a:xfrm>
          <a:prstGeom prst="rect">
            <a:avLst/>
          </a:prstGeom>
          <a:gradFill rotWithShape="1">
            <a:gsLst>
              <a:gs pos="0">
                <a:srgbClr val="F3F9FA"/>
              </a:gs>
              <a:gs pos="100000">
                <a:srgbClr val="EEF7F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500" b="1"/>
              <a:t>МЕТАПРЕДМЕТНЫЕ ДЕЙСТВИЯ</a:t>
            </a:r>
          </a:p>
        </p:txBody>
      </p:sp>
      <p:sp>
        <p:nvSpPr>
          <p:cNvPr id="36868" name="AutoShape 2"/>
          <p:cNvSpPr>
            <a:spLocks noChangeArrowheads="1"/>
          </p:cNvSpPr>
          <p:nvPr/>
        </p:nvSpPr>
        <p:spPr bwMode="auto">
          <a:xfrm>
            <a:off x="119063" y="2192338"/>
            <a:ext cx="2420937" cy="555625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 algn="ctr">
              <a:lnSpc>
                <a:spcPct val="70000"/>
              </a:lnSpc>
            </a:pPr>
            <a:r>
              <a:rPr lang="ru-RU" sz="2600" b="1">
                <a:latin typeface="Tahoma" pitchFamily="34" charset="0"/>
              </a:rPr>
              <a:t>регулятивные</a:t>
            </a:r>
          </a:p>
        </p:txBody>
      </p:sp>
      <p:sp>
        <p:nvSpPr>
          <p:cNvPr id="36869" name="AutoShape 2"/>
          <p:cNvSpPr>
            <a:spLocks noChangeArrowheads="1"/>
          </p:cNvSpPr>
          <p:nvPr/>
        </p:nvSpPr>
        <p:spPr bwMode="auto">
          <a:xfrm>
            <a:off x="2579688" y="2192338"/>
            <a:ext cx="3175000" cy="5556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 algn="ctr">
              <a:lnSpc>
                <a:spcPct val="70000"/>
              </a:lnSpc>
            </a:pPr>
            <a:r>
              <a:rPr lang="ru-RU" sz="2600" b="1">
                <a:latin typeface="Tahoma" pitchFamily="34" charset="0"/>
              </a:rPr>
              <a:t>коммуникативные</a:t>
            </a:r>
            <a:endParaRPr lang="ru-RU" sz="2200" b="1">
              <a:latin typeface="Tahoma" pitchFamily="34" charset="0"/>
            </a:endParaRPr>
          </a:p>
        </p:txBody>
      </p:sp>
      <p:sp>
        <p:nvSpPr>
          <p:cNvPr id="36870" name="AutoShape 2"/>
          <p:cNvSpPr>
            <a:spLocks noChangeArrowheads="1"/>
          </p:cNvSpPr>
          <p:nvPr/>
        </p:nvSpPr>
        <p:spPr bwMode="auto">
          <a:xfrm>
            <a:off x="7104063" y="2192338"/>
            <a:ext cx="2855912" cy="55562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 algn="ctr">
              <a:lnSpc>
                <a:spcPct val="70000"/>
              </a:lnSpc>
            </a:pPr>
            <a:r>
              <a:rPr lang="ru-RU" sz="2600" b="1">
                <a:latin typeface="Tahoma" pitchFamily="34" charset="0"/>
              </a:rPr>
              <a:t>познавательные</a:t>
            </a:r>
            <a:endParaRPr lang="ru-RU" sz="2200" b="1">
              <a:latin typeface="Tahoma" pitchFamily="34" charset="0"/>
            </a:endParaRPr>
          </a:p>
        </p:txBody>
      </p:sp>
      <p:sp>
        <p:nvSpPr>
          <p:cNvPr id="36871" name="AutoShape 2"/>
          <p:cNvSpPr>
            <a:spLocks noChangeArrowheads="1"/>
          </p:cNvSpPr>
          <p:nvPr/>
        </p:nvSpPr>
        <p:spPr bwMode="auto">
          <a:xfrm>
            <a:off x="119063" y="2747963"/>
            <a:ext cx="2420937" cy="315912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 marL="377825" indent="-377825">
              <a:lnSpc>
                <a:spcPct val="75000"/>
              </a:lnSpc>
              <a:buFontTx/>
              <a:buChar char="•"/>
            </a:pPr>
            <a:r>
              <a:rPr lang="ru-RU" b="1">
                <a:latin typeface="Tahoma" pitchFamily="34" charset="0"/>
              </a:rPr>
              <a:t>целеполагание</a:t>
            </a:r>
            <a:endParaRPr lang="ru-RU" sz="1500">
              <a:latin typeface="Tahoma" pitchFamily="34" charset="0"/>
            </a:endParaRPr>
          </a:p>
        </p:txBody>
      </p:sp>
      <p:sp>
        <p:nvSpPr>
          <p:cNvPr id="36872" name="AutoShape 2"/>
          <p:cNvSpPr>
            <a:spLocks noChangeArrowheads="1"/>
          </p:cNvSpPr>
          <p:nvPr/>
        </p:nvSpPr>
        <p:spPr bwMode="auto">
          <a:xfrm>
            <a:off x="2579688" y="2827338"/>
            <a:ext cx="3175000" cy="71437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 marL="377825" indent="-377825">
              <a:lnSpc>
                <a:spcPct val="75000"/>
              </a:lnSpc>
              <a:buFontTx/>
              <a:buChar char="•"/>
            </a:pPr>
            <a:r>
              <a:rPr lang="ru-RU" b="1">
                <a:latin typeface="Tahoma" pitchFamily="34" charset="0"/>
              </a:rPr>
              <a:t>речевые средства, в</a:t>
            </a:r>
          </a:p>
          <a:p>
            <a:pPr marL="377825" indent="-377825">
              <a:lnSpc>
                <a:spcPct val="75000"/>
              </a:lnSpc>
            </a:pPr>
            <a:r>
              <a:rPr lang="ru-RU" b="1">
                <a:latin typeface="Tahoma" pitchFamily="34" charset="0"/>
              </a:rPr>
              <a:t>     т.ч. с опорой на ИКТ</a:t>
            </a:r>
            <a:endParaRPr lang="ru-RU" sz="1500">
              <a:latin typeface="Tahoma" pitchFamily="34" charset="0"/>
            </a:endParaRPr>
          </a:p>
        </p:txBody>
      </p:sp>
      <p:sp>
        <p:nvSpPr>
          <p:cNvPr id="36873" name="AutoShape 2"/>
          <p:cNvSpPr>
            <a:spLocks noChangeArrowheads="1"/>
          </p:cNvSpPr>
          <p:nvPr/>
        </p:nvSpPr>
        <p:spPr bwMode="auto">
          <a:xfrm>
            <a:off x="7104063" y="2747963"/>
            <a:ext cx="2855912" cy="127000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 marL="377825" indent="-377825">
              <a:lnSpc>
                <a:spcPct val="75000"/>
              </a:lnSpc>
              <a:buFontTx/>
              <a:buChar char="•"/>
            </a:pPr>
            <a:r>
              <a:rPr lang="ru-RU" b="1">
                <a:latin typeface="Tahoma" pitchFamily="34" charset="0"/>
              </a:rPr>
              <a:t>работа с инфор-</a:t>
            </a:r>
          </a:p>
          <a:p>
            <a:pPr marL="377825" indent="-377825">
              <a:lnSpc>
                <a:spcPct val="75000"/>
              </a:lnSpc>
            </a:pPr>
            <a:r>
              <a:rPr lang="ru-RU" b="1">
                <a:latin typeface="Tahoma" pitchFamily="34" charset="0"/>
              </a:rPr>
              <a:t>     мацией: </a:t>
            </a:r>
            <a:r>
              <a:rPr lang="ru-RU">
                <a:latin typeface="Tahoma" pitchFamily="34" charset="0"/>
              </a:rPr>
              <a:t>поиск,</a:t>
            </a:r>
          </a:p>
          <a:p>
            <a:pPr marL="377825" indent="-377825">
              <a:lnSpc>
                <a:spcPct val="75000"/>
              </a:lnSpc>
            </a:pPr>
            <a:r>
              <a:rPr lang="ru-RU">
                <a:latin typeface="Tahoma" pitchFamily="34" charset="0"/>
              </a:rPr>
              <a:t>     запись, восприятие</a:t>
            </a:r>
          </a:p>
          <a:p>
            <a:pPr marL="377825" indent="-377825">
              <a:lnSpc>
                <a:spcPct val="75000"/>
              </a:lnSpc>
            </a:pPr>
            <a:r>
              <a:rPr lang="ru-RU">
                <a:latin typeface="Tahoma" pitchFamily="34" charset="0"/>
              </a:rPr>
              <a:t>     в т.ч. средствами</a:t>
            </a:r>
          </a:p>
          <a:p>
            <a:pPr marL="377825" indent="-377825">
              <a:lnSpc>
                <a:spcPct val="75000"/>
              </a:lnSpc>
            </a:pPr>
            <a:r>
              <a:rPr lang="ru-RU">
                <a:latin typeface="Tahoma" pitchFamily="34" charset="0"/>
              </a:rPr>
              <a:t>     ИКТ</a:t>
            </a:r>
          </a:p>
        </p:txBody>
      </p:sp>
      <p:sp>
        <p:nvSpPr>
          <p:cNvPr id="36874" name="AutoShape 2"/>
          <p:cNvSpPr>
            <a:spLocks noChangeArrowheads="1"/>
          </p:cNvSpPr>
          <p:nvPr/>
        </p:nvSpPr>
        <p:spPr bwMode="auto">
          <a:xfrm>
            <a:off x="119063" y="3065463"/>
            <a:ext cx="2420937" cy="31750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 marL="377825" indent="-377825">
              <a:lnSpc>
                <a:spcPct val="75000"/>
              </a:lnSpc>
              <a:buFontTx/>
              <a:buChar char="•"/>
            </a:pPr>
            <a:r>
              <a:rPr lang="ru-RU" b="1">
                <a:latin typeface="Tahoma" pitchFamily="34" charset="0"/>
              </a:rPr>
              <a:t>планирование</a:t>
            </a:r>
            <a:endParaRPr lang="ru-RU" sz="1500">
              <a:latin typeface="Tahoma" pitchFamily="34" charset="0"/>
            </a:endParaRPr>
          </a:p>
        </p:txBody>
      </p:sp>
      <p:sp>
        <p:nvSpPr>
          <p:cNvPr id="36875" name="AutoShape 2"/>
          <p:cNvSpPr>
            <a:spLocks noChangeArrowheads="1"/>
          </p:cNvSpPr>
          <p:nvPr/>
        </p:nvSpPr>
        <p:spPr bwMode="auto">
          <a:xfrm>
            <a:off x="119063" y="3382963"/>
            <a:ext cx="2420937" cy="47625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 marL="377825" indent="-377825">
              <a:lnSpc>
                <a:spcPct val="75000"/>
              </a:lnSpc>
              <a:buFontTx/>
              <a:buChar char="•"/>
            </a:pPr>
            <a:r>
              <a:rPr lang="ru-RU" b="1">
                <a:latin typeface="Tahoma" pitchFamily="34" charset="0"/>
              </a:rPr>
              <a:t>способ</a:t>
            </a:r>
          </a:p>
          <a:p>
            <a:pPr marL="377825" indent="-377825">
              <a:lnSpc>
                <a:spcPct val="75000"/>
              </a:lnSpc>
              <a:buFontTx/>
              <a:buChar char="•"/>
            </a:pPr>
            <a:r>
              <a:rPr lang="ru-RU" b="1">
                <a:latin typeface="Tahoma" pitchFamily="34" charset="0"/>
              </a:rPr>
              <a:t>действия</a:t>
            </a:r>
            <a:endParaRPr lang="ru-RU" sz="1500">
              <a:latin typeface="Tahoma" pitchFamily="34" charset="0"/>
            </a:endParaRPr>
          </a:p>
        </p:txBody>
      </p:sp>
      <p:sp>
        <p:nvSpPr>
          <p:cNvPr id="36876" name="AutoShape 2"/>
          <p:cNvSpPr>
            <a:spLocks noChangeArrowheads="1"/>
          </p:cNvSpPr>
          <p:nvPr/>
        </p:nvSpPr>
        <p:spPr bwMode="auto">
          <a:xfrm>
            <a:off x="119063" y="3859213"/>
            <a:ext cx="2420937" cy="315912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 marL="377825" indent="-377825">
              <a:lnSpc>
                <a:spcPct val="75000"/>
              </a:lnSpc>
              <a:buFontTx/>
              <a:buChar char="•"/>
            </a:pPr>
            <a:r>
              <a:rPr lang="ru-RU" b="1">
                <a:latin typeface="Tahoma" pitchFamily="34" charset="0"/>
              </a:rPr>
              <a:t>контроль</a:t>
            </a:r>
            <a:endParaRPr lang="ru-RU" sz="1500">
              <a:latin typeface="Tahoma" pitchFamily="34" charset="0"/>
            </a:endParaRPr>
          </a:p>
        </p:txBody>
      </p:sp>
      <p:sp>
        <p:nvSpPr>
          <p:cNvPr id="36877" name="AutoShape 2"/>
          <p:cNvSpPr>
            <a:spLocks noChangeArrowheads="1"/>
          </p:cNvSpPr>
          <p:nvPr/>
        </p:nvSpPr>
        <p:spPr bwMode="auto">
          <a:xfrm>
            <a:off x="119063" y="4176713"/>
            <a:ext cx="2420937" cy="31750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 marL="377825" indent="-377825">
              <a:lnSpc>
                <a:spcPct val="75000"/>
              </a:lnSpc>
              <a:buFontTx/>
              <a:buChar char="•"/>
            </a:pPr>
            <a:r>
              <a:rPr lang="ru-RU" b="1">
                <a:latin typeface="Tahoma" pitchFamily="34" charset="0"/>
              </a:rPr>
              <a:t>коррекция</a:t>
            </a:r>
            <a:endParaRPr lang="ru-RU" sz="1500">
              <a:latin typeface="Tahoma" pitchFamily="34" charset="0"/>
            </a:endParaRPr>
          </a:p>
        </p:txBody>
      </p:sp>
      <p:sp>
        <p:nvSpPr>
          <p:cNvPr id="36878" name="AutoShape 2"/>
          <p:cNvSpPr>
            <a:spLocks noChangeArrowheads="1"/>
          </p:cNvSpPr>
          <p:nvPr/>
        </p:nvSpPr>
        <p:spPr bwMode="auto">
          <a:xfrm>
            <a:off x="2579688" y="3621088"/>
            <a:ext cx="3175000" cy="635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 marL="377825" indent="-377825">
              <a:lnSpc>
                <a:spcPct val="75000"/>
              </a:lnSpc>
              <a:buFontTx/>
              <a:buChar char="•"/>
            </a:pPr>
            <a:r>
              <a:rPr lang="ru-RU" b="1">
                <a:latin typeface="Tahoma" pitchFamily="34" charset="0"/>
              </a:rPr>
              <a:t>коммуникация при</a:t>
            </a:r>
          </a:p>
          <a:p>
            <a:pPr marL="377825" indent="-377825">
              <a:lnSpc>
                <a:spcPct val="75000"/>
              </a:lnSpc>
            </a:pPr>
            <a:r>
              <a:rPr lang="ru-RU" b="1">
                <a:latin typeface="Tahoma" pitchFamily="34" charset="0"/>
              </a:rPr>
              <a:t>     взаимодействии</a:t>
            </a:r>
            <a:endParaRPr lang="ru-RU" sz="1500">
              <a:latin typeface="Tahoma" pitchFamily="34" charset="0"/>
            </a:endParaRPr>
          </a:p>
        </p:txBody>
      </p:sp>
      <p:sp>
        <p:nvSpPr>
          <p:cNvPr id="36879" name="AutoShape 2"/>
          <p:cNvSpPr>
            <a:spLocks noChangeArrowheads="1"/>
          </p:cNvSpPr>
          <p:nvPr/>
        </p:nvSpPr>
        <p:spPr bwMode="auto">
          <a:xfrm>
            <a:off x="7104063" y="4017963"/>
            <a:ext cx="2855912" cy="79375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 marL="377825" indent="-377825">
              <a:lnSpc>
                <a:spcPct val="75000"/>
              </a:lnSpc>
              <a:buFontTx/>
              <a:buChar char="•"/>
            </a:pPr>
            <a:r>
              <a:rPr lang="ru-RU" b="1">
                <a:latin typeface="Tahoma" pitchFamily="34" charset="0"/>
              </a:rPr>
              <a:t>использование</a:t>
            </a:r>
          </a:p>
          <a:p>
            <a:pPr marL="377825" indent="-377825">
              <a:lnSpc>
                <a:spcPct val="75000"/>
              </a:lnSpc>
            </a:pPr>
            <a:r>
              <a:rPr lang="ru-RU" b="1">
                <a:latin typeface="Tahoma" pitchFamily="34" charset="0"/>
              </a:rPr>
              <a:t>     моделей, знаков</a:t>
            </a:r>
          </a:p>
          <a:p>
            <a:pPr marL="377825" indent="-377825">
              <a:lnSpc>
                <a:spcPct val="75000"/>
              </a:lnSpc>
            </a:pPr>
            <a:r>
              <a:rPr lang="ru-RU" b="1">
                <a:latin typeface="Tahoma" pitchFamily="34" charset="0"/>
              </a:rPr>
              <a:t>     и символов,схем</a:t>
            </a:r>
            <a:endParaRPr lang="ru-RU">
              <a:latin typeface="Tahoma" pitchFamily="34" charset="0"/>
            </a:endParaRPr>
          </a:p>
        </p:txBody>
      </p:sp>
      <p:sp>
        <p:nvSpPr>
          <p:cNvPr id="36880" name="AutoShape 2"/>
          <p:cNvSpPr>
            <a:spLocks noChangeArrowheads="1"/>
          </p:cNvSpPr>
          <p:nvPr/>
        </p:nvSpPr>
        <p:spPr bwMode="auto">
          <a:xfrm>
            <a:off x="7104063" y="4811713"/>
            <a:ext cx="2855912" cy="2065337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 marL="377825" indent="-377825">
              <a:lnSpc>
                <a:spcPct val="75000"/>
              </a:lnSpc>
              <a:buFontTx/>
              <a:buChar char="•"/>
            </a:pPr>
            <a:r>
              <a:rPr lang="ru-RU" b="1">
                <a:latin typeface="Tahoma" pitchFamily="34" charset="0"/>
              </a:rPr>
              <a:t>логические опе-</a:t>
            </a:r>
          </a:p>
          <a:p>
            <a:pPr marL="377825" indent="-377825">
              <a:lnSpc>
                <a:spcPct val="75000"/>
              </a:lnSpc>
            </a:pPr>
            <a:r>
              <a:rPr lang="ru-RU" b="1">
                <a:latin typeface="Tahoma" pitchFamily="34" charset="0"/>
              </a:rPr>
              <a:t>     рации: </a:t>
            </a:r>
            <a:r>
              <a:rPr lang="ru-RU">
                <a:latin typeface="Tahoma" pitchFamily="34" charset="0"/>
              </a:rPr>
              <a:t>анализ,</a:t>
            </a:r>
          </a:p>
          <a:p>
            <a:pPr marL="377825" indent="-377825">
              <a:lnSpc>
                <a:spcPct val="75000"/>
              </a:lnSpc>
            </a:pPr>
            <a:r>
              <a:rPr lang="ru-RU" b="1">
                <a:latin typeface="Tahoma" pitchFamily="34" charset="0"/>
              </a:rPr>
              <a:t>     </a:t>
            </a:r>
            <a:r>
              <a:rPr lang="ru-RU">
                <a:latin typeface="Tahoma" pitchFamily="34" charset="0"/>
              </a:rPr>
              <a:t>синтез, сравнение,</a:t>
            </a:r>
          </a:p>
          <a:p>
            <a:pPr marL="377825" indent="-377825">
              <a:lnSpc>
                <a:spcPct val="75000"/>
              </a:lnSpc>
            </a:pPr>
            <a:r>
              <a:rPr lang="ru-RU">
                <a:latin typeface="Tahoma" pitchFamily="34" charset="0"/>
              </a:rPr>
              <a:t>     сериация, класси-</a:t>
            </a:r>
          </a:p>
          <a:p>
            <a:pPr marL="377825" indent="-377825">
              <a:lnSpc>
                <a:spcPct val="75000"/>
              </a:lnSpc>
            </a:pPr>
            <a:r>
              <a:rPr lang="ru-RU">
                <a:latin typeface="Tahoma" pitchFamily="34" charset="0"/>
              </a:rPr>
              <a:t>     фикация, обобще-</a:t>
            </a:r>
          </a:p>
          <a:p>
            <a:pPr marL="377825" indent="-377825">
              <a:lnSpc>
                <a:spcPct val="75000"/>
              </a:lnSpc>
            </a:pPr>
            <a:r>
              <a:rPr lang="ru-RU">
                <a:latin typeface="Tahoma" pitchFamily="34" charset="0"/>
              </a:rPr>
              <a:t>     ние, подведение</a:t>
            </a:r>
          </a:p>
          <a:p>
            <a:pPr marL="377825" indent="-377825">
              <a:lnSpc>
                <a:spcPct val="75000"/>
              </a:lnSpc>
            </a:pPr>
            <a:r>
              <a:rPr lang="ru-RU">
                <a:latin typeface="Tahoma" pitchFamily="34" charset="0"/>
              </a:rPr>
              <a:t>     под понятие, ана-</a:t>
            </a:r>
          </a:p>
          <a:p>
            <a:pPr marL="377825" indent="-377825">
              <a:lnSpc>
                <a:spcPct val="75000"/>
              </a:lnSpc>
            </a:pPr>
            <a:r>
              <a:rPr lang="ru-RU">
                <a:latin typeface="Tahoma" pitchFamily="34" charset="0"/>
              </a:rPr>
              <a:t>     логия, суждение</a:t>
            </a:r>
          </a:p>
        </p:txBody>
      </p:sp>
      <p:sp>
        <p:nvSpPr>
          <p:cNvPr id="36881" name="AutoShape 2"/>
          <p:cNvSpPr>
            <a:spLocks noChangeArrowheads="1"/>
          </p:cNvSpPr>
          <p:nvPr/>
        </p:nvSpPr>
        <p:spPr bwMode="auto">
          <a:xfrm>
            <a:off x="5754688" y="2192338"/>
            <a:ext cx="1308100" cy="6350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 algn="ctr">
              <a:lnSpc>
                <a:spcPct val="70000"/>
              </a:lnSpc>
            </a:pPr>
            <a:r>
              <a:rPr lang="ru-RU" sz="2600" b="1">
                <a:latin typeface="Tahoma" pitchFamily="34" charset="0"/>
              </a:rPr>
              <a:t>чтение</a:t>
            </a:r>
            <a:endParaRPr lang="ru-RU" sz="2200" b="1">
              <a:latin typeface="Tahoma" pitchFamily="34" charset="0"/>
            </a:endParaRPr>
          </a:p>
        </p:txBody>
      </p:sp>
      <p:sp>
        <p:nvSpPr>
          <p:cNvPr id="36882" name="AutoShape 2"/>
          <p:cNvSpPr>
            <a:spLocks noChangeArrowheads="1"/>
          </p:cNvSpPr>
          <p:nvPr/>
        </p:nvSpPr>
        <p:spPr bwMode="auto">
          <a:xfrm>
            <a:off x="5754688" y="2827338"/>
            <a:ext cx="1308100" cy="873125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 algn="ctr">
              <a:lnSpc>
                <a:spcPct val="70000"/>
              </a:lnSpc>
            </a:pPr>
            <a:r>
              <a:rPr lang="ru-RU" b="1">
                <a:latin typeface="Tahoma" pitchFamily="34" charset="0"/>
              </a:rPr>
              <a:t>ИКТ</a:t>
            </a:r>
          </a:p>
        </p:txBody>
      </p:sp>
      <p:sp>
        <p:nvSpPr>
          <p:cNvPr id="117782" name="AutoShape 22"/>
          <p:cNvSpPr>
            <a:spLocks noChangeArrowheads="1"/>
          </p:cNvSpPr>
          <p:nvPr/>
        </p:nvSpPr>
        <p:spPr bwMode="auto">
          <a:xfrm>
            <a:off x="3055938" y="4970463"/>
            <a:ext cx="2779712" cy="2462212"/>
          </a:xfrm>
          <a:prstGeom prst="irregularSeal1">
            <a:avLst/>
          </a:prstGeom>
          <a:solidFill>
            <a:srgbClr val="EEF7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0794" tIns="50397" rIns="100794" bIns="50397" anchor="ctr"/>
          <a:lstStyle/>
          <a:p>
            <a:pPr algn="ctr"/>
            <a:r>
              <a:rPr lang="ru-RU" b="1" i="1">
                <a:solidFill>
                  <a:srgbClr val="0000FF"/>
                </a:solidFill>
              </a:rPr>
              <a:t>Оценка по</a:t>
            </a:r>
          </a:p>
          <a:p>
            <a:pPr algn="ctr"/>
            <a:r>
              <a:rPr lang="ru-RU" b="1" i="1" u="sng">
                <a:solidFill>
                  <a:srgbClr val="0000FF"/>
                </a:solidFill>
              </a:rPr>
              <a:t>результатам</a:t>
            </a:r>
          </a:p>
          <a:p>
            <a:pPr algn="ctr"/>
            <a:r>
              <a:rPr lang="ru-RU" b="1" i="1">
                <a:solidFill>
                  <a:srgbClr val="0000FF"/>
                </a:solidFill>
              </a:rPr>
              <a:t>выполнения</a:t>
            </a:r>
          </a:p>
        </p:txBody>
      </p:sp>
      <p:sp>
        <p:nvSpPr>
          <p:cNvPr id="117783" name="AutoShape 23"/>
          <p:cNvSpPr>
            <a:spLocks noChangeArrowheads="1"/>
          </p:cNvSpPr>
          <p:nvPr/>
        </p:nvSpPr>
        <p:spPr bwMode="auto">
          <a:xfrm>
            <a:off x="198438" y="5049838"/>
            <a:ext cx="2619375" cy="2301875"/>
          </a:xfrm>
          <a:prstGeom prst="irregularSeal1">
            <a:avLst/>
          </a:prstGeom>
          <a:solidFill>
            <a:srgbClr val="EEF7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0794" tIns="50397" rIns="100794" bIns="50397" anchor="ctr"/>
          <a:lstStyle/>
          <a:p>
            <a:pPr algn="ctr"/>
            <a:r>
              <a:rPr lang="ru-RU" b="1" i="1">
                <a:solidFill>
                  <a:srgbClr val="FF0000"/>
                </a:solidFill>
              </a:rPr>
              <a:t>Оценка в</a:t>
            </a:r>
          </a:p>
          <a:p>
            <a:pPr algn="ctr"/>
            <a:r>
              <a:rPr lang="ru-RU" b="1" i="1" u="sng">
                <a:solidFill>
                  <a:srgbClr val="FF0000"/>
                </a:solidFill>
              </a:rPr>
              <a:t>процессе</a:t>
            </a:r>
          </a:p>
          <a:p>
            <a:pPr algn="ctr"/>
            <a:r>
              <a:rPr lang="ru-RU" b="1" i="1">
                <a:solidFill>
                  <a:srgbClr val="FF0000"/>
                </a:solidFill>
              </a:rPr>
              <a:t>выполнения</a:t>
            </a:r>
          </a:p>
        </p:txBody>
      </p:sp>
      <p:sp>
        <p:nvSpPr>
          <p:cNvPr id="117784" name="Line 24"/>
          <p:cNvSpPr>
            <a:spLocks noChangeShapeType="1"/>
          </p:cNvSpPr>
          <p:nvPr/>
        </p:nvSpPr>
        <p:spPr bwMode="auto">
          <a:xfrm flipV="1">
            <a:off x="1944688" y="3700463"/>
            <a:ext cx="1111250" cy="1349375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100794" tIns="50397" rIns="100794" bIns="50397"/>
          <a:lstStyle/>
          <a:p>
            <a:endParaRPr lang="ru-RU"/>
          </a:p>
        </p:txBody>
      </p:sp>
      <p:sp>
        <p:nvSpPr>
          <p:cNvPr id="117785" name="Line 25"/>
          <p:cNvSpPr>
            <a:spLocks noChangeShapeType="1"/>
          </p:cNvSpPr>
          <p:nvPr/>
        </p:nvSpPr>
        <p:spPr bwMode="auto">
          <a:xfrm flipV="1">
            <a:off x="4167188" y="3144838"/>
            <a:ext cx="0" cy="2143125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100794" tIns="50397" rIns="100794" bIns="50397"/>
          <a:lstStyle/>
          <a:p>
            <a:endParaRPr lang="ru-RU"/>
          </a:p>
        </p:txBody>
      </p:sp>
      <p:sp>
        <p:nvSpPr>
          <p:cNvPr id="117786" name="Line 26"/>
          <p:cNvSpPr>
            <a:spLocks noChangeShapeType="1"/>
          </p:cNvSpPr>
          <p:nvPr/>
        </p:nvSpPr>
        <p:spPr bwMode="auto">
          <a:xfrm flipV="1">
            <a:off x="4881563" y="2668588"/>
            <a:ext cx="1428750" cy="238125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100794" tIns="50397" rIns="100794" bIns="50397"/>
          <a:lstStyle/>
          <a:p>
            <a:endParaRPr lang="ru-RU"/>
          </a:p>
        </p:txBody>
      </p:sp>
      <p:sp>
        <p:nvSpPr>
          <p:cNvPr id="117787" name="Line 27"/>
          <p:cNvSpPr>
            <a:spLocks noChangeShapeType="1"/>
          </p:cNvSpPr>
          <p:nvPr/>
        </p:nvSpPr>
        <p:spPr bwMode="auto">
          <a:xfrm flipV="1">
            <a:off x="5357813" y="2509838"/>
            <a:ext cx="3017837" cy="301625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100794" tIns="50397" rIns="100794" bIns="50397"/>
          <a:lstStyle/>
          <a:p>
            <a:endParaRPr lang="ru-RU"/>
          </a:p>
        </p:txBody>
      </p:sp>
      <p:sp>
        <p:nvSpPr>
          <p:cNvPr id="117788" name="Line 28"/>
          <p:cNvSpPr>
            <a:spLocks noChangeShapeType="1"/>
          </p:cNvSpPr>
          <p:nvPr/>
        </p:nvSpPr>
        <p:spPr bwMode="auto">
          <a:xfrm flipV="1">
            <a:off x="1230313" y="2589213"/>
            <a:ext cx="0" cy="269875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100794" tIns="50397" rIns="100794" bIns="50397"/>
          <a:lstStyle/>
          <a:p>
            <a:endParaRPr lang="ru-RU"/>
          </a:p>
        </p:txBody>
      </p:sp>
      <p:sp>
        <p:nvSpPr>
          <p:cNvPr id="29" name="AutoShape 2"/>
          <p:cNvSpPr>
            <a:spLocks noChangeArrowheads="1"/>
          </p:cNvSpPr>
          <p:nvPr/>
        </p:nvSpPr>
        <p:spPr bwMode="gray">
          <a:xfrm>
            <a:off x="238125" y="168275"/>
            <a:ext cx="9604375" cy="1111250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lIns="100794" tIns="50397" rIns="100794" bIns="50397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Оценка качества образования: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метапредметные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результаты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7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7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7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7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7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7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7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82" grpId="0" animBg="1"/>
      <p:bldP spid="117783" grpId="0" animBg="1"/>
      <p:bldP spid="117784" grpId="0" animBg="1"/>
      <p:bldP spid="117785" grpId="0" animBg="1"/>
      <p:bldP spid="117786" grpId="0" animBg="1"/>
      <p:bldP spid="117787" grpId="0" animBg="1"/>
      <p:bldP spid="11778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7224713" y="6888163"/>
            <a:ext cx="2100262" cy="5032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0794" tIns="50397" rIns="100794" bIns="50397"/>
          <a:lstStyle/>
          <a:p>
            <a:fld id="{C3E49C5E-870E-4755-BB0E-048195A67E20}" type="slidenum">
              <a:rPr lang="ru-RU"/>
              <a:pPr/>
              <a:t>33</a:t>
            </a:fld>
            <a:endParaRPr lang="ru-RU"/>
          </a:p>
        </p:txBody>
      </p:sp>
      <p:sp>
        <p:nvSpPr>
          <p:cNvPr id="37891" name="Text Box 6"/>
          <p:cNvSpPr txBox="1">
            <a:spLocks noChangeArrowheads="1"/>
          </p:cNvSpPr>
          <p:nvPr/>
        </p:nvSpPr>
        <p:spPr bwMode="auto">
          <a:xfrm>
            <a:off x="1049338" y="1481138"/>
            <a:ext cx="8018462" cy="541337"/>
          </a:xfrm>
          <a:prstGeom prst="rect">
            <a:avLst/>
          </a:prstGeom>
          <a:gradFill rotWithShape="1">
            <a:gsLst>
              <a:gs pos="0">
                <a:srgbClr val="F3F9FA"/>
              </a:gs>
              <a:gs pos="100000">
                <a:srgbClr val="EEF7F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500" b="1">
                <a:solidFill>
                  <a:srgbClr val="000000"/>
                </a:solidFill>
              </a:rPr>
              <a:t>ГРУППОВЫЕ ПРОЕКТЫ: 2012</a:t>
            </a:r>
          </a:p>
        </p:txBody>
      </p:sp>
      <p:sp>
        <p:nvSpPr>
          <p:cNvPr id="940034" name="AutoShape 2"/>
          <p:cNvSpPr>
            <a:spLocks noChangeArrowheads="1"/>
          </p:cNvSpPr>
          <p:nvPr/>
        </p:nvSpPr>
        <p:spPr bwMode="gray">
          <a:xfrm>
            <a:off x="0" y="168275"/>
            <a:ext cx="9961563" cy="1111250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lIns="100794" tIns="50397" rIns="100794" bIns="50397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3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НШ: мониторинг оценки качества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3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образования, 2012: групповые проекты </a:t>
            </a:r>
          </a:p>
        </p:txBody>
      </p:sp>
      <p:sp>
        <p:nvSpPr>
          <p:cNvPr id="2" name="Прямоугольник с двумя вырезанными соседними углами 1"/>
          <p:cNvSpPr/>
          <p:nvPr/>
        </p:nvSpPr>
        <p:spPr bwMode="auto">
          <a:xfrm>
            <a:off x="69850" y="2125663"/>
            <a:ext cx="2301875" cy="1468437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9207" tIns="51588" rIns="99207" bIns="51588"/>
          <a:lstStyle/>
          <a:p>
            <a:pPr algn="ctr" eaLnBrk="0" hangingPunct="0">
              <a:defRPr/>
            </a:pPr>
            <a:r>
              <a:rPr lang="ru-RU" b="1" dirty="0">
                <a:cs typeface="+mn-cs"/>
              </a:rPr>
              <a:t>Познавательный</a:t>
            </a:r>
          </a:p>
          <a:p>
            <a:pPr eaLnBrk="0" hangingPunct="0">
              <a:defRPr/>
            </a:pPr>
            <a:endParaRPr lang="ru-RU" sz="900" b="1" dirty="0">
              <a:cs typeface="+mn-cs"/>
            </a:endParaRPr>
          </a:p>
          <a:p>
            <a:pPr algn="ctr" eaLnBrk="0" hangingPunct="0">
              <a:defRPr/>
            </a:pPr>
            <a:r>
              <a:rPr lang="ru-RU" b="1" dirty="0">
                <a:cs typeface="+mn-cs"/>
              </a:rPr>
              <a:t>«ЧТО МЫ ЗНАЕМ</a:t>
            </a:r>
          </a:p>
          <a:p>
            <a:pPr algn="ctr" eaLnBrk="0" hangingPunct="0">
              <a:defRPr/>
            </a:pPr>
            <a:r>
              <a:rPr lang="ru-RU" b="1" dirty="0">
                <a:cs typeface="+mn-cs"/>
              </a:rPr>
              <a:t>О ЗЕМЛЕ?»</a:t>
            </a:r>
          </a:p>
          <a:p>
            <a:pPr eaLnBrk="0" hangingPunct="0">
              <a:defRPr/>
            </a:pPr>
            <a:endParaRPr lang="ru-RU" b="1" dirty="0">
              <a:cs typeface="+mn-cs"/>
            </a:endParaRPr>
          </a:p>
          <a:p>
            <a:pPr eaLnBrk="0" hangingPunct="0">
              <a:defRPr/>
            </a:pPr>
            <a:endParaRPr lang="ru-RU" b="1" dirty="0">
              <a:cs typeface="+mn-cs"/>
            </a:endParaRPr>
          </a:p>
          <a:p>
            <a:pPr eaLnBrk="0" hangingPunct="0">
              <a:defRPr/>
            </a:pPr>
            <a:endParaRPr lang="ru-RU" b="1" dirty="0">
              <a:cs typeface="+mn-cs"/>
            </a:endParaRPr>
          </a:p>
          <a:p>
            <a:pPr eaLnBrk="0" hangingPunct="0">
              <a:defRPr/>
            </a:pPr>
            <a:endParaRPr lang="ru-RU" b="1" dirty="0">
              <a:cs typeface="+mn-cs"/>
            </a:endParaRPr>
          </a:p>
        </p:txBody>
      </p:sp>
      <p:sp>
        <p:nvSpPr>
          <p:cNvPr id="35" name="Прямоугольник с двумя вырезанными соседними углами 34"/>
          <p:cNvSpPr/>
          <p:nvPr/>
        </p:nvSpPr>
        <p:spPr bwMode="auto">
          <a:xfrm>
            <a:off x="2630488" y="2132013"/>
            <a:ext cx="2303462" cy="1466850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9207" tIns="51588" rIns="99207" bIns="51588"/>
          <a:lstStyle/>
          <a:p>
            <a:pPr algn="ctr" eaLnBrk="0" hangingPunct="0">
              <a:defRPr/>
            </a:pPr>
            <a:r>
              <a:rPr lang="ru-RU" b="1" dirty="0">
                <a:cs typeface="+mn-cs"/>
              </a:rPr>
              <a:t>Конструкторский</a:t>
            </a:r>
          </a:p>
          <a:p>
            <a:pPr eaLnBrk="0" hangingPunct="0">
              <a:defRPr/>
            </a:pPr>
            <a:endParaRPr lang="ru-RU" sz="900" b="1" dirty="0">
              <a:cs typeface="+mn-cs"/>
            </a:endParaRPr>
          </a:p>
          <a:p>
            <a:pPr algn="ctr" eaLnBrk="0" hangingPunct="0">
              <a:defRPr/>
            </a:pPr>
            <a:r>
              <a:rPr lang="ru-RU" b="1" dirty="0">
                <a:cs typeface="+mn-cs"/>
              </a:rPr>
              <a:t>«МАКЕТ ДЕТСКОЙ</a:t>
            </a:r>
          </a:p>
          <a:p>
            <a:pPr algn="ctr" eaLnBrk="0" hangingPunct="0">
              <a:defRPr/>
            </a:pPr>
            <a:r>
              <a:rPr lang="ru-RU" b="1" dirty="0">
                <a:cs typeface="+mn-cs"/>
              </a:rPr>
              <a:t>ПЛОЩАДКИ»</a:t>
            </a: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</p:txBody>
      </p:sp>
      <p:sp>
        <p:nvSpPr>
          <p:cNvPr id="36" name="Прямоугольник с двумя вырезанными соседними углами 35"/>
          <p:cNvSpPr/>
          <p:nvPr/>
        </p:nvSpPr>
        <p:spPr bwMode="auto">
          <a:xfrm>
            <a:off x="5078413" y="2132013"/>
            <a:ext cx="2422525" cy="1466850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9207" tIns="51588" rIns="99207" bIns="51588"/>
          <a:lstStyle/>
          <a:p>
            <a:pPr algn="ctr" eaLnBrk="0" hangingPunct="0">
              <a:defRPr/>
            </a:pPr>
            <a:r>
              <a:rPr lang="ru-RU" b="1" dirty="0">
                <a:cs typeface="+mn-cs"/>
              </a:rPr>
              <a:t>Исследовательский</a:t>
            </a:r>
          </a:p>
          <a:p>
            <a:pPr eaLnBrk="0" hangingPunct="0">
              <a:defRPr/>
            </a:pPr>
            <a:endParaRPr lang="ru-RU" sz="900" b="1" dirty="0">
              <a:cs typeface="+mn-cs"/>
            </a:endParaRPr>
          </a:p>
          <a:p>
            <a:pPr algn="ctr" eaLnBrk="0" hangingPunct="0">
              <a:defRPr/>
            </a:pPr>
            <a:r>
              <a:rPr lang="ru-RU" b="1" dirty="0">
                <a:cs typeface="+mn-cs"/>
              </a:rPr>
              <a:t>«КАК МЫ ПРОВО-</a:t>
            </a:r>
          </a:p>
          <a:p>
            <a:pPr algn="ctr" eaLnBrk="0" hangingPunct="0">
              <a:defRPr/>
            </a:pPr>
            <a:r>
              <a:rPr lang="ru-RU" b="1" dirty="0">
                <a:cs typeface="+mn-cs"/>
              </a:rPr>
              <a:t>ДИМ СВОБОДНОЕ</a:t>
            </a:r>
          </a:p>
          <a:p>
            <a:pPr algn="ctr" eaLnBrk="0" hangingPunct="0">
              <a:defRPr/>
            </a:pPr>
            <a:r>
              <a:rPr lang="ru-RU" b="1" dirty="0">
                <a:cs typeface="+mn-cs"/>
              </a:rPr>
              <a:t>ВРЕМЯ?»</a:t>
            </a: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</p:txBody>
      </p:sp>
      <p:sp>
        <p:nvSpPr>
          <p:cNvPr id="37" name="Прямоугольник с двумя вырезанными соседними углами 36"/>
          <p:cNvSpPr/>
          <p:nvPr/>
        </p:nvSpPr>
        <p:spPr bwMode="auto">
          <a:xfrm>
            <a:off x="7540625" y="2125663"/>
            <a:ext cx="2420938" cy="1468437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9207" tIns="51588" rIns="99207" bIns="51588"/>
          <a:lstStyle/>
          <a:p>
            <a:pPr algn="ctr" eaLnBrk="0" hangingPunct="0">
              <a:defRPr/>
            </a:pPr>
            <a:r>
              <a:rPr lang="ru-RU" b="1" dirty="0">
                <a:cs typeface="+mn-cs"/>
              </a:rPr>
              <a:t>Социальный</a:t>
            </a:r>
          </a:p>
          <a:p>
            <a:pPr eaLnBrk="0" hangingPunct="0">
              <a:defRPr/>
            </a:pPr>
            <a:endParaRPr lang="ru-RU" sz="900" b="1" dirty="0">
              <a:cs typeface="+mn-cs"/>
            </a:endParaRPr>
          </a:p>
          <a:p>
            <a:pPr algn="ctr" eaLnBrk="0" hangingPunct="0">
              <a:defRPr/>
            </a:pPr>
            <a:r>
              <a:rPr lang="ru-RU" b="1" dirty="0">
                <a:cs typeface="+mn-cs"/>
              </a:rPr>
              <a:t>«ПОМОГИ</a:t>
            </a:r>
          </a:p>
          <a:p>
            <a:pPr algn="ctr" eaLnBrk="0" hangingPunct="0">
              <a:defRPr/>
            </a:pPr>
            <a:r>
              <a:rPr lang="ru-RU" b="1" dirty="0">
                <a:cs typeface="+mn-cs"/>
              </a:rPr>
              <a:t>БУДУЩЕМУ</a:t>
            </a:r>
          </a:p>
          <a:p>
            <a:pPr algn="ctr" eaLnBrk="0" hangingPunct="0">
              <a:defRPr/>
            </a:pPr>
            <a:r>
              <a:rPr lang="ru-RU" b="1" dirty="0">
                <a:cs typeface="+mn-cs"/>
              </a:rPr>
              <a:t>ПЕРВОКЛАССНИКУ»</a:t>
            </a: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</p:txBody>
      </p:sp>
      <p:sp>
        <p:nvSpPr>
          <p:cNvPr id="4" name="Скругленный прямоугольник 3"/>
          <p:cNvSpPr>
            <a:spLocks noChangeArrowheads="1"/>
          </p:cNvSpPr>
          <p:nvPr/>
        </p:nvSpPr>
        <p:spPr bwMode="auto">
          <a:xfrm>
            <a:off x="69850" y="3700463"/>
            <a:ext cx="9891713" cy="138906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9207" tIns="51588" rIns="99207" bIns="51588" anchor="ctr"/>
          <a:lstStyle/>
          <a:p>
            <a:pPr algn="ctr" eaLnBrk="0" hangingPunct="0"/>
            <a:r>
              <a:rPr lang="ru-RU"/>
              <a:t>Дети, работая в малых группах, по 4-5 человек, уточняют тему проекта,</a:t>
            </a:r>
          </a:p>
          <a:p>
            <a:pPr algn="ctr" eaLnBrk="0" hangingPunct="0"/>
            <a:r>
              <a:rPr lang="ru-RU"/>
              <a:t>планируют работу и готовят макет, плакат, или компьютерную презентацию,</a:t>
            </a:r>
          </a:p>
          <a:p>
            <a:pPr algn="ctr" eaLnBrk="0" hangingPunct="0"/>
            <a:r>
              <a:rPr lang="ru-RU"/>
              <a:t> которую представляют классу. Они отмечают стикерами наиболее понравившуюся</a:t>
            </a:r>
          </a:p>
          <a:p>
            <a:pPr algn="ctr" eaLnBrk="0" hangingPunct="0"/>
            <a:r>
              <a:rPr lang="ru-RU"/>
              <a:t>им работу и оценивают работу своей группы и свой вклад в работу группы.</a:t>
            </a:r>
          </a:p>
        </p:txBody>
      </p:sp>
      <p:sp>
        <p:nvSpPr>
          <p:cNvPr id="41" name="Прямоугольник с двумя вырезанными соседними углами 40"/>
          <p:cNvSpPr/>
          <p:nvPr/>
        </p:nvSpPr>
        <p:spPr bwMode="auto">
          <a:xfrm rot="10800000">
            <a:off x="69850" y="5207000"/>
            <a:ext cx="2301875" cy="1290638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9207" tIns="51588" rIns="99207" bIns="51588"/>
          <a:lstStyle/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215900" y="5207000"/>
            <a:ext cx="2128838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0794" tIns="50397" rIns="100794" bIns="50397">
            <a:spAutoFit/>
          </a:bodyPr>
          <a:lstStyle/>
          <a:p>
            <a:pPr algn="ctr" eaLnBrk="0" hangingPunct="0"/>
            <a:r>
              <a:rPr lang="ru-RU" sz="1500" b="1"/>
              <a:t>короткий текст,</a:t>
            </a:r>
          </a:p>
          <a:p>
            <a:pPr algn="ctr" eaLnBrk="0" hangingPunct="0"/>
            <a:r>
              <a:rPr lang="ru-RU" sz="1500" b="1"/>
              <a:t>вопросы к нему</a:t>
            </a:r>
          </a:p>
          <a:p>
            <a:pPr algn="ctr" eaLnBrk="0" hangingPunct="0"/>
            <a:r>
              <a:rPr lang="ru-RU" sz="1500" b="1"/>
              <a:t>и иллюстрации,</a:t>
            </a:r>
          </a:p>
          <a:p>
            <a:pPr algn="ctr" eaLnBrk="0" hangingPunct="0"/>
            <a:r>
              <a:rPr lang="ru-RU" sz="1500" b="1"/>
              <a:t>загадки, пословицы</a:t>
            </a:r>
          </a:p>
          <a:p>
            <a:pPr algn="ctr" eaLnBrk="0" hangingPunct="0"/>
            <a:r>
              <a:rPr lang="ru-RU" sz="1500" b="1"/>
              <a:t>список литературы</a:t>
            </a:r>
            <a:endParaRPr lang="ru-RU" b="1"/>
          </a:p>
        </p:txBody>
      </p:sp>
      <p:sp>
        <p:nvSpPr>
          <p:cNvPr id="45" name="Прямоугольник с двумя вырезанными соседними углами 44"/>
          <p:cNvSpPr/>
          <p:nvPr/>
        </p:nvSpPr>
        <p:spPr bwMode="auto">
          <a:xfrm rot="10800000">
            <a:off x="2635250" y="5207000"/>
            <a:ext cx="2301875" cy="1290638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9207" tIns="51588" rIns="99207" bIns="51588"/>
          <a:lstStyle/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</p:txBody>
      </p:sp>
      <p:sp>
        <p:nvSpPr>
          <p:cNvPr id="46" name="Прямоугольник с двумя вырезанными соседними углами 45"/>
          <p:cNvSpPr/>
          <p:nvPr/>
        </p:nvSpPr>
        <p:spPr bwMode="auto">
          <a:xfrm rot="10800000">
            <a:off x="5040313" y="5148263"/>
            <a:ext cx="2303462" cy="1289050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9207" tIns="51588" rIns="99207" bIns="51588"/>
          <a:lstStyle/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</p:txBody>
      </p:sp>
      <p:sp>
        <p:nvSpPr>
          <p:cNvPr id="47" name="Прямоугольник с двумя вырезанными соседними углами 46"/>
          <p:cNvSpPr/>
          <p:nvPr/>
        </p:nvSpPr>
        <p:spPr bwMode="auto">
          <a:xfrm rot="10800000">
            <a:off x="7600950" y="5207000"/>
            <a:ext cx="2301875" cy="1290638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9207" tIns="51588" rIns="99207" bIns="51588"/>
          <a:lstStyle/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2781300" y="5246688"/>
            <a:ext cx="2011363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0794" tIns="50397" rIns="100794" bIns="50397">
            <a:spAutoFit/>
          </a:bodyPr>
          <a:lstStyle/>
          <a:p>
            <a:pPr algn="ctr" eaLnBrk="0" hangingPunct="0"/>
            <a:r>
              <a:rPr lang="ru-RU" sz="1500" b="1"/>
              <a:t>макет – рисунок,</a:t>
            </a:r>
          </a:p>
          <a:p>
            <a:pPr algn="ctr" eaLnBrk="0" hangingPunct="0"/>
            <a:r>
              <a:rPr lang="ru-RU" sz="1500" b="1"/>
              <a:t>или из ЛЕГО,</a:t>
            </a:r>
          </a:p>
          <a:p>
            <a:pPr algn="ctr" eaLnBrk="0" hangingPunct="0"/>
            <a:r>
              <a:rPr lang="ru-RU" sz="1500" b="1"/>
              <a:t>или из пластилина</a:t>
            </a:r>
          </a:p>
          <a:p>
            <a:pPr algn="ctr" eaLnBrk="0" hangingPunct="0"/>
            <a:r>
              <a:rPr lang="ru-RU" sz="1500" b="1"/>
              <a:t>+ пояснения</a:t>
            </a:r>
            <a:endParaRPr lang="ru-RU" b="1"/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5168900" y="5207000"/>
            <a:ext cx="2260600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0794" tIns="50397" rIns="100794" bIns="50397">
            <a:spAutoFit/>
          </a:bodyPr>
          <a:lstStyle/>
          <a:p>
            <a:pPr algn="ctr" eaLnBrk="0" hangingPunct="0"/>
            <a:endParaRPr lang="ru-RU" sz="1500" b="1"/>
          </a:p>
          <a:p>
            <a:pPr algn="ctr" eaLnBrk="0" hangingPunct="0"/>
            <a:r>
              <a:rPr lang="ru-RU" sz="1500" b="1"/>
              <a:t>вопросы, опрос</a:t>
            </a:r>
          </a:p>
          <a:p>
            <a:pPr algn="ctr" eaLnBrk="0" hangingPunct="0"/>
            <a:r>
              <a:rPr lang="ru-RU" sz="1500" b="1"/>
              <a:t>диаграмма</a:t>
            </a:r>
          </a:p>
          <a:p>
            <a:pPr algn="ctr" eaLnBrk="0" hangingPunct="0"/>
            <a:r>
              <a:rPr lang="ru-RU" sz="1500" b="1"/>
              <a:t>текст-интерпретация </a:t>
            </a:r>
            <a:endParaRPr lang="ru-RU" b="1"/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7694613" y="5189538"/>
            <a:ext cx="2354262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0794" tIns="50397" rIns="100794" bIns="50397">
            <a:spAutoFit/>
          </a:bodyPr>
          <a:lstStyle/>
          <a:p>
            <a:pPr algn="ctr" eaLnBrk="0" hangingPunct="0"/>
            <a:r>
              <a:rPr lang="ru-RU" sz="1500" b="1"/>
              <a:t>выделяют возможные</a:t>
            </a:r>
          </a:p>
          <a:p>
            <a:pPr algn="ctr" eaLnBrk="0" hangingPunct="0"/>
            <a:r>
              <a:rPr lang="ru-RU" sz="1500" b="1"/>
              <a:t>проблемы</a:t>
            </a:r>
          </a:p>
          <a:p>
            <a:pPr algn="ctr" eaLnBrk="0" hangingPunct="0"/>
            <a:r>
              <a:rPr lang="ru-RU" sz="1500" b="1"/>
              <a:t>первоклассников и</a:t>
            </a:r>
          </a:p>
          <a:p>
            <a:pPr algn="ctr" eaLnBrk="0" hangingPunct="0"/>
            <a:r>
              <a:rPr lang="ru-RU" sz="1500" b="1"/>
              <a:t>составляют план</a:t>
            </a:r>
          </a:p>
          <a:p>
            <a:pPr algn="ctr" eaLnBrk="0" hangingPunct="0"/>
            <a:r>
              <a:rPr lang="ru-RU" sz="1500" b="1"/>
              <a:t>помощи/опеки </a:t>
            </a:r>
          </a:p>
        </p:txBody>
      </p:sp>
      <p:sp>
        <p:nvSpPr>
          <p:cNvPr id="7" name="Блок-схема: несколько документов 6"/>
          <p:cNvSpPr>
            <a:spLocks noChangeArrowheads="1"/>
          </p:cNvSpPr>
          <p:nvPr/>
        </p:nvSpPr>
        <p:spPr bwMode="auto">
          <a:xfrm>
            <a:off x="188913" y="6618288"/>
            <a:ext cx="8878887" cy="941387"/>
          </a:xfrm>
          <a:prstGeom prst="flowChartMultidocument">
            <a:avLst/>
          </a:prstGeom>
          <a:solidFill>
            <a:srgbClr val="FF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9207" tIns="51588" rIns="99207" bIns="51588" anchor="ctr"/>
          <a:lstStyle/>
          <a:p>
            <a:pPr eaLnBrk="0" hangingPunct="0"/>
            <a:r>
              <a:rPr lang="ru-RU" b="1" u="sng"/>
              <a:t>Наблюдаем</a:t>
            </a:r>
            <a:r>
              <a:rPr lang="ru-RU"/>
              <a:t>: планирование работы и ее исполнение, взаимодействие,</a:t>
            </a:r>
          </a:p>
          <a:p>
            <a:pPr eaLnBrk="0" hangingPunct="0"/>
            <a:r>
              <a:rPr lang="ru-RU"/>
              <a:t>конфликты, активность, инициативность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1" grpId="0" animBg="1"/>
      <p:bldP spid="44" grpId="0"/>
      <p:bldP spid="45" grpId="0" animBg="1"/>
      <p:bldP spid="46" grpId="0" animBg="1"/>
      <p:bldP spid="47" grpId="0" animBg="1"/>
      <p:bldP spid="48" grpId="0"/>
      <p:bldP spid="49" grpId="0"/>
      <p:bldP spid="50" grpId="0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6786563" y="3541713"/>
            <a:ext cx="2032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0794" tIns="50397" rIns="100794" bIns="50397">
            <a:spAutoFit/>
          </a:bodyPr>
          <a:lstStyle/>
          <a:p>
            <a:pPr eaLnBrk="0" hangingPunct="0"/>
            <a:endParaRPr lang="ru-RU" b="1"/>
          </a:p>
        </p:txBody>
      </p:sp>
      <p:pic>
        <p:nvPicPr>
          <p:cNvPr id="38915" name="Picture 10" descr="Картинка 156 из 28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6563" y="2033588"/>
            <a:ext cx="1905000" cy="149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server"/>
          <p:cNvSpPr>
            <a:spLocks noEditPoints="1" noChangeArrowheads="1"/>
          </p:cNvSpPr>
          <p:nvPr/>
        </p:nvSpPr>
        <p:spPr bwMode="auto">
          <a:xfrm>
            <a:off x="8612188" y="5708650"/>
            <a:ext cx="1028700" cy="13335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0 h 21600"/>
              <a:gd name="T4" fmla="*/ 2147483647 w 21600"/>
              <a:gd name="T5" fmla="*/ 0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761 w 21600"/>
              <a:gd name="T25" fmla="*/ 22454 h 21600"/>
              <a:gd name="T26" fmla="*/ 21069 w 21600"/>
              <a:gd name="T27" fmla="*/ 28282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  <a:path w="21600" h="21600" extrusionOk="0">
                <a:moveTo>
                  <a:pt x="1662" y="1709"/>
                </a:moveTo>
                <a:lnTo>
                  <a:pt x="9046" y="1709"/>
                </a:lnTo>
                <a:lnTo>
                  <a:pt x="9046" y="2331"/>
                </a:lnTo>
                <a:lnTo>
                  <a:pt x="1662" y="2331"/>
                </a:lnTo>
                <a:lnTo>
                  <a:pt x="1662" y="1709"/>
                </a:lnTo>
                <a:moveTo>
                  <a:pt x="0" y="4351"/>
                </a:moveTo>
                <a:lnTo>
                  <a:pt x="10892" y="4351"/>
                </a:lnTo>
                <a:lnTo>
                  <a:pt x="10892" y="14141"/>
                </a:lnTo>
                <a:lnTo>
                  <a:pt x="21600" y="14141"/>
                </a:lnTo>
                <a:moveTo>
                  <a:pt x="11631" y="1243"/>
                </a:moveTo>
                <a:lnTo>
                  <a:pt x="20492" y="1243"/>
                </a:lnTo>
                <a:lnTo>
                  <a:pt x="20492" y="1554"/>
                </a:lnTo>
                <a:lnTo>
                  <a:pt x="11631" y="1554"/>
                </a:lnTo>
                <a:lnTo>
                  <a:pt x="11631" y="1243"/>
                </a:lnTo>
                <a:moveTo>
                  <a:pt x="11631" y="3263"/>
                </a:moveTo>
                <a:lnTo>
                  <a:pt x="20492" y="3263"/>
                </a:lnTo>
                <a:lnTo>
                  <a:pt x="20492" y="3574"/>
                </a:lnTo>
                <a:lnTo>
                  <a:pt x="11631" y="3574"/>
                </a:lnTo>
                <a:lnTo>
                  <a:pt x="11631" y="3263"/>
                </a:lnTo>
                <a:moveTo>
                  <a:pt x="11631" y="6060"/>
                </a:moveTo>
                <a:lnTo>
                  <a:pt x="20492" y="6060"/>
                </a:lnTo>
                <a:lnTo>
                  <a:pt x="20492" y="6371"/>
                </a:lnTo>
                <a:lnTo>
                  <a:pt x="11631" y="6371"/>
                </a:lnTo>
                <a:lnTo>
                  <a:pt x="11631" y="6060"/>
                </a:lnTo>
                <a:moveTo>
                  <a:pt x="11631" y="8081"/>
                </a:moveTo>
                <a:lnTo>
                  <a:pt x="20308" y="8081"/>
                </a:lnTo>
                <a:lnTo>
                  <a:pt x="20308" y="8391"/>
                </a:lnTo>
                <a:lnTo>
                  <a:pt x="11631" y="8391"/>
                </a:lnTo>
                <a:lnTo>
                  <a:pt x="11631" y="8081"/>
                </a:lnTo>
                <a:moveTo>
                  <a:pt x="11631" y="4196"/>
                </a:moveTo>
                <a:lnTo>
                  <a:pt x="12369" y="4196"/>
                </a:lnTo>
                <a:lnTo>
                  <a:pt x="12369" y="4817"/>
                </a:lnTo>
                <a:lnTo>
                  <a:pt x="11631" y="4817"/>
                </a:lnTo>
                <a:lnTo>
                  <a:pt x="11631" y="4196"/>
                </a:lnTo>
                <a:moveTo>
                  <a:pt x="14400" y="4196"/>
                </a:moveTo>
                <a:lnTo>
                  <a:pt x="15138" y="4196"/>
                </a:lnTo>
                <a:lnTo>
                  <a:pt x="15138" y="4817"/>
                </a:lnTo>
                <a:lnTo>
                  <a:pt x="14400" y="4817"/>
                </a:lnTo>
                <a:lnTo>
                  <a:pt x="14400" y="4196"/>
                </a:lnTo>
                <a:moveTo>
                  <a:pt x="16985" y="4196"/>
                </a:moveTo>
                <a:lnTo>
                  <a:pt x="17723" y="4196"/>
                </a:lnTo>
                <a:lnTo>
                  <a:pt x="17723" y="4817"/>
                </a:lnTo>
                <a:lnTo>
                  <a:pt x="16985" y="4817"/>
                </a:lnTo>
                <a:lnTo>
                  <a:pt x="16985" y="4196"/>
                </a:lnTo>
                <a:moveTo>
                  <a:pt x="19754" y="4196"/>
                </a:moveTo>
                <a:lnTo>
                  <a:pt x="20492" y="4196"/>
                </a:lnTo>
                <a:lnTo>
                  <a:pt x="20492" y="4817"/>
                </a:lnTo>
                <a:lnTo>
                  <a:pt x="19754" y="4817"/>
                </a:lnTo>
                <a:lnTo>
                  <a:pt x="19754" y="4196"/>
                </a:lnTo>
                <a:moveTo>
                  <a:pt x="11631" y="9635"/>
                </a:moveTo>
                <a:lnTo>
                  <a:pt x="12369" y="9635"/>
                </a:lnTo>
                <a:lnTo>
                  <a:pt x="12369" y="10256"/>
                </a:lnTo>
                <a:lnTo>
                  <a:pt x="11631" y="10256"/>
                </a:lnTo>
                <a:lnTo>
                  <a:pt x="11631" y="9635"/>
                </a:lnTo>
                <a:moveTo>
                  <a:pt x="14400" y="9635"/>
                </a:moveTo>
                <a:lnTo>
                  <a:pt x="15138" y="9635"/>
                </a:lnTo>
                <a:lnTo>
                  <a:pt x="15138" y="10256"/>
                </a:lnTo>
                <a:lnTo>
                  <a:pt x="14400" y="10256"/>
                </a:lnTo>
                <a:lnTo>
                  <a:pt x="14400" y="9635"/>
                </a:lnTo>
                <a:moveTo>
                  <a:pt x="16985" y="9635"/>
                </a:moveTo>
                <a:lnTo>
                  <a:pt x="17723" y="9635"/>
                </a:lnTo>
                <a:lnTo>
                  <a:pt x="17723" y="10256"/>
                </a:lnTo>
                <a:lnTo>
                  <a:pt x="16985" y="10256"/>
                </a:lnTo>
                <a:lnTo>
                  <a:pt x="16985" y="9635"/>
                </a:lnTo>
                <a:moveTo>
                  <a:pt x="19754" y="9635"/>
                </a:moveTo>
                <a:lnTo>
                  <a:pt x="20492" y="9635"/>
                </a:lnTo>
                <a:lnTo>
                  <a:pt x="20492" y="10256"/>
                </a:lnTo>
                <a:lnTo>
                  <a:pt x="19754" y="10256"/>
                </a:lnTo>
                <a:lnTo>
                  <a:pt x="19754" y="9635"/>
                </a:lnTo>
                <a:moveTo>
                  <a:pt x="10892" y="14141"/>
                </a:moveTo>
                <a:lnTo>
                  <a:pt x="10892" y="15384"/>
                </a:lnTo>
                <a:lnTo>
                  <a:pt x="10892" y="20046"/>
                </a:lnTo>
                <a:lnTo>
                  <a:pt x="10892" y="21600"/>
                </a:lnTo>
                <a:lnTo>
                  <a:pt x="10892" y="14141"/>
                </a:lnTo>
                <a:moveTo>
                  <a:pt x="10892" y="4351"/>
                </a:moveTo>
                <a:lnTo>
                  <a:pt x="10892" y="3574"/>
                </a:lnTo>
                <a:lnTo>
                  <a:pt x="10892" y="932"/>
                </a:lnTo>
                <a:lnTo>
                  <a:pt x="10892" y="0"/>
                </a:lnTo>
                <a:lnTo>
                  <a:pt x="10892" y="4351"/>
                </a:lnTo>
              </a:path>
            </a:pathLst>
          </a:custGeom>
          <a:solidFill>
            <a:srgbClr val="CC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00794" tIns="50397" rIns="100794" bIns="50397"/>
          <a:lstStyle/>
          <a:p>
            <a:endParaRPr lang="ru-RU"/>
          </a:p>
        </p:txBody>
      </p:sp>
      <p:sp>
        <p:nvSpPr>
          <p:cNvPr id="38917" name="Text Box 9"/>
          <p:cNvSpPr txBox="1">
            <a:spLocks noChangeArrowheads="1"/>
          </p:cNvSpPr>
          <p:nvPr/>
        </p:nvSpPr>
        <p:spPr bwMode="auto">
          <a:xfrm>
            <a:off x="7969250" y="3743325"/>
            <a:ext cx="2032000" cy="655638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ru-RU" b="1"/>
              <a:t>карта наблюдений</a:t>
            </a:r>
          </a:p>
        </p:txBody>
      </p:sp>
      <p:sp>
        <p:nvSpPr>
          <p:cNvPr id="38918" name="server"/>
          <p:cNvSpPr>
            <a:spLocks noEditPoints="1" noChangeArrowheads="1"/>
          </p:cNvSpPr>
          <p:nvPr/>
        </p:nvSpPr>
        <p:spPr bwMode="auto">
          <a:xfrm>
            <a:off x="8435975" y="5903913"/>
            <a:ext cx="1028700" cy="12065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0 h 21600"/>
              <a:gd name="T4" fmla="*/ 2147483647 w 21600"/>
              <a:gd name="T5" fmla="*/ 0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761 w 21600"/>
              <a:gd name="T25" fmla="*/ 22454 h 21600"/>
              <a:gd name="T26" fmla="*/ 21069 w 21600"/>
              <a:gd name="T27" fmla="*/ 28282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  <a:path w="21600" h="21600" extrusionOk="0">
                <a:moveTo>
                  <a:pt x="1662" y="1709"/>
                </a:moveTo>
                <a:lnTo>
                  <a:pt x="9046" y="1709"/>
                </a:lnTo>
                <a:lnTo>
                  <a:pt x="9046" y="2331"/>
                </a:lnTo>
                <a:lnTo>
                  <a:pt x="1662" y="2331"/>
                </a:lnTo>
                <a:lnTo>
                  <a:pt x="1662" y="1709"/>
                </a:lnTo>
                <a:moveTo>
                  <a:pt x="0" y="4351"/>
                </a:moveTo>
                <a:lnTo>
                  <a:pt x="10892" y="4351"/>
                </a:lnTo>
                <a:lnTo>
                  <a:pt x="10892" y="14141"/>
                </a:lnTo>
                <a:lnTo>
                  <a:pt x="21600" y="14141"/>
                </a:lnTo>
                <a:moveTo>
                  <a:pt x="11631" y="1243"/>
                </a:moveTo>
                <a:lnTo>
                  <a:pt x="20492" y="1243"/>
                </a:lnTo>
                <a:lnTo>
                  <a:pt x="20492" y="1554"/>
                </a:lnTo>
                <a:lnTo>
                  <a:pt x="11631" y="1554"/>
                </a:lnTo>
                <a:lnTo>
                  <a:pt x="11631" y="1243"/>
                </a:lnTo>
                <a:moveTo>
                  <a:pt x="11631" y="3263"/>
                </a:moveTo>
                <a:lnTo>
                  <a:pt x="20492" y="3263"/>
                </a:lnTo>
                <a:lnTo>
                  <a:pt x="20492" y="3574"/>
                </a:lnTo>
                <a:lnTo>
                  <a:pt x="11631" y="3574"/>
                </a:lnTo>
                <a:lnTo>
                  <a:pt x="11631" y="3263"/>
                </a:lnTo>
                <a:moveTo>
                  <a:pt x="11631" y="6060"/>
                </a:moveTo>
                <a:lnTo>
                  <a:pt x="20492" y="6060"/>
                </a:lnTo>
                <a:lnTo>
                  <a:pt x="20492" y="6371"/>
                </a:lnTo>
                <a:lnTo>
                  <a:pt x="11631" y="6371"/>
                </a:lnTo>
                <a:lnTo>
                  <a:pt x="11631" y="6060"/>
                </a:lnTo>
                <a:moveTo>
                  <a:pt x="11631" y="8081"/>
                </a:moveTo>
                <a:lnTo>
                  <a:pt x="20308" y="8081"/>
                </a:lnTo>
                <a:lnTo>
                  <a:pt x="20308" y="8391"/>
                </a:lnTo>
                <a:lnTo>
                  <a:pt x="11631" y="8391"/>
                </a:lnTo>
                <a:lnTo>
                  <a:pt x="11631" y="8081"/>
                </a:lnTo>
                <a:moveTo>
                  <a:pt x="11631" y="4196"/>
                </a:moveTo>
                <a:lnTo>
                  <a:pt x="12369" y="4196"/>
                </a:lnTo>
                <a:lnTo>
                  <a:pt x="12369" y="4817"/>
                </a:lnTo>
                <a:lnTo>
                  <a:pt x="11631" y="4817"/>
                </a:lnTo>
                <a:lnTo>
                  <a:pt x="11631" y="4196"/>
                </a:lnTo>
                <a:moveTo>
                  <a:pt x="14400" y="4196"/>
                </a:moveTo>
                <a:lnTo>
                  <a:pt x="15138" y="4196"/>
                </a:lnTo>
                <a:lnTo>
                  <a:pt x="15138" y="4817"/>
                </a:lnTo>
                <a:lnTo>
                  <a:pt x="14400" y="4817"/>
                </a:lnTo>
                <a:lnTo>
                  <a:pt x="14400" y="4196"/>
                </a:lnTo>
                <a:moveTo>
                  <a:pt x="16985" y="4196"/>
                </a:moveTo>
                <a:lnTo>
                  <a:pt x="17723" y="4196"/>
                </a:lnTo>
                <a:lnTo>
                  <a:pt x="17723" y="4817"/>
                </a:lnTo>
                <a:lnTo>
                  <a:pt x="16985" y="4817"/>
                </a:lnTo>
                <a:lnTo>
                  <a:pt x="16985" y="4196"/>
                </a:lnTo>
                <a:moveTo>
                  <a:pt x="19754" y="4196"/>
                </a:moveTo>
                <a:lnTo>
                  <a:pt x="20492" y="4196"/>
                </a:lnTo>
                <a:lnTo>
                  <a:pt x="20492" y="4817"/>
                </a:lnTo>
                <a:lnTo>
                  <a:pt x="19754" y="4817"/>
                </a:lnTo>
                <a:lnTo>
                  <a:pt x="19754" y="4196"/>
                </a:lnTo>
                <a:moveTo>
                  <a:pt x="11631" y="9635"/>
                </a:moveTo>
                <a:lnTo>
                  <a:pt x="12369" y="9635"/>
                </a:lnTo>
                <a:lnTo>
                  <a:pt x="12369" y="10256"/>
                </a:lnTo>
                <a:lnTo>
                  <a:pt x="11631" y="10256"/>
                </a:lnTo>
                <a:lnTo>
                  <a:pt x="11631" y="9635"/>
                </a:lnTo>
                <a:moveTo>
                  <a:pt x="14400" y="9635"/>
                </a:moveTo>
                <a:lnTo>
                  <a:pt x="15138" y="9635"/>
                </a:lnTo>
                <a:lnTo>
                  <a:pt x="15138" y="10256"/>
                </a:lnTo>
                <a:lnTo>
                  <a:pt x="14400" y="10256"/>
                </a:lnTo>
                <a:lnTo>
                  <a:pt x="14400" y="9635"/>
                </a:lnTo>
                <a:moveTo>
                  <a:pt x="16985" y="9635"/>
                </a:moveTo>
                <a:lnTo>
                  <a:pt x="17723" y="9635"/>
                </a:lnTo>
                <a:lnTo>
                  <a:pt x="17723" y="10256"/>
                </a:lnTo>
                <a:lnTo>
                  <a:pt x="16985" y="10256"/>
                </a:lnTo>
                <a:lnTo>
                  <a:pt x="16985" y="9635"/>
                </a:lnTo>
                <a:moveTo>
                  <a:pt x="19754" y="9635"/>
                </a:moveTo>
                <a:lnTo>
                  <a:pt x="20492" y="9635"/>
                </a:lnTo>
                <a:lnTo>
                  <a:pt x="20492" y="10256"/>
                </a:lnTo>
                <a:lnTo>
                  <a:pt x="19754" y="10256"/>
                </a:lnTo>
                <a:lnTo>
                  <a:pt x="19754" y="9635"/>
                </a:lnTo>
                <a:moveTo>
                  <a:pt x="10892" y="14141"/>
                </a:moveTo>
                <a:lnTo>
                  <a:pt x="10892" y="15384"/>
                </a:lnTo>
                <a:lnTo>
                  <a:pt x="10892" y="20046"/>
                </a:lnTo>
                <a:lnTo>
                  <a:pt x="10892" y="21600"/>
                </a:lnTo>
                <a:lnTo>
                  <a:pt x="10892" y="14141"/>
                </a:lnTo>
                <a:moveTo>
                  <a:pt x="10892" y="4351"/>
                </a:moveTo>
                <a:lnTo>
                  <a:pt x="10892" y="3574"/>
                </a:lnTo>
                <a:lnTo>
                  <a:pt x="10892" y="932"/>
                </a:lnTo>
                <a:lnTo>
                  <a:pt x="10892" y="0"/>
                </a:lnTo>
                <a:lnTo>
                  <a:pt x="10892" y="4351"/>
                </a:lnTo>
              </a:path>
            </a:pathLst>
          </a:custGeom>
          <a:solidFill>
            <a:srgbClr val="FF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00794" tIns="50397" rIns="100794" bIns="50397"/>
          <a:lstStyle/>
          <a:p>
            <a:endParaRPr lang="ru-RU"/>
          </a:p>
        </p:txBody>
      </p:sp>
      <p:sp>
        <p:nvSpPr>
          <p:cNvPr id="38919" name="Text Box 11"/>
          <p:cNvSpPr txBox="1">
            <a:spLocks noChangeArrowheads="1"/>
          </p:cNvSpPr>
          <p:nvPr/>
        </p:nvSpPr>
        <p:spPr bwMode="auto">
          <a:xfrm>
            <a:off x="2681288" y="4873625"/>
            <a:ext cx="2425700" cy="766763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ru-RU" b="1"/>
              <a:t>лист планирова-ния и продвиже-ния по заданию</a:t>
            </a:r>
          </a:p>
        </p:txBody>
      </p:sp>
      <p:sp>
        <p:nvSpPr>
          <p:cNvPr id="38920" name="Text Box 12"/>
          <p:cNvSpPr txBox="1">
            <a:spLocks noChangeArrowheads="1"/>
          </p:cNvSpPr>
          <p:nvPr/>
        </p:nvSpPr>
        <p:spPr bwMode="auto">
          <a:xfrm>
            <a:off x="2692400" y="4059238"/>
            <a:ext cx="2439988" cy="655637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ru-RU" b="1"/>
              <a:t>презентация или иные материалы</a:t>
            </a:r>
          </a:p>
        </p:txBody>
      </p:sp>
      <p:sp>
        <p:nvSpPr>
          <p:cNvPr id="38921" name="Text Box 13"/>
          <p:cNvSpPr txBox="1">
            <a:spLocks noChangeArrowheads="1"/>
          </p:cNvSpPr>
          <p:nvPr/>
        </p:nvSpPr>
        <p:spPr bwMode="auto">
          <a:xfrm>
            <a:off x="2692400" y="5810250"/>
            <a:ext cx="2930525" cy="37782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ru-RU" b="1"/>
              <a:t>листы самооценки</a:t>
            </a:r>
          </a:p>
        </p:txBody>
      </p:sp>
      <p:sp>
        <p:nvSpPr>
          <p:cNvPr id="38922" name="server"/>
          <p:cNvSpPr>
            <a:spLocks noEditPoints="1" noChangeArrowheads="1"/>
          </p:cNvSpPr>
          <p:nvPr/>
        </p:nvSpPr>
        <p:spPr bwMode="auto">
          <a:xfrm>
            <a:off x="8296275" y="6113463"/>
            <a:ext cx="1028700" cy="120967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0 h 21600"/>
              <a:gd name="T4" fmla="*/ 2147483647 w 21600"/>
              <a:gd name="T5" fmla="*/ 0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761 w 21600"/>
              <a:gd name="T25" fmla="*/ 22454 h 21600"/>
              <a:gd name="T26" fmla="*/ 21069 w 21600"/>
              <a:gd name="T27" fmla="*/ 28282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  <a:path w="21600" h="21600" extrusionOk="0">
                <a:moveTo>
                  <a:pt x="1662" y="1709"/>
                </a:moveTo>
                <a:lnTo>
                  <a:pt x="9046" y="1709"/>
                </a:lnTo>
                <a:lnTo>
                  <a:pt x="9046" y="2331"/>
                </a:lnTo>
                <a:lnTo>
                  <a:pt x="1662" y="2331"/>
                </a:lnTo>
                <a:lnTo>
                  <a:pt x="1662" y="1709"/>
                </a:lnTo>
                <a:moveTo>
                  <a:pt x="0" y="4351"/>
                </a:moveTo>
                <a:lnTo>
                  <a:pt x="10892" y="4351"/>
                </a:lnTo>
                <a:lnTo>
                  <a:pt x="10892" y="14141"/>
                </a:lnTo>
                <a:lnTo>
                  <a:pt x="21600" y="14141"/>
                </a:lnTo>
                <a:moveTo>
                  <a:pt x="11631" y="1243"/>
                </a:moveTo>
                <a:lnTo>
                  <a:pt x="20492" y="1243"/>
                </a:lnTo>
                <a:lnTo>
                  <a:pt x="20492" y="1554"/>
                </a:lnTo>
                <a:lnTo>
                  <a:pt x="11631" y="1554"/>
                </a:lnTo>
                <a:lnTo>
                  <a:pt x="11631" y="1243"/>
                </a:lnTo>
                <a:moveTo>
                  <a:pt x="11631" y="3263"/>
                </a:moveTo>
                <a:lnTo>
                  <a:pt x="20492" y="3263"/>
                </a:lnTo>
                <a:lnTo>
                  <a:pt x="20492" y="3574"/>
                </a:lnTo>
                <a:lnTo>
                  <a:pt x="11631" y="3574"/>
                </a:lnTo>
                <a:lnTo>
                  <a:pt x="11631" y="3263"/>
                </a:lnTo>
                <a:moveTo>
                  <a:pt x="11631" y="6060"/>
                </a:moveTo>
                <a:lnTo>
                  <a:pt x="20492" y="6060"/>
                </a:lnTo>
                <a:lnTo>
                  <a:pt x="20492" y="6371"/>
                </a:lnTo>
                <a:lnTo>
                  <a:pt x="11631" y="6371"/>
                </a:lnTo>
                <a:lnTo>
                  <a:pt x="11631" y="6060"/>
                </a:lnTo>
                <a:moveTo>
                  <a:pt x="11631" y="8081"/>
                </a:moveTo>
                <a:lnTo>
                  <a:pt x="20308" y="8081"/>
                </a:lnTo>
                <a:lnTo>
                  <a:pt x="20308" y="8391"/>
                </a:lnTo>
                <a:lnTo>
                  <a:pt x="11631" y="8391"/>
                </a:lnTo>
                <a:lnTo>
                  <a:pt x="11631" y="8081"/>
                </a:lnTo>
                <a:moveTo>
                  <a:pt x="11631" y="4196"/>
                </a:moveTo>
                <a:lnTo>
                  <a:pt x="12369" y="4196"/>
                </a:lnTo>
                <a:lnTo>
                  <a:pt x="12369" y="4817"/>
                </a:lnTo>
                <a:lnTo>
                  <a:pt x="11631" y="4817"/>
                </a:lnTo>
                <a:lnTo>
                  <a:pt x="11631" y="4196"/>
                </a:lnTo>
                <a:moveTo>
                  <a:pt x="14400" y="4196"/>
                </a:moveTo>
                <a:lnTo>
                  <a:pt x="15138" y="4196"/>
                </a:lnTo>
                <a:lnTo>
                  <a:pt x="15138" y="4817"/>
                </a:lnTo>
                <a:lnTo>
                  <a:pt x="14400" y="4817"/>
                </a:lnTo>
                <a:lnTo>
                  <a:pt x="14400" y="4196"/>
                </a:lnTo>
                <a:moveTo>
                  <a:pt x="16985" y="4196"/>
                </a:moveTo>
                <a:lnTo>
                  <a:pt x="17723" y="4196"/>
                </a:lnTo>
                <a:lnTo>
                  <a:pt x="17723" y="4817"/>
                </a:lnTo>
                <a:lnTo>
                  <a:pt x="16985" y="4817"/>
                </a:lnTo>
                <a:lnTo>
                  <a:pt x="16985" y="4196"/>
                </a:lnTo>
                <a:moveTo>
                  <a:pt x="19754" y="4196"/>
                </a:moveTo>
                <a:lnTo>
                  <a:pt x="20492" y="4196"/>
                </a:lnTo>
                <a:lnTo>
                  <a:pt x="20492" y="4817"/>
                </a:lnTo>
                <a:lnTo>
                  <a:pt x="19754" y="4817"/>
                </a:lnTo>
                <a:lnTo>
                  <a:pt x="19754" y="4196"/>
                </a:lnTo>
                <a:moveTo>
                  <a:pt x="11631" y="9635"/>
                </a:moveTo>
                <a:lnTo>
                  <a:pt x="12369" y="9635"/>
                </a:lnTo>
                <a:lnTo>
                  <a:pt x="12369" y="10256"/>
                </a:lnTo>
                <a:lnTo>
                  <a:pt x="11631" y="10256"/>
                </a:lnTo>
                <a:lnTo>
                  <a:pt x="11631" y="9635"/>
                </a:lnTo>
                <a:moveTo>
                  <a:pt x="14400" y="9635"/>
                </a:moveTo>
                <a:lnTo>
                  <a:pt x="15138" y="9635"/>
                </a:lnTo>
                <a:lnTo>
                  <a:pt x="15138" y="10256"/>
                </a:lnTo>
                <a:lnTo>
                  <a:pt x="14400" y="10256"/>
                </a:lnTo>
                <a:lnTo>
                  <a:pt x="14400" y="9635"/>
                </a:lnTo>
                <a:moveTo>
                  <a:pt x="16985" y="9635"/>
                </a:moveTo>
                <a:lnTo>
                  <a:pt x="17723" y="9635"/>
                </a:lnTo>
                <a:lnTo>
                  <a:pt x="17723" y="10256"/>
                </a:lnTo>
                <a:lnTo>
                  <a:pt x="16985" y="10256"/>
                </a:lnTo>
                <a:lnTo>
                  <a:pt x="16985" y="9635"/>
                </a:lnTo>
                <a:moveTo>
                  <a:pt x="19754" y="9635"/>
                </a:moveTo>
                <a:lnTo>
                  <a:pt x="20492" y="9635"/>
                </a:lnTo>
                <a:lnTo>
                  <a:pt x="20492" y="10256"/>
                </a:lnTo>
                <a:lnTo>
                  <a:pt x="19754" y="10256"/>
                </a:lnTo>
                <a:lnTo>
                  <a:pt x="19754" y="9635"/>
                </a:lnTo>
                <a:moveTo>
                  <a:pt x="10892" y="14141"/>
                </a:moveTo>
                <a:lnTo>
                  <a:pt x="10892" y="15384"/>
                </a:lnTo>
                <a:lnTo>
                  <a:pt x="10892" y="20046"/>
                </a:lnTo>
                <a:lnTo>
                  <a:pt x="10892" y="21600"/>
                </a:lnTo>
                <a:lnTo>
                  <a:pt x="10892" y="14141"/>
                </a:lnTo>
                <a:moveTo>
                  <a:pt x="10892" y="4351"/>
                </a:moveTo>
                <a:lnTo>
                  <a:pt x="10892" y="3574"/>
                </a:lnTo>
                <a:lnTo>
                  <a:pt x="10892" y="932"/>
                </a:lnTo>
                <a:lnTo>
                  <a:pt x="10892" y="0"/>
                </a:lnTo>
                <a:lnTo>
                  <a:pt x="10892" y="4351"/>
                </a:lnTo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00794" tIns="50397" rIns="100794" bIns="50397"/>
          <a:lstStyle/>
          <a:p>
            <a:endParaRPr lang="ru-RU"/>
          </a:p>
        </p:txBody>
      </p:sp>
      <p:grpSp>
        <p:nvGrpSpPr>
          <p:cNvPr id="38923" name="Group 15"/>
          <p:cNvGrpSpPr>
            <a:grpSpLocks/>
          </p:cNvGrpSpPr>
          <p:nvPr/>
        </p:nvGrpSpPr>
        <p:grpSpPr bwMode="auto">
          <a:xfrm>
            <a:off x="7377113" y="6323013"/>
            <a:ext cx="1111250" cy="1031875"/>
            <a:chOff x="2304" y="1584"/>
            <a:chExt cx="1740" cy="1554"/>
          </a:xfrm>
        </p:grpSpPr>
        <p:sp>
          <p:nvSpPr>
            <p:cNvPr id="38934" name="Film"/>
            <p:cNvSpPr>
              <a:spLocks noEditPoints="1" noChangeArrowheads="1"/>
            </p:cNvSpPr>
            <p:nvPr/>
          </p:nvSpPr>
          <p:spPr bwMode="auto">
            <a:xfrm>
              <a:off x="2304" y="1980"/>
              <a:ext cx="726" cy="115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4969 w 21600"/>
                <a:gd name="T25" fmla="*/ 8133 h 21600"/>
                <a:gd name="T26" fmla="*/ 17078 w 21600"/>
                <a:gd name="T27" fmla="*/ 1343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lose/>
                </a:path>
                <a:path w="21600" h="21600" extrusionOk="0">
                  <a:moveTo>
                    <a:pt x="3014" y="21600"/>
                  </a:moveTo>
                  <a:lnTo>
                    <a:pt x="3014" y="0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3014" y="21600"/>
                  </a:lnTo>
                  <a:close/>
                </a:path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18586" y="0"/>
                  </a:lnTo>
                  <a:lnTo>
                    <a:pt x="18586" y="21600"/>
                  </a:lnTo>
                  <a:lnTo>
                    <a:pt x="21600" y="21600"/>
                  </a:lnTo>
                  <a:close/>
                </a:path>
                <a:path w="21600" h="21600" extrusionOk="0">
                  <a:moveTo>
                    <a:pt x="6028" y="6574"/>
                  </a:moveTo>
                  <a:lnTo>
                    <a:pt x="15572" y="6574"/>
                  </a:lnTo>
                  <a:lnTo>
                    <a:pt x="16074" y="6574"/>
                  </a:lnTo>
                  <a:lnTo>
                    <a:pt x="16326" y="6457"/>
                  </a:lnTo>
                  <a:lnTo>
                    <a:pt x="16577" y="6339"/>
                  </a:lnTo>
                  <a:lnTo>
                    <a:pt x="16828" y="6222"/>
                  </a:lnTo>
                  <a:lnTo>
                    <a:pt x="17079" y="6222"/>
                  </a:lnTo>
                  <a:lnTo>
                    <a:pt x="17330" y="5987"/>
                  </a:lnTo>
                  <a:lnTo>
                    <a:pt x="17330" y="5870"/>
                  </a:lnTo>
                  <a:lnTo>
                    <a:pt x="17581" y="5635"/>
                  </a:lnTo>
                  <a:lnTo>
                    <a:pt x="17581" y="1526"/>
                  </a:lnTo>
                  <a:lnTo>
                    <a:pt x="17330" y="1291"/>
                  </a:lnTo>
                  <a:lnTo>
                    <a:pt x="17330" y="1174"/>
                  </a:lnTo>
                  <a:lnTo>
                    <a:pt x="17079" y="1057"/>
                  </a:lnTo>
                  <a:lnTo>
                    <a:pt x="16828" y="939"/>
                  </a:lnTo>
                  <a:lnTo>
                    <a:pt x="16577" y="822"/>
                  </a:lnTo>
                  <a:lnTo>
                    <a:pt x="16326" y="704"/>
                  </a:lnTo>
                  <a:lnTo>
                    <a:pt x="16074" y="704"/>
                  </a:lnTo>
                  <a:lnTo>
                    <a:pt x="15572" y="587"/>
                  </a:lnTo>
                  <a:lnTo>
                    <a:pt x="6028" y="587"/>
                  </a:lnTo>
                  <a:lnTo>
                    <a:pt x="5526" y="704"/>
                  </a:lnTo>
                  <a:lnTo>
                    <a:pt x="5274" y="704"/>
                  </a:lnTo>
                  <a:lnTo>
                    <a:pt x="5023" y="822"/>
                  </a:lnTo>
                  <a:lnTo>
                    <a:pt x="4772" y="939"/>
                  </a:lnTo>
                  <a:lnTo>
                    <a:pt x="4521" y="1057"/>
                  </a:lnTo>
                  <a:lnTo>
                    <a:pt x="4270" y="1174"/>
                  </a:lnTo>
                  <a:lnTo>
                    <a:pt x="4270" y="1291"/>
                  </a:lnTo>
                  <a:lnTo>
                    <a:pt x="4019" y="1526"/>
                  </a:lnTo>
                  <a:lnTo>
                    <a:pt x="4019" y="5635"/>
                  </a:lnTo>
                  <a:lnTo>
                    <a:pt x="4270" y="5870"/>
                  </a:lnTo>
                  <a:lnTo>
                    <a:pt x="4270" y="5987"/>
                  </a:lnTo>
                  <a:lnTo>
                    <a:pt x="4521" y="6222"/>
                  </a:lnTo>
                  <a:lnTo>
                    <a:pt x="4772" y="6222"/>
                  </a:lnTo>
                  <a:lnTo>
                    <a:pt x="5023" y="6339"/>
                  </a:lnTo>
                  <a:lnTo>
                    <a:pt x="5274" y="6457"/>
                  </a:lnTo>
                  <a:lnTo>
                    <a:pt x="5526" y="6574"/>
                  </a:lnTo>
                  <a:lnTo>
                    <a:pt x="6028" y="6574"/>
                  </a:lnTo>
                  <a:close/>
                </a:path>
                <a:path w="21600" h="21600" extrusionOk="0">
                  <a:moveTo>
                    <a:pt x="6028" y="13617"/>
                  </a:moveTo>
                  <a:lnTo>
                    <a:pt x="15572" y="13617"/>
                  </a:lnTo>
                  <a:lnTo>
                    <a:pt x="16074" y="13617"/>
                  </a:lnTo>
                  <a:lnTo>
                    <a:pt x="16326" y="13617"/>
                  </a:lnTo>
                  <a:lnTo>
                    <a:pt x="16577" y="13500"/>
                  </a:lnTo>
                  <a:lnTo>
                    <a:pt x="16828" y="13383"/>
                  </a:lnTo>
                  <a:lnTo>
                    <a:pt x="17079" y="13265"/>
                  </a:lnTo>
                  <a:lnTo>
                    <a:pt x="17330" y="13148"/>
                  </a:lnTo>
                  <a:lnTo>
                    <a:pt x="17330" y="12913"/>
                  </a:lnTo>
                  <a:lnTo>
                    <a:pt x="17581" y="12796"/>
                  </a:lnTo>
                  <a:lnTo>
                    <a:pt x="17581" y="8687"/>
                  </a:lnTo>
                  <a:lnTo>
                    <a:pt x="17330" y="8452"/>
                  </a:lnTo>
                  <a:lnTo>
                    <a:pt x="17330" y="8335"/>
                  </a:lnTo>
                  <a:lnTo>
                    <a:pt x="17079" y="8217"/>
                  </a:lnTo>
                  <a:lnTo>
                    <a:pt x="16828" y="7983"/>
                  </a:lnTo>
                  <a:lnTo>
                    <a:pt x="16577" y="7983"/>
                  </a:lnTo>
                  <a:lnTo>
                    <a:pt x="16326" y="7865"/>
                  </a:lnTo>
                  <a:lnTo>
                    <a:pt x="16074" y="7865"/>
                  </a:lnTo>
                  <a:lnTo>
                    <a:pt x="15572" y="7748"/>
                  </a:lnTo>
                  <a:lnTo>
                    <a:pt x="6028" y="7748"/>
                  </a:lnTo>
                  <a:lnTo>
                    <a:pt x="5526" y="7865"/>
                  </a:lnTo>
                  <a:lnTo>
                    <a:pt x="5274" y="7865"/>
                  </a:lnTo>
                  <a:lnTo>
                    <a:pt x="5023" y="7983"/>
                  </a:lnTo>
                  <a:lnTo>
                    <a:pt x="4772" y="7983"/>
                  </a:lnTo>
                  <a:lnTo>
                    <a:pt x="4521" y="8217"/>
                  </a:lnTo>
                  <a:lnTo>
                    <a:pt x="4270" y="8335"/>
                  </a:lnTo>
                  <a:lnTo>
                    <a:pt x="4270" y="8452"/>
                  </a:lnTo>
                  <a:lnTo>
                    <a:pt x="4019" y="8687"/>
                  </a:lnTo>
                  <a:lnTo>
                    <a:pt x="4019" y="12796"/>
                  </a:lnTo>
                  <a:lnTo>
                    <a:pt x="4270" y="12913"/>
                  </a:lnTo>
                  <a:lnTo>
                    <a:pt x="4270" y="13148"/>
                  </a:lnTo>
                  <a:lnTo>
                    <a:pt x="4521" y="13265"/>
                  </a:lnTo>
                  <a:lnTo>
                    <a:pt x="4772" y="13383"/>
                  </a:lnTo>
                  <a:lnTo>
                    <a:pt x="5023" y="13500"/>
                  </a:lnTo>
                  <a:lnTo>
                    <a:pt x="5274" y="13617"/>
                  </a:lnTo>
                  <a:lnTo>
                    <a:pt x="5526" y="13617"/>
                  </a:lnTo>
                  <a:lnTo>
                    <a:pt x="6028" y="13617"/>
                  </a:lnTo>
                  <a:close/>
                </a:path>
                <a:path w="21600" h="21600" extrusionOk="0">
                  <a:moveTo>
                    <a:pt x="6028" y="20778"/>
                  </a:moveTo>
                  <a:lnTo>
                    <a:pt x="15572" y="20778"/>
                  </a:lnTo>
                  <a:lnTo>
                    <a:pt x="16074" y="20778"/>
                  </a:lnTo>
                  <a:lnTo>
                    <a:pt x="16326" y="20661"/>
                  </a:lnTo>
                  <a:lnTo>
                    <a:pt x="16577" y="20661"/>
                  </a:lnTo>
                  <a:lnTo>
                    <a:pt x="16828" y="20543"/>
                  </a:lnTo>
                  <a:lnTo>
                    <a:pt x="17079" y="20426"/>
                  </a:lnTo>
                  <a:lnTo>
                    <a:pt x="17330" y="20309"/>
                  </a:lnTo>
                  <a:lnTo>
                    <a:pt x="17330" y="20074"/>
                  </a:lnTo>
                  <a:lnTo>
                    <a:pt x="17581" y="19957"/>
                  </a:lnTo>
                  <a:lnTo>
                    <a:pt x="17581" y="15730"/>
                  </a:lnTo>
                  <a:lnTo>
                    <a:pt x="17330" y="15613"/>
                  </a:lnTo>
                  <a:lnTo>
                    <a:pt x="17330" y="15378"/>
                  </a:lnTo>
                  <a:lnTo>
                    <a:pt x="17079" y="15378"/>
                  </a:lnTo>
                  <a:lnTo>
                    <a:pt x="16828" y="15143"/>
                  </a:lnTo>
                  <a:lnTo>
                    <a:pt x="16577" y="15026"/>
                  </a:lnTo>
                  <a:lnTo>
                    <a:pt x="16326" y="15026"/>
                  </a:lnTo>
                  <a:lnTo>
                    <a:pt x="16074" y="15026"/>
                  </a:lnTo>
                  <a:lnTo>
                    <a:pt x="15572" y="14909"/>
                  </a:lnTo>
                  <a:lnTo>
                    <a:pt x="6028" y="14909"/>
                  </a:lnTo>
                  <a:lnTo>
                    <a:pt x="5526" y="15026"/>
                  </a:lnTo>
                  <a:lnTo>
                    <a:pt x="5274" y="15026"/>
                  </a:lnTo>
                  <a:lnTo>
                    <a:pt x="5023" y="15026"/>
                  </a:lnTo>
                  <a:lnTo>
                    <a:pt x="4772" y="15143"/>
                  </a:lnTo>
                  <a:lnTo>
                    <a:pt x="4521" y="15378"/>
                  </a:lnTo>
                  <a:lnTo>
                    <a:pt x="4270" y="15378"/>
                  </a:lnTo>
                  <a:lnTo>
                    <a:pt x="4270" y="15613"/>
                  </a:lnTo>
                  <a:lnTo>
                    <a:pt x="4019" y="15730"/>
                  </a:lnTo>
                  <a:lnTo>
                    <a:pt x="4019" y="19957"/>
                  </a:lnTo>
                  <a:lnTo>
                    <a:pt x="4270" y="20074"/>
                  </a:lnTo>
                  <a:lnTo>
                    <a:pt x="4270" y="20309"/>
                  </a:lnTo>
                  <a:lnTo>
                    <a:pt x="4521" y="20426"/>
                  </a:lnTo>
                  <a:lnTo>
                    <a:pt x="4772" y="20543"/>
                  </a:lnTo>
                  <a:lnTo>
                    <a:pt x="5023" y="20661"/>
                  </a:lnTo>
                  <a:lnTo>
                    <a:pt x="5274" y="20661"/>
                  </a:lnTo>
                  <a:lnTo>
                    <a:pt x="5526" y="20778"/>
                  </a:lnTo>
                  <a:lnTo>
                    <a:pt x="6028" y="20778"/>
                  </a:lnTo>
                  <a:close/>
                </a:path>
                <a:path w="21600" h="21600" extrusionOk="0">
                  <a:moveTo>
                    <a:pt x="753" y="1291"/>
                  </a:moveTo>
                  <a:lnTo>
                    <a:pt x="2260" y="1291"/>
                  </a:lnTo>
                  <a:lnTo>
                    <a:pt x="2260" y="235"/>
                  </a:lnTo>
                  <a:lnTo>
                    <a:pt x="753" y="235"/>
                  </a:lnTo>
                  <a:lnTo>
                    <a:pt x="753" y="1291"/>
                  </a:lnTo>
                  <a:close/>
                </a:path>
                <a:path w="21600" h="21600" extrusionOk="0">
                  <a:moveTo>
                    <a:pt x="753" y="2700"/>
                  </a:moveTo>
                  <a:lnTo>
                    <a:pt x="2260" y="2700"/>
                  </a:lnTo>
                  <a:lnTo>
                    <a:pt x="2260" y="1643"/>
                  </a:lnTo>
                  <a:lnTo>
                    <a:pt x="753" y="1643"/>
                  </a:lnTo>
                  <a:lnTo>
                    <a:pt x="753" y="2700"/>
                  </a:lnTo>
                  <a:close/>
                </a:path>
                <a:path w="21600" h="21600" extrusionOk="0">
                  <a:moveTo>
                    <a:pt x="753" y="4109"/>
                  </a:moveTo>
                  <a:lnTo>
                    <a:pt x="2260" y="4109"/>
                  </a:lnTo>
                  <a:lnTo>
                    <a:pt x="2260" y="3052"/>
                  </a:lnTo>
                  <a:lnTo>
                    <a:pt x="753" y="3052"/>
                  </a:lnTo>
                  <a:lnTo>
                    <a:pt x="753" y="4109"/>
                  </a:lnTo>
                  <a:close/>
                </a:path>
                <a:path w="21600" h="21600" extrusionOk="0">
                  <a:moveTo>
                    <a:pt x="753" y="5517"/>
                  </a:moveTo>
                  <a:lnTo>
                    <a:pt x="2260" y="5517"/>
                  </a:lnTo>
                  <a:lnTo>
                    <a:pt x="2260" y="4461"/>
                  </a:lnTo>
                  <a:lnTo>
                    <a:pt x="753" y="4461"/>
                  </a:lnTo>
                  <a:lnTo>
                    <a:pt x="753" y="5517"/>
                  </a:lnTo>
                  <a:close/>
                </a:path>
                <a:path w="21600" h="21600" extrusionOk="0">
                  <a:moveTo>
                    <a:pt x="753" y="6926"/>
                  </a:moveTo>
                  <a:lnTo>
                    <a:pt x="2260" y="6926"/>
                  </a:lnTo>
                  <a:lnTo>
                    <a:pt x="2260" y="5870"/>
                  </a:lnTo>
                  <a:lnTo>
                    <a:pt x="753" y="5870"/>
                  </a:lnTo>
                  <a:lnTo>
                    <a:pt x="753" y="6926"/>
                  </a:lnTo>
                  <a:close/>
                </a:path>
                <a:path w="21600" h="21600" extrusionOk="0">
                  <a:moveTo>
                    <a:pt x="753" y="8335"/>
                  </a:moveTo>
                  <a:lnTo>
                    <a:pt x="2260" y="8335"/>
                  </a:lnTo>
                  <a:lnTo>
                    <a:pt x="2260" y="7278"/>
                  </a:lnTo>
                  <a:lnTo>
                    <a:pt x="753" y="7278"/>
                  </a:lnTo>
                  <a:lnTo>
                    <a:pt x="753" y="8335"/>
                  </a:lnTo>
                  <a:close/>
                </a:path>
                <a:path w="21600" h="21600" extrusionOk="0">
                  <a:moveTo>
                    <a:pt x="753" y="9743"/>
                  </a:moveTo>
                  <a:lnTo>
                    <a:pt x="2260" y="9743"/>
                  </a:lnTo>
                  <a:lnTo>
                    <a:pt x="2260" y="8687"/>
                  </a:lnTo>
                  <a:lnTo>
                    <a:pt x="753" y="8687"/>
                  </a:lnTo>
                  <a:lnTo>
                    <a:pt x="753" y="9743"/>
                  </a:lnTo>
                  <a:close/>
                </a:path>
                <a:path w="21600" h="21600" extrusionOk="0">
                  <a:moveTo>
                    <a:pt x="753" y="11152"/>
                  </a:moveTo>
                  <a:lnTo>
                    <a:pt x="2260" y="11152"/>
                  </a:lnTo>
                  <a:lnTo>
                    <a:pt x="2260" y="10096"/>
                  </a:lnTo>
                  <a:lnTo>
                    <a:pt x="753" y="10096"/>
                  </a:lnTo>
                  <a:lnTo>
                    <a:pt x="753" y="11152"/>
                  </a:lnTo>
                  <a:close/>
                </a:path>
                <a:path w="21600" h="21600" extrusionOk="0">
                  <a:moveTo>
                    <a:pt x="753" y="12561"/>
                  </a:moveTo>
                  <a:lnTo>
                    <a:pt x="2260" y="12561"/>
                  </a:lnTo>
                  <a:lnTo>
                    <a:pt x="2260" y="11504"/>
                  </a:lnTo>
                  <a:lnTo>
                    <a:pt x="753" y="11504"/>
                  </a:lnTo>
                  <a:lnTo>
                    <a:pt x="753" y="12561"/>
                  </a:lnTo>
                  <a:close/>
                </a:path>
                <a:path w="21600" h="21600" extrusionOk="0">
                  <a:moveTo>
                    <a:pt x="753" y="13970"/>
                  </a:moveTo>
                  <a:lnTo>
                    <a:pt x="2260" y="13970"/>
                  </a:lnTo>
                  <a:lnTo>
                    <a:pt x="2260" y="12913"/>
                  </a:lnTo>
                  <a:lnTo>
                    <a:pt x="753" y="12913"/>
                  </a:lnTo>
                  <a:lnTo>
                    <a:pt x="753" y="13970"/>
                  </a:lnTo>
                  <a:close/>
                </a:path>
                <a:path w="21600" h="21600" extrusionOk="0">
                  <a:moveTo>
                    <a:pt x="753" y="15378"/>
                  </a:moveTo>
                  <a:lnTo>
                    <a:pt x="2260" y="15378"/>
                  </a:lnTo>
                  <a:lnTo>
                    <a:pt x="2260" y="14322"/>
                  </a:lnTo>
                  <a:lnTo>
                    <a:pt x="753" y="14322"/>
                  </a:lnTo>
                  <a:lnTo>
                    <a:pt x="753" y="15378"/>
                  </a:lnTo>
                  <a:close/>
                </a:path>
                <a:path w="21600" h="21600" extrusionOk="0">
                  <a:moveTo>
                    <a:pt x="753" y="16787"/>
                  </a:moveTo>
                  <a:lnTo>
                    <a:pt x="2260" y="16787"/>
                  </a:lnTo>
                  <a:lnTo>
                    <a:pt x="2260" y="15730"/>
                  </a:lnTo>
                  <a:lnTo>
                    <a:pt x="753" y="15730"/>
                  </a:lnTo>
                  <a:lnTo>
                    <a:pt x="753" y="16787"/>
                  </a:lnTo>
                  <a:close/>
                </a:path>
                <a:path w="21600" h="21600" extrusionOk="0">
                  <a:moveTo>
                    <a:pt x="753" y="18196"/>
                  </a:moveTo>
                  <a:lnTo>
                    <a:pt x="2260" y="18196"/>
                  </a:lnTo>
                  <a:lnTo>
                    <a:pt x="2260" y="17139"/>
                  </a:lnTo>
                  <a:lnTo>
                    <a:pt x="753" y="17139"/>
                  </a:lnTo>
                  <a:lnTo>
                    <a:pt x="753" y="18196"/>
                  </a:lnTo>
                  <a:close/>
                </a:path>
                <a:path w="21600" h="21600" extrusionOk="0">
                  <a:moveTo>
                    <a:pt x="753" y="19604"/>
                  </a:moveTo>
                  <a:lnTo>
                    <a:pt x="2260" y="19604"/>
                  </a:lnTo>
                  <a:lnTo>
                    <a:pt x="2260" y="18548"/>
                  </a:lnTo>
                  <a:lnTo>
                    <a:pt x="753" y="18548"/>
                  </a:lnTo>
                  <a:lnTo>
                    <a:pt x="753" y="19604"/>
                  </a:lnTo>
                  <a:close/>
                </a:path>
                <a:path w="21600" h="21600" extrusionOk="0">
                  <a:moveTo>
                    <a:pt x="753" y="21013"/>
                  </a:moveTo>
                  <a:lnTo>
                    <a:pt x="2260" y="21013"/>
                  </a:lnTo>
                  <a:lnTo>
                    <a:pt x="2260" y="19957"/>
                  </a:lnTo>
                  <a:lnTo>
                    <a:pt x="753" y="19957"/>
                  </a:lnTo>
                  <a:lnTo>
                    <a:pt x="753" y="21013"/>
                  </a:lnTo>
                  <a:close/>
                </a:path>
                <a:path w="21600" h="21600" extrusionOk="0">
                  <a:moveTo>
                    <a:pt x="19340" y="1409"/>
                  </a:moveTo>
                  <a:lnTo>
                    <a:pt x="20595" y="1409"/>
                  </a:lnTo>
                  <a:lnTo>
                    <a:pt x="20595" y="352"/>
                  </a:lnTo>
                  <a:lnTo>
                    <a:pt x="19340" y="352"/>
                  </a:lnTo>
                  <a:lnTo>
                    <a:pt x="19340" y="1409"/>
                  </a:lnTo>
                  <a:close/>
                </a:path>
                <a:path w="21600" h="21600" extrusionOk="0">
                  <a:moveTo>
                    <a:pt x="19340" y="2700"/>
                  </a:moveTo>
                  <a:lnTo>
                    <a:pt x="20595" y="2700"/>
                  </a:lnTo>
                  <a:lnTo>
                    <a:pt x="20595" y="1643"/>
                  </a:lnTo>
                  <a:lnTo>
                    <a:pt x="19340" y="1643"/>
                  </a:lnTo>
                  <a:lnTo>
                    <a:pt x="19340" y="2700"/>
                  </a:lnTo>
                  <a:close/>
                </a:path>
                <a:path w="21600" h="21600" extrusionOk="0">
                  <a:moveTo>
                    <a:pt x="19340" y="4109"/>
                  </a:moveTo>
                  <a:lnTo>
                    <a:pt x="20595" y="4109"/>
                  </a:lnTo>
                  <a:lnTo>
                    <a:pt x="20595" y="3052"/>
                  </a:lnTo>
                  <a:lnTo>
                    <a:pt x="19340" y="3052"/>
                  </a:lnTo>
                  <a:lnTo>
                    <a:pt x="19340" y="4109"/>
                  </a:lnTo>
                  <a:close/>
                </a:path>
                <a:path w="21600" h="21600" extrusionOk="0">
                  <a:moveTo>
                    <a:pt x="19340" y="5517"/>
                  </a:moveTo>
                  <a:lnTo>
                    <a:pt x="20595" y="5517"/>
                  </a:lnTo>
                  <a:lnTo>
                    <a:pt x="20595" y="4461"/>
                  </a:lnTo>
                  <a:lnTo>
                    <a:pt x="19340" y="4461"/>
                  </a:lnTo>
                  <a:lnTo>
                    <a:pt x="19340" y="5517"/>
                  </a:lnTo>
                  <a:close/>
                </a:path>
                <a:path w="21600" h="21600" extrusionOk="0">
                  <a:moveTo>
                    <a:pt x="19340" y="6926"/>
                  </a:moveTo>
                  <a:lnTo>
                    <a:pt x="20595" y="6926"/>
                  </a:lnTo>
                  <a:lnTo>
                    <a:pt x="20595" y="5870"/>
                  </a:lnTo>
                  <a:lnTo>
                    <a:pt x="19340" y="5870"/>
                  </a:lnTo>
                  <a:lnTo>
                    <a:pt x="19340" y="6926"/>
                  </a:lnTo>
                  <a:close/>
                </a:path>
                <a:path w="21600" h="21600" extrusionOk="0">
                  <a:moveTo>
                    <a:pt x="19340" y="8335"/>
                  </a:moveTo>
                  <a:lnTo>
                    <a:pt x="20595" y="8335"/>
                  </a:lnTo>
                  <a:lnTo>
                    <a:pt x="20595" y="7278"/>
                  </a:lnTo>
                  <a:lnTo>
                    <a:pt x="19340" y="7278"/>
                  </a:lnTo>
                  <a:lnTo>
                    <a:pt x="19340" y="8335"/>
                  </a:lnTo>
                  <a:close/>
                </a:path>
                <a:path w="21600" h="21600" extrusionOk="0">
                  <a:moveTo>
                    <a:pt x="19340" y="9743"/>
                  </a:moveTo>
                  <a:lnTo>
                    <a:pt x="20595" y="9743"/>
                  </a:lnTo>
                  <a:lnTo>
                    <a:pt x="20595" y="8687"/>
                  </a:lnTo>
                  <a:lnTo>
                    <a:pt x="19340" y="8687"/>
                  </a:lnTo>
                  <a:lnTo>
                    <a:pt x="19340" y="9743"/>
                  </a:lnTo>
                  <a:close/>
                </a:path>
                <a:path w="21600" h="21600" extrusionOk="0">
                  <a:moveTo>
                    <a:pt x="19340" y="11152"/>
                  </a:moveTo>
                  <a:lnTo>
                    <a:pt x="20595" y="11152"/>
                  </a:lnTo>
                  <a:lnTo>
                    <a:pt x="20595" y="10096"/>
                  </a:lnTo>
                  <a:lnTo>
                    <a:pt x="19340" y="10096"/>
                  </a:lnTo>
                  <a:lnTo>
                    <a:pt x="19340" y="11152"/>
                  </a:lnTo>
                  <a:close/>
                </a:path>
                <a:path w="21600" h="21600" extrusionOk="0">
                  <a:moveTo>
                    <a:pt x="19340" y="12561"/>
                  </a:moveTo>
                  <a:lnTo>
                    <a:pt x="20595" y="12561"/>
                  </a:lnTo>
                  <a:lnTo>
                    <a:pt x="20595" y="11504"/>
                  </a:lnTo>
                  <a:lnTo>
                    <a:pt x="19340" y="11504"/>
                  </a:lnTo>
                  <a:lnTo>
                    <a:pt x="19340" y="12561"/>
                  </a:lnTo>
                  <a:close/>
                </a:path>
                <a:path w="21600" h="21600" extrusionOk="0">
                  <a:moveTo>
                    <a:pt x="19340" y="13970"/>
                  </a:moveTo>
                  <a:lnTo>
                    <a:pt x="20595" y="13970"/>
                  </a:lnTo>
                  <a:lnTo>
                    <a:pt x="20595" y="12913"/>
                  </a:lnTo>
                  <a:lnTo>
                    <a:pt x="19340" y="12913"/>
                  </a:lnTo>
                  <a:lnTo>
                    <a:pt x="19340" y="13970"/>
                  </a:lnTo>
                  <a:close/>
                </a:path>
                <a:path w="21600" h="21600" extrusionOk="0">
                  <a:moveTo>
                    <a:pt x="19340" y="15378"/>
                  </a:moveTo>
                  <a:lnTo>
                    <a:pt x="20595" y="15378"/>
                  </a:lnTo>
                  <a:lnTo>
                    <a:pt x="20595" y="14322"/>
                  </a:lnTo>
                  <a:lnTo>
                    <a:pt x="19340" y="14322"/>
                  </a:lnTo>
                  <a:lnTo>
                    <a:pt x="19340" y="15378"/>
                  </a:lnTo>
                  <a:close/>
                </a:path>
                <a:path w="21600" h="21600" extrusionOk="0">
                  <a:moveTo>
                    <a:pt x="19340" y="16787"/>
                  </a:moveTo>
                  <a:lnTo>
                    <a:pt x="20595" y="16787"/>
                  </a:lnTo>
                  <a:lnTo>
                    <a:pt x="20595" y="15730"/>
                  </a:lnTo>
                  <a:lnTo>
                    <a:pt x="19340" y="15730"/>
                  </a:lnTo>
                  <a:lnTo>
                    <a:pt x="19340" y="16787"/>
                  </a:lnTo>
                  <a:close/>
                </a:path>
                <a:path w="21600" h="21600" extrusionOk="0">
                  <a:moveTo>
                    <a:pt x="19340" y="18196"/>
                  </a:moveTo>
                  <a:lnTo>
                    <a:pt x="20595" y="18196"/>
                  </a:lnTo>
                  <a:lnTo>
                    <a:pt x="20595" y="17139"/>
                  </a:lnTo>
                  <a:lnTo>
                    <a:pt x="19340" y="17139"/>
                  </a:lnTo>
                  <a:lnTo>
                    <a:pt x="19340" y="18196"/>
                  </a:lnTo>
                  <a:close/>
                </a:path>
                <a:path w="21600" h="21600" extrusionOk="0">
                  <a:moveTo>
                    <a:pt x="19340" y="19604"/>
                  </a:moveTo>
                  <a:lnTo>
                    <a:pt x="20595" y="19604"/>
                  </a:lnTo>
                  <a:lnTo>
                    <a:pt x="20595" y="18548"/>
                  </a:lnTo>
                  <a:lnTo>
                    <a:pt x="19340" y="18548"/>
                  </a:lnTo>
                  <a:lnTo>
                    <a:pt x="19340" y="19604"/>
                  </a:lnTo>
                  <a:close/>
                </a:path>
                <a:path w="21600" h="21600" extrusionOk="0">
                  <a:moveTo>
                    <a:pt x="19340" y="21013"/>
                  </a:moveTo>
                  <a:lnTo>
                    <a:pt x="20595" y="21013"/>
                  </a:lnTo>
                  <a:lnTo>
                    <a:pt x="20595" y="19957"/>
                  </a:lnTo>
                  <a:lnTo>
                    <a:pt x="19340" y="19957"/>
                  </a:lnTo>
                  <a:lnTo>
                    <a:pt x="19340" y="21013"/>
                  </a:lnTo>
                  <a:close/>
                </a:path>
              </a:pathLst>
            </a:cu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849" name="Sound"/>
            <p:cNvSpPr>
              <a:spLocks noEditPoints="1" noChangeArrowheads="1"/>
            </p:cNvSpPr>
            <p:nvPr/>
          </p:nvSpPr>
          <p:spPr bwMode="auto">
            <a:xfrm>
              <a:off x="2724" y="1584"/>
              <a:ext cx="1007" cy="770"/>
            </a:xfrm>
            <a:custGeom>
              <a:avLst/>
              <a:gdLst>
                <a:gd name="T0" fmla="*/ 11164 w 21600"/>
                <a:gd name="T1" fmla="*/ 21159 h 21600"/>
                <a:gd name="T2" fmla="*/ 11164 w 21600"/>
                <a:gd name="T3" fmla="*/ 0 h 21600"/>
                <a:gd name="T4" fmla="*/ 0 w 21600"/>
                <a:gd name="T5" fmla="*/ 10800 h 21600"/>
                <a:gd name="T6" fmla="*/ 21600 w 21600"/>
                <a:gd name="T7" fmla="*/ 10800 h 21600"/>
                <a:gd name="T8" fmla="*/ 242 w 21600"/>
                <a:gd name="T9" fmla="*/ 7604 h 21600"/>
                <a:gd name="T10" fmla="*/ 10760 w 21600"/>
                <a:gd name="T11" fmla="*/ 135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7273"/>
                  </a:moveTo>
                  <a:lnTo>
                    <a:pt x="5824" y="7273"/>
                  </a:lnTo>
                  <a:lnTo>
                    <a:pt x="11164" y="0"/>
                  </a:lnTo>
                  <a:lnTo>
                    <a:pt x="11164" y="21159"/>
                  </a:lnTo>
                  <a:lnTo>
                    <a:pt x="5824" y="13885"/>
                  </a:lnTo>
                  <a:lnTo>
                    <a:pt x="0" y="13885"/>
                  </a:lnTo>
                  <a:lnTo>
                    <a:pt x="0" y="7273"/>
                  </a:lnTo>
                  <a:close/>
                </a:path>
                <a:path w="21600" h="21600">
                  <a:moveTo>
                    <a:pt x="13024" y="7273"/>
                  </a:moveTo>
                  <a:lnTo>
                    <a:pt x="13591" y="6722"/>
                  </a:lnTo>
                  <a:lnTo>
                    <a:pt x="13833" y="7548"/>
                  </a:lnTo>
                  <a:lnTo>
                    <a:pt x="14076" y="8485"/>
                  </a:lnTo>
                  <a:lnTo>
                    <a:pt x="14157" y="9367"/>
                  </a:lnTo>
                  <a:lnTo>
                    <a:pt x="14197" y="10524"/>
                  </a:lnTo>
                  <a:lnTo>
                    <a:pt x="14197" y="11406"/>
                  </a:lnTo>
                  <a:lnTo>
                    <a:pt x="14116" y="12012"/>
                  </a:lnTo>
                  <a:lnTo>
                    <a:pt x="13995" y="12728"/>
                  </a:lnTo>
                  <a:lnTo>
                    <a:pt x="13833" y="13444"/>
                  </a:lnTo>
                  <a:lnTo>
                    <a:pt x="13712" y="14106"/>
                  </a:lnTo>
                  <a:lnTo>
                    <a:pt x="13591" y="14546"/>
                  </a:lnTo>
                  <a:lnTo>
                    <a:pt x="13065" y="13885"/>
                  </a:lnTo>
                  <a:lnTo>
                    <a:pt x="13307" y="12893"/>
                  </a:lnTo>
                  <a:lnTo>
                    <a:pt x="13469" y="11791"/>
                  </a:lnTo>
                  <a:lnTo>
                    <a:pt x="13550" y="10910"/>
                  </a:lnTo>
                  <a:lnTo>
                    <a:pt x="13591" y="10138"/>
                  </a:lnTo>
                  <a:lnTo>
                    <a:pt x="13469" y="9367"/>
                  </a:lnTo>
                  <a:lnTo>
                    <a:pt x="13388" y="8595"/>
                  </a:lnTo>
                  <a:lnTo>
                    <a:pt x="13267" y="7934"/>
                  </a:lnTo>
                  <a:lnTo>
                    <a:pt x="13024" y="7273"/>
                  </a:lnTo>
                  <a:close/>
                </a:path>
                <a:path w="21600" h="21600">
                  <a:moveTo>
                    <a:pt x="16382" y="3967"/>
                  </a:moveTo>
                  <a:lnTo>
                    <a:pt x="16786" y="5179"/>
                  </a:lnTo>
                  <a:lnTo>
                    <a:pt x="17150" y="6612"/>
                  </a:lnTo>
                  <a:lnTo>
                    <a:pt x="17474" y="8651"/>
                  </a:lnTo>
                  <a:lnTo>
                    <a:pt x="17595" y="9753"/>
                  </a:lnTo>
                  <a:lnTo>
                    <a:pt x="17635" y="12012"/>
                  </a:lnTo>
                  <a:lnTo>
                    <a:pt x="17393" y="13665"/>
                  </a:lnTo>
                  <a:lnTo>
                    <a:pt x="17150" y="15208"/>
                  </a:lnTo>
                  <a:lnTo>
                    <a:pt x="16786" y="16310"/>
                  </a:lnTo>
                  <a:lnTo>
                    <a:pt x="16341" y="17687"/>
                  </a:lnTo>
                  <a:lnTo>
                    <a:pt x="15815" y="17081"/>
                  </a:lnTo>
                  <a:lnTo>
                    <a:pt x="16503" y="14602"/>
                  </a:lnTo>
                  <a:lnTo>
                    <a:pt x="16786" y="13169"/>
                  </a:lnTo>
                  <a:lnTo>
                    <a:pt x="16867" y="12012"/>
                  </a:lnTo>
                  <a:lnTo>
                    <a:pt x="16867" y="9642"/>
                  </a:lnTo>
                  <a:lnTo>
                    <a:pt x="16705" y="7989"/>
                  </a:lnTo>
                  <a:lnTo>
                    <a:pt x="16422" y="6612"/>
                  </a:lnTo>
                  <a:lnTo>
                    <a:pt x="16220" y="5675"/>
                  </a:lnTo>
                  <a:lnTo>
                    <a:pt x="15856" y="4518"/>
                  </a:lnTo>
                  <a:lnTo>
                    <a:pt x="16382" y="3967"/>
                  </a:lnTo>
                  <a:close/>
                </a:path>
                <a:path w="21600" h="21600">
                  <a:moveTo>
                    <a:pt x="18889" y="1377"/>
                  </a:moveTo>
                  <a:lnTo>
                    <a:pt x="19415" y="826"/>
                  </a:lnTo>
                  <a:lnTo>
                    <a:pt x="20194" y="2576"/>
                  </a:lnTo>
                  <a:lnTo>
                    <a:pt x="20831" y="4683"/>
                  </a:lnTo>
                  <a:lnTo>
                    <a:pt x="21357" y="7204"/>
                  </a:lnTo>
                  <a:lnTo>
                    <a:pt x="21650" y="9450"/>
                  </a:lnTo>
                  <a:lnTo>
                    <a:pt x="21600" y="12301"/>
                  </a:lnTo>
                  <a:lnTo>
                    <a:pt x="21215" y="15938"/>
                  </a:lnTo>
                  <a:lnTo>
                    <a:pt x="20629" y="18348"/>
                  </a:lnTo>
                  <a:lnTo>
                    <a:pt x="19415" y="21655"/>
                  </a:lnTo>
                  <a:lnTo>
                    <a:pt x="18889" y="21159"/>
                  </a:lnTo>
                  <a:lnTo>
                    <a:pt x="19901" y="18404"/>
                  </a:lnTo>
                  <a:lnTo>
                    <a:pt x="20467" y="15593"/>
                  </a:lnTo>
                  <a:lnTo>
                    <a:pt x="20791" y="12342"/>
                  </a:lnTo>
                  <a:lnTo>
                    <a:pt x="20871" y="9532"/>
                  </a:lnTo>
                  <a:lnTo>
                    <a:pt x="20629" y="7411"/>
                  </a:lnTo>
                  <a:lnTo>
                    <a:pt x="20062" y="4628"/>
                  </a:lnTo>
                  <a:lnTo>
                    <a:pt x="19415" y="2810"/>
                  </a:lnTo>
                  <a:lnTo>
                    <a:pt x="18889" y="1377"/>
                  </a:lnTo>
                  <a:close/>
                </a:path>
              </a:pathLst>
            </a:cu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 eaLnBrk="0" hangingPunct="0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0850" name="Photo"/>
            <p:cNvSpPr>
              <a:spLocks noEditPoints="1" noChangeArrowheads="1"/>
            </p:cNvSpPr>
            <p:nvPr/>
          </p:nvSpPr>
          <p:spPr bwMode="auto">
            <a:xfrm>
              <a:off x="3107" y="2041"/>
              <a:ext cx="937" cy="693"/>
            </a:xfrm>
            <a:custGeom>
              <a:avLst/>
              <a:gdLst>
                <a:gd name="T0" fmla="*/ 0 w 21600"/>
                <a:gd name="T1" fmla="*/ 3085 h 21600"/>
                <a:gd name="T2" fmla="*/ 10800 w 21600"/>
                <a:gd name="T3" fmla="*/ 0 h 21600"/>
                <a:gd name="T4" fmla="*/ 21600 w 21600"/>
                <a:gd name="T5" fmla="*/ 3085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8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778 w 21600"/>
                <a:gd name="T17" fmla="*/ 8228 h 21600"/>
                <a:gd name="T18" fmla="*/ 13757 w 21600"/>
                <a:gd name="T19" fmla="*/ 1688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 extrusionOk="0">
                  <a:moveTo>
                    <a:pt x="0" y="21600"/>
                  </a:moveTo>
                  <a:lnTo>
                    <a:pt x="0" y="3085"/>
                  </a:lnTo>
                  <a:lnTo>
                    <a:pt x="1542" y="3085"/>
                  </a:lnTo>
                  <a:lnTo>
                    <a:pt x="1542" y="1028"/>
                  </a:lnTo>
                  <a:lnTo>
                    <a:pt x="3857" y="1028"/>
                  </a:lnTo>
                  <a:lnTo>
                    <a:pt x="3857" y="3085"/>
                  </a:lnTo>
                  <a:lnTo>
                    <a:pt x="5400" y="3085"/>
                  </a:lnTo>
                  <a:lnTo>
                    <a:pt x="6942" y="0"/>
                  </a:lnTo>
                  <a:lnTo>
                    <a:pt x="14657" y="0"/>
                  </a:lnTo>
                  <a:lnTo>
                    <a:pt x="16200" y="3085"/>
                  </a:lnTo>
                  <a:lnTo>
                    <a:pt x="21600" y="3085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  <a:path w="21600" h="21600" extrusionOk="0">
                  <a:moveTo>
                    <a:pt x="0" y="3085"/>
                  </a:moveTo>
                  <a:lnTo>
                    <a:pt x="21600" y="3085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3085"/>
                  </a:lnTo>
                  <a:close/>
                </a:path>
                <a:path w="21600" h="21600" extrusionOk="0">
                  <a:moveTo>
                    <a:pt x="10800" y="4800"/>
                  </a:moveTo>
                  <a:lnTo>
                    <a:pt x="11925" y="4971"/>
                  </a:lnTo>
                  <a:lnTo>
                    <a:pt x="13017" y="5442"/>
                  </a:lnTo>
                  <a:lnTo>
                    <a:pt x="14046" y="6128"/>
                  </a:lnTo>
                  <a:lnTo>
                    <a:pt x="14914" y="7071"/>
                  </a:lnTo>
                  <a:lnTo>
                    <a:pt x="15621" y="8271"/>
                  </a:lnTo>
                  <a:lnTo>
                    <a:pt x="16167" y="9514"/>
                  </a:lnTo>
                  <a:lnTo>
                    <a:pt x="16425" y="11014"/>
                  </a:lnTo>
                  <a:lnTo>
                    <a:pt x="16585" y="12471"/>
                  </a:lnTo>
                  <a:lnTo>
                    <a:pt x="16489" y="14014"/>
                  </a:lnTo>
                  <a:lnTo>
                    <a:pt x="16135" y="15471"/>
                  </a:lnTo>
                  <a:lnTo>
                    <a:pt x="15621" y="16800"/>
                  </a:lnTo>
                  <a:lnTo>
                    <a:pt x="14914" y="18000"/>
                  </a:lnTo>
                  <a:lnTo>
                    <a:pt x="14046" y="18942"/>
                  </a:lnTo>
                  <a:lnTo>
                    <a:pt x="13050" y="19671"/>
                  </a:lnTo>
                  <a:lnTo>
                    <a:pt x="11925" y="20057"/>
                  </a:lnTo>
                  <a:lnTo>
                    <a:pt x="10832" y="20185"/>
                  </a:lnTo>
                  <a:lnTo>
                    <a:pt x="9675" y="20142"/>
                  </a:lnTo>
                  <a:lnTo>
                    <a:pt x="8582" y="19628"/>
                  </a:lnTo>
                  <a:lnTo>
                    <a:pt x="7553" y="18942"/>
                  </a:lnTo>
                  <a:lnTo>
                    <a:pt x="6717" y="17957"/>
                  </a:lnTo>
                  <a:lnTo>
                    <a:pt x="5946" y="16842"/>
                  </a:lnTo>
                  <a:lnTo>
                    <a:pt x="5464" y="15514"/>
                  </a:lnTo>
                  <a:lnTo>
                    <a:pt x="5078" y="14014"/>
                  </a:lnTo>
                  <a:lnTo>
                    <a:pt x="5014" y="12514"/>
                  </a:lnTo>
                  <a:lnTo>
                    <a:pt x="5110" y="11014"/>
                  </a:lnTo>
                  <a:lnTo>
                    <a:pt x="5528" y="9557"/>
                  </a:lnTo>
                  <a:lnTo>
                    <a:pt x="6010" y="8228"/>
                  </a:lnTo>
                  <a:lnTo>
                    <a:pt x="6750" y="7114"/>
                  </a:lnTo>
                  <a:lnTo>
                    <a:pt x="7650" y="6085"/>
                  </a:lnTo>
                  <a:lnTo>
                    <a:pt x="8614" y="5400"/>
                  </a:lnTo>
                  <a:lnTo>
                    <a:pt x="9707" y="4971"/>
                  </a:lnTo>
                  <a:lnTo>
                    <a:pt x="10800" y="4800"/>
                  </a:lnTo>
                  <a:close/>
                </a:path>
                <a:path w="21600" h="21600" extrusionOk="0">
                  <a:moveTo>
                    <a:pt x="8003" y="8057"/>
                  </a:moveTo>
                  <a:lnTo>
                    <a:pt x="8807" y="7371"/>
                  </a:lnTo>
                  <a:lnTo>
                    <a:pt x="9546" y="6985"/>
                  </a:lnTo>
                  <a:lnTo>
                    <a:pt x="10446" y="6771"/>
                  </a:lnTo>
                  <a:lnTo>
                    <a:pt x="11217" y="6771"/>
                  </a:lnTo>
                  <a:lnTo>
                    <a:pt x="12053" y="7028"/>
                  </a:lnTo>
                  <a:lnTo>
                    <a:pt x="12889" y="7457"/>
                  </a:lnTo>
                  <a:lnTo>
                    <a:pt x="13628" y="8100"/>
                  </a:lnTo>
                  <a:lnTo>
                    <a:pt x="14175" y="8871"/>
                  </a:lnTo>
                  <a:lnTo>
                    <a:pt x="14625" y="9814"/>
                  </a:lnTo>
                  <a:lnTo>
                    <a:pt x="14978" y="10885"/>
                  </a:lnTo>
                  <a:lnTo>
                    <a:pt x="15171" y="12042"/>
                  </a:lnTo>
                  <a:lnTo>
                    <a:pt x="15107" y="13114"/>
                  </a:lnTo>
                  <a:lnTo>
                    <a:pt x="15042" y="14228"/>
                  </a:lnTo>
                  <a:lnTo>
                    <a:pt x="14689" y="15257"/>
                  </a:lnTo>
                  <a:lnTo>
                    <a:pt x="14207" y="16285"/>
                  </a:lnTo>
                  <a:lnTo>
                    <a:pt x="13596" y="17057"/>
                  </a:lnTo>
                  <a:lnTo>
                    <a:pt x="12889" y="17657"/>
                  </a:lnTo>
                  <a:lnTo>
                    <a:pt x="12053" y="18085"/>
                  </a:lnTo>
                  <a:lnTo>
                    <a:pt x="11185" y="18257"/>
                  </a:lnTo>
                  <a:lnTo>
                    <a:pt x="10414" y="18214"/>
                  </a:lnTo>
                  <a:lnTo>
                    <a:pt x="9546" y="18042"/>
                  </a:lnTo>
                  <a:lnTo>
                    <a:pt x="8742" y="17614"/>
                  </a:lnTo>
                  <a:lnTo>
                    <a:pt x="8003" y="17014"/>
                  </a:lnTo>
                  <a:lnTo>
                    <a:pt x="7457" y="16242"/>
                  </a:lnTo>
                  <a:lnTo>
                    <a:pt x="6975" y="15257"/>
                  </a:lnTo>
                  <a:lnTo>
                    <a:pt x="6653" y="14142"/>
                  </a:lnTo>
                  <a:lnTo>
                    <a:pt x="6492" y="13114"/>
                  </a:lnTo>
                  <a:lnTo>
                    <a:pt x="6525" y="11914"/>
                  </a:lnTo>
                  <a:lnTo>
                    <a:pt x="6621" y="10842"/>
                  </a:lnTo>
                  <a:lnTo>
                    <a:pt x="6942" y="9771"/>
                  </a:lnTo>
                  <a:lnTo>
                    <a:pt x="7457" y="8785"/>
                  </a:lnTo>
                  <a:lnTo>
                    <a:pt x="8003" y="8057"/>
                  </a:lnTo>
                  <a:close/>
                </a:path>
              </a:pathLst>
            </a:cu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 eaLnBrk="0" hangingPunct="0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0851" name="Music"/>
            <p:cNvSpPr>
              <a:spLocks noEditPoints="1" noChangeArrowheads="1"/>
            </p:cNvSpPr>
            <p:nvPr/>
          </p:nvSpPr>
          <p:spPr bwMode="auto">
            <a:xfrm>
              <a:off x="3216" y="2447"/>
              <a:ext cx="766" cy="672"/>
            </a:xfrm>
            <a:custGeom>
              <a:avLst/>
              <a:gdLst>
                <a:gd name="T0" fmla="*/ 7352 w 21600"/>
                <a:gd name="T1" fmla="*/ 46 h 21600"/>
                <a:gd name="T2" fmla="*/ 7373 w 21600"/>
                <a:gd name="T3" fmla="*/ 9900 h 21600"/>
                <a:gd name="T4" fmla="*/ 21683 w 21600"/>
                <a:gd name="T5" fmla="*/ 10061 h 21600"/>
                <a:gd name="T6" fmla="*/ 7352 w 21600"/>
                <a:gd name="T7" fmla="*/ 46 h 21600"/>
                <a:gd name="T8" fmla="*/ 21600 w 21600"/>
                <a:gd name="T9" fmla="*/ 0 h 21600"/>
                <a:gd name="T10" fmla="*/ 7975 w 21600"/>
                <a:gd name="T11" fmla="*/ 923 h 21600"/>
                <a:gd name="T12" fmla="*/ 20935 w 21600"/>
                <a:gd name="T13" fmla="*/ 535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21600" h="21600">
                  <a:moveTo>
                    <a:pt x="7352" y="46"/>
                  </a:moveTo>
                  <a:lnTo>
                    <a:pt x="7373" y="9900"/>
                  </a:lnTo>
                  <a:lnTo>
                    <a:pt x="7352" y="16107"/>
                  </a:lnTo>
                  <a:lnTo>
                    <a:pt x="7103" y="15969"/>
                  </a:lnTo>
                  <a:lnTo>
                    <a:pt x="6729" y="15692"/>
                  </a:lnTo>
                  <a:lnTo>
                    <a:pt x="6355" y="15553"/>
                  </a:lnTo>
                  <a:lnTo>
                    <a:pt x="5981" y="15415"/>
                  </a:lnTo>
                  <a:lnTo>
                    <a:pt x="5607" y="15276"/>
                  </a:lnTo>
                  <a:lnTo>
                    <a:pt x="5109" y="15138"/>
                  </a:lnTo>
                  <a:lnTo>
                    <a:pt x="4735" y="15138"/>
                  </a:lnTo>
                  <a:lnTo>
                    <a:pt x="4236" y="15138"/>
                  </a:lnTo>
                  <a:lnTo>
                    <a:pt x="3364" y="15138"/>
                  </a:lnTo>
                  <a:lnTo>
                    <a:pt x="2616" y="15276"/>
                  </a:lnTo>
                  <a:lnTo>
                    <a:pt x="1869" y="15692"/>
                  </a:lnTo>
                  <a:lnTo>
                    <a:pt x="1246" y="15969"/>
                  </a:lnTo>
                  <a:lnTo>
                    <a:pt x="747" y="16523"/>
                  </a:lnTo>
                  <a:lnTo>
                    <a:pt x="373" y="17076"/>
                  </a:lnTo>
                  <a:lnTo>
                    <a:pt x="124" y="17630"/>
                  </a:lnTo>
                  <a:lnTo>
                    <a:pt x="0" y="18323"/>
                  </a:lnTo>
                  <a:lnTo>
                    <a:pt x="124" y="19015"/>
                  </a:lnTo>
                  <a:lnTo>
                    <a:pt x="373" y="19569"/>
                  </a:lnTo>
                  <a:lnTo>
                    <a:pt x="747" y="20123"/>
                  </a:lnTo>
                  <a:lnTo>
                    <a:pt x="1246" y="20676"/>
                  </a:lnTo>
                  <a:lnTo>
                    <a:pt x="1869" y="21092"/>
                  </a:lnTo>
                  <a:lnTo>
                    <a:pt x="2616" y="21369"/>
                  </a:lnTo>
                  <a:lnTo>
                    <a:pt x="3364" y="21507"/>
                  </a:lnTo>
                  <a:lnTo>
                    <a:pt x="4236" y="21646"/>
                  </a:lnTo>
                  <a:lnTo>
                    <a:pt x="5109" y="21507"/>
                  </a:lnTo>
                  <a:lnTo>
                    <a:pt x="5856" y="21369"/>
                  </a:lnTo>
                  <a:lnTo>
                    <a:pt x="6604" y="21092"/>
                  </a:lnTo>
                  <a:lnTo>
                    <a:pt x="7227" y="20676"/>
                  </a:lnTo>
                  <a:lnTo>
                    <a:pt x="7726" y="20123"/>
                  </a:lnTo>
                  <a:lnTo>
                    <a:pt x="8100" y="19569"/>
                  </a:lnTo>
                  <a:lnTo>
                    <a:pt x="8349" y="19015"/>
                  </a:lnTo>
                  <a:lnTo>
                    <a:pt x="8473" y="18323"/>
                  </a:lnTo>
                  <a:lnTo>
                    <a:pt x="8473" y="6276"/>
                  </a:lnTo>
                  <a:lnTo>
                    <a:pt x="20561" y="6276"/>
                  </a:lnTo>
                  <a:lnTo>
                    <a:pt x="20561" y="16107"/>
                  </a:lnTo>
                  <a:lnTo>
                    <a:pt x="20187" y="15830"/>
                  </a:lnTo>
                  <a:lnTo>
                    <a:pt x="19938" y="15692"/>
                  </a:lnTo>
                  <a:lnTo>
                    <a:pt x="19564" y="15553"/>
                  </a:lnTo>
                  <a:lnTo>
                    <a:pt x="19190" y="15415"/>
                  </a:lnTo>
                  <a:lnTo>
                    <a:pt x="18692" y="15276"/>
                  </a:lnTo>
                  <a:lnTo>
                    <a:pt x="18318" y="15138"/>
                  </a:lnTo>
                  <a:lnTo>
                    <a:pt x="17944" y="15138"/>
                  </a:lnTo>
                  <a:lnTo>
                    <a:pt x="17446" y="15138"/>
                  </a:lnTo>
                  <a:lnTo>
                    <a:pt x="16573" y="15138"/>
                  </a:lnTo>
                  <a:lnTo>
                    <a:pt x="15826" y="15276"/>
                  </a:lnTo>
                  <a:lnTo>
                    <a:pt x="15078" y="15692"/>
                  </a:lnTo>
                  <a:lnTo>
                    <a:pt x="14455" y="15969"/>
                  </a:lnTo>
                  <a:lnTo>
                    <a:pt x="13956" y="16523"/>
                  </a:lnTo>
                  <a:lnTo>
                    <a:pt x="13583" y="17076"/>
                  </a:lnTo>
                  <a:lnTo>
                    <a:pt x="13333" y="17630"/>
                  </a:lnTo>
                  <a:lnTo>
                    <a:pt x="13209" y="18323"/>
                  </a:lnTo>
                  <a:lnTo>
                    <a:pt x="13333" y="19015"/>
                  </a:lnTo>
                  <a:lnTo>
                    <a:pt x="13583" y="19569"/>
                  </a:lnTo>
                  <a:lnTo>
                    <a:pt x="13956" y="20123"/>
                  </a:lnTo>
                  <a:lnTo>
                    <a:pt x="14455" y="20676"/>
                  </a:lnTo>
                  <a:lnTo>
                    <a:pt x="15078" y="21092"/>
                  </a:lnTo>
                  <a:lnTo>
                    <a:pt x="15826" y="21369"/>
                  </a:lnTo>
                  <a:lnTo>
                    <a:pt x="16573" y="21507"/>
                  </a:lnTo>
                  <a:lnTo>
                    <a:pt x="17446" y="21646"/>
                  </a:lnTo>
                  <a:lnTo>
                    <a:pt x="18318" y="21507"/>
                  </a:lnTo>
                  <a:lnTo>
                    <a:pt x="19066" y="21369"/>
                  </a:lnTo>
                  <a:lnTo>
                    <a:pt x="19813" y="21092"/>
                  </a:lnTo>
                  <a:lnTo>
                    <a:pt x="20436" y="20676"/>
                  </a:lnTo>
                  <a:lnTo>
                    <a:pt x="20935" y="20123"/>
                  </a:lnTo>
                  <a:lnTo>
                    <a:pt x="21309" y="19569"/>
                  </a:lnTo>
                  <a:lnTo>
                    <a:pt x="21558" y="19015"/>
                  </a:lnTo>
                  <a:lnTo>
                    <a:pt x="21683" y="18323"/>
                  </a:lnTo>
                  <a:lnTo>
                    <a:pt x="21683" y="10061"/>
                  </a:lnTo>
                  <a:lnTo>
                    <a:pt x="21683" y="46"/>
                  </a:lnTo>
                  <a:lnTo>
                    <a:pt x="7352" y="46"/>
                  </a:lnTo>
                  <a:close/>
                </a:path>
              </a:pathLst>
            </a:cu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 eaLnBrk="0" hangingPunct="0"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38924" name="AutoShape 20"/>
          <p:cNvSpPr>
            <a:spLocks noChangeArrowheads="1"/>
          </p:cNvSpPr>
          <p:nvPr/>
        </p:nvSpPr>
        <p:spPr bwMode="auto">
          <a:xfrm>
            <a:off x="8035925" y="1617663"/>
            <a:ext cx="2044700" cy="1363662"/>
          </a:xfrm>
          <a:prstGeom prst="wedgeEllipseCallout">
            <a:avLst>
              <a:gd name="adj1" fmla="val -10630"/>
              <a:gd name="adj2" fmla="val 104523"/>
            </a:avLst>
          </a:prstGeom>
          <a:solidFill>
            <a:srgbClr val="F3FAFF">
              <a:alpha val="7215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00794" tIns="50397" rIns="100794" bIns="50397"/>
          <a:lstStyle/>
          <a:p>
            <a:pPr algn="ctr" eaLnBrk="0" hangingPunct="0"/>
            <a:endParaRPr lang="ru-RU" b="1"/>
          </a:p>
        </p:txBody>
      </p:sp>
      <p:sp>
        <p:nvSpPr>
          <p:cNvPr id="38925" name="Text Box 21"/>
          <p:cNvSpPr txBox="1">
            <a:spLocks noChangeArrowheads="1"/>
          </p:cNvSpPr>
          <p:nvPr/>
        </p:nvSpPr>
        <p:spPr bwMode="auto">
          <a:xfrm>
            <a:off x="8188325" y="1693863"/>
            <a:ext cx="1792288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b="1" i="1"/>
              <a:t>материалы целенаправ-ленных наблюдений</a:t>
            </a:r>
          </a:p>
        </p:txBody>
      </p:sp>
      <p:sp>
        <p:nvSpPr>
          <p:cNvPr id="38926" name="AutoShape 22"/>
          <p:cNvSpPr>
            <a:spLocks noChangeArrowheads="1"/>
          </p:cNvSpPr>
          <p:nvPr/>
        </p:nvSpPr>
        <p:spPr bwMode="auto">
          <a:xfrm>
            <a:off x="3379788" y="2046288"/>
            <a:ext cx="1646237" cy="995362"/>
          </a:xfrm>
          <a:prstGeom prst="wedgeEllipseCallout">
            <a:avLst>
              <a:gd name="adj1" fmla="val 19713"/>
              <a:gd name="adj2" fmla="val 153310"/>
            </a:avLst>
          </a:prstGeom>
          <a:solidFill>
            <a:srgbClr val="F3FAFF">
              <a:alpha val="7215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00794" tIns="50397" rIns="100794" bIns="50397"/>
          <a:lstStyle/>
          <a:p>
            <a:pPr algn="ctr" eaLnBrk="0" hangingPunct="0"/>
            <a:endParaRPr lang="ru-RU" b="1"/>
          </a:p>
        </p:txBody>
      </p:sp>
      <p:sp>
        <p:nvSpPr>
          <p:cNvPr id="38927" name="Text Box 23"/>
          <p:cNvSpPr txBox="1">
            <a:spLocks noChangeArrowheads="1"/>
          </p:cNvSpPr>
          <p:nvPr/>
        </p:nvSpPr>
        <p:spPr bwMode="auto">
          <a:xfrm>
            <a:off x="3379788" y="2046288"/>
            <a:ext cx="1725612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b="1" i="1"/>
              <a:t>рабочие материалы групп</a:t>
            </a:r>
          </a:p>
        </p:txBody>
      </p:sp>
      <p:sp>
        <p:nvSpPr>
          <p:cNvPr id="38928" name="Text Box 26"/>
          <p:cNvSpPr txBox="1">
            <a:spLocks noChangeArrowheads="1"/>
          </p:cNvSpPr>
          <p:nvPr/>
        </p:nvSpPr>
        <p:spPr bwMode="auto">
          <a:xfrm>
            <a:off x="5462588" y="6637338"/>
            <a:ext cx="1989137" cy="379412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ru-RU" b="1" i="1">
                <a:solidFill>
                  <a:schemeClr val="bg2"/>
                </a:solidFill>
              </a:rPr>
              <a:t>видеозапись</a:t>
            </a:r>
          </a:p>
        </p:txBody>
      </p:sp>
      <p:sp>
        <p:nvSpPr>
          <p:cNvPr id="38929" name="Text Box 9"/>
          <p:cNvSpPr txBox="1">
            <a:spLocks noChangeArrowheads="1"/>
          </p:cNvSpPr>
          <p:nvPr/>
        </p:nvSpPr>
        <p:spPr bwMode="auto">
          <a:xfrm>
            <a:off x="7969250" y="4533900"/>
            <a:ext cx="2032000" cy="93345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ru-RU" b="1"/>
              <a:t>результаты взаимооценки (голосование)</a:t>
            </a:r>
          </a:p>
        </p:txBody>
      </p:sp>
      <p:sp>
        <p:nvSpPr>
          <p:cNvPr id="38930" name="Text Box 26"/>
          <p:cNvSpPr txBox="1">
            <a:spLocks noChangeArrowheads="1"/>
          </p:cNvSpPr>
          <p:nvPr/>
        </p:nvSpPr>
        <p:spPr bwMode="auto">
          <a:xfrm>
            <a:off x="3240088" y="1403350"/>
            <a:ext cx="4686300" cy="441325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2200" b="1" i="1">
                <a:solidFill>
                  <a:schemeClr val="bg2"/>
                </a:solidFill>
              </a:rPr>
              <a:t>Групповой проект</a:t>
            </a:r>
          </a:p>
        </p:txBody>
      </p:sp>
      <p:sp>
        <p:nvSpPr>
          <p:cNvPr id="38931" name="AutoShape 7"/>
          <p:cNvSpPr>
            <a:spLocks noChangeArrowheads="1"/>
          </p:cNvSpPr>
          <p:nvPr/>
        </p:nvSpPr>
        <p:spPr bwMode="auto">
          <a:xfrm>
            <a:off x="5216525" y="3700463"/>
            <a:ext cx="2674938" cy="1666875"/>
          </a:xfrm>
          <a:prstGeom prst="roundRect">
            <a:avLst>
              <a:gd name="adj" fmla="val 16667"/>
            </a:avLst>
          </a:prstGeom>
          <a:solidFill>
            <a:srgbClr val="EEF7F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 algn="ctr" eaLnBrk="0" hangingPunct="0"/>
            <a:r>
              <a:rPr lang="ru-RU" b="1"/>
              <a:t>Работа в группе:</a:t>
            </a:r>
          </a:p>
          <a:p>
            <a:pPr algn="ctr" eaLnBrk="0" hangingPunct="0">
              <a:buFontTx/>
              <a:buChar char="•"/>
            </a:pPr>
            <a:r>
              <a:rPr lang="ru-RU"/>
              <a:t>саморегуляция</a:t>
            </a:r>
          </a:p>
          <a:p>
            <a:pPr algn="ctr" eaLnBrk="0" hangingPunct="0">
              <a:buFontTx/>
              <a:buChar char="•"/>
            </a:pPr>
            <a:r>
              <a:rPr lang="ru-RU"/>
              <a:t>сотрудничество</a:t>
            </a:r>
          </a:p>
          <a:p>
            <a:pPr algn="ctr" eaLnBrk="0" hangingPunct="0">
              <a:buFontTx/>
              <a:buChar char="•"/>
            </a:pPr>
            <a:r>
              <a:rPr lang="ru-RU"/>
              <a:t>коммуникация</a:t>
            </a:r>
          </a:p>
          <a:p>
            <a:pPr algn="ctr" eaLnBrk="0" hangingPunct="0">
              <a:buFontTx/>
              <a:buChar char="•"/>
            </a:pPr>
            <a:r>
              <a:rPr lang="ru-RU"/>
              <a:t>использование ИКТ</a:t>
            </a:r>
          </a:p>
        </p:txBody>
      </p:sp>
      <p:sp>
        <p:nvSpPr>
          <p:cNvPr id="38932" name="AutoShape 8"/>
          <p:cNvSpPr>
            <a:spLocks noChangeArrowheads="1"/>
          </p:cNvSpPr>
          <p:nvPr/>
        </p:nvSpPr>
        <p:spPr bwMode="auto">
          <a:xfrm>
            <a:off x="2870200" y="6692900"/>
            <a:ext cx="2262188" cy="696913"/>
          </a:xfrm>
          <a:prstGeom prst="roundRect">
            <a:avLst>
              <a:gd name="adj" fmla="val 16667"/>
            </a:avLst>
          </a:prstGeom>
          <a:solidFill>
            <a:srgbClr val="EEF7F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 algn="ctr"/>
            <a:r>
              <a:rPr lang="ru-RU" b="1"/>
              <a:t>1-2 урока</a:t>
            </a:r>
          </a:p>
        </p:txBody>
      </p:sp>
      <p:sp>
        <p:nvSpPr>
          <p:cNvPr id="44" name="AutoShape 2"/>
          <p:cNvSpPr>
            <a:spLocks noChangeArrowheads="1"/>
          </p:cNvSpPr>
          <p:nvPr/>
        </p:nvSpPr>
        <p:spPr bwMode="gray">
          <a:xfrm>
            <a:off x="212725" y="153988"/>
            <a:ext cx="9605963" cy="1111250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lIns="100794" tIns="50397" rIns="100794" bIns="50397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Оценка качества образования: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31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метапредметные</a:t>
            </a:r>
            <a:r>
              <a:rPr lang="ru-RU" sz="31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результаты: инструментарий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gray">
          <a:xfrm>
            <a:off x="0" y="168275"/>
            <a:ext cx="9961563" cy="635000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lIns="100794" tIns="50397" rIns="100794" bIns="50397" anchor="ctr"/>
          <a:lstStyle/>
          <a:p>
            <a:pPr algn="ctr">
              <a:defRPr/>
            </a:pPr>
            <a:r>
              <a:rPr lang="ru-RU" sz="37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Портфель достижений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3889375" y="1716088"/>
            <a:ext cx="2698750" cy="99218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CCFF"/>
              </a:gs>
              <a:gs pos="100000">
                <a:schemeClr val="bg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9207" tIns="51588" rIns="99207" bIns="51588" anchor="ctr"/>
          <a:lstStyle/>
          <a:p>
            <a:pPr algn="ctr" eaLnBrk="0" hangingPunct="0">
              <a:defRPr/>
            </a:pPr>
            <a:r>
              <a:rPr lang="ru-RU" b="1" dirty="0">
                <a:latin typeface="Arial" charset="0"/>
              </a:rPr>
              <a:t>Русский язык</a:t>
            </a:r>
          </a:p>
          <a:p>
            <a:pPr algn="ctr" eaLnBrk="0" hangingPunct="0">
              <a:defRPr/>
            </a:pPr>
            <a:r>
              <a:rPr lang="ru-RU" b="1" dirty="0">
                <a:latin typeface="Arial" charset="0"/>
              </a:rPr>
              <a:t>Литературное чтение</a:t>
            </a:r>
          </a:p>
          <a:p>
            <a:pPr algn="ctr" eaLnBrk="0" hangingPunct="0">
              <a:defRPr/>
            </a:pPr>
            <a:r>
              <a:rPr lang="ru-RU" b="1" dirty="0">
                <a:latin typeface="Arial" charset="0"/>
              </a:rPr>
              <a:t>Иностранный язык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6626225" y="1716088"/>
            <a:ext cx="3454400" cy="99218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CCFF"/>
              </a:gs>
              <a:gs pos="100000">
                <a:schemeClr val="bg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9207" tIns="51588" rIns="99207" bIns="51588" anchor="ctr"/>
          <a:lstStyle/>
          <a:p>
            <a:pPr eaLnBrk="0" hangingPunct="0">
              <a:buFontTx/>
              <a:buChar char="•"/>
              <a:defRPr/>
            </a:pPr>
            <a:r>
              <a:rPr lang="ru-RU" sz="1300" b="1" dirty="0">
                <a:latin typeface="Arial" charset="0"/>
              </a:rPr>
              <a:t>диктанты, изложения, сочинения</a:t>
            </a:r>
          </a:p>
          <a:p>
            <a:pPr eaLnBrk="0" hangingPunct="0">
              <a:buFontTx/>
              <a:buChar char="•"/>
              <a:defRPr/>
            </a:pPr>
            <a:r>
              <a:rPr lang="ru-RU" sz="1300" b="1" dirty="0">
                <a:latin typeface="Arial" charset="0"/>
              </a:rPr>
              <a:t>аудиозаписи монологов, диалогов</a:t>
            </a:r>
          </a:p>
          <a:p>
            <a:pPr eaLnBrk="0" hangingPunct="0">
              <a:buFontTx/>
              <a:buChar char="•"/>
              <a:defRPr/>
            </a:pPr>
            <a:r>
              <a:rPr lang="ru-RU" sz="1300" b="1" dirty="0">
                <a:latin typeface="Arial" charset="0"/>
              </a:rPr>
              <a:t>дневники читателя</a:t>
            </a:r>
          </a:p>
          <a:p>
            <a:pPr eaLnBrk="0" hangingPunct="0">
              <a:buFontTx/>
              <a:buChar char="•"/>
              <a:defRPr/>
            </a:pPr>
            <a:r>
              <a:rPr lang="ru-RU" sz="1300" b="1" dirty="0">
                <a:latin typeface="Arial" charset="0"/>
              </a:rPr>
              <a:t>иллюстрированные авторские работы</a:t>
            </a:r>
          </a:p>
          <a:p>
            <a:pPr eaLnBrk="0" hangingPunct="0">
              <a:buFontTx/>
              <a:buChar char="•"/>
              <a:defRPr/>
            </a:pPr>
            <a:r>
              <a:rPr lang="ru-RU" sz="1300" b="1" dirty="0">
                <a:latin typeface="Arial" charset="0"/>
              </a:rPr>
              <a:t>материалы самоанализа и рефлексии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3886200" y="2867025"/>
            <a:ext cx="2698750" cy="99218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CCFFFF"/>
              </a:gs>
              <a:gs pos="100000">
                <a:schemeClr val="bg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9207" tIns="51588" rIns="99207" bIns="51588" anchor="ctr"/>
          <a:lstStyle/>
          <a:p>
            <a:pPr algn="ctr" eaLnBrk="0" hangingPunct="0">
              <a:defRPr/>
            </a:pPr>
            <a:r>
              <a:rPr lang="ru-RU" b="1">
                <a:latin typeface="Arial" charset="0"/>
              </a:rPr>
              <a:t>Математика</a:t>
            </a: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6626225" y="2868613"/>
            <a:ext cx="3454400" cy="99218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CCFFFF"/>
              </a:gs>
              <a:gs pos="100000">
                <a:schemeClr val="bg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9207" tIns="51588" rIns="99207" bIns="51588" anchor="ctr"/>
          <a:lstStyle/>
          <a:p>
            <a:pPr eaLnBrk="0" hangingPunct="0">
              <a:buFontTx/>
              <a:buChar char="•"/>
              <a:defRPr/>
            </a:pPr>
            <a:r>
              <a:rPr lang="ru-RU" sz="1300" b="1" dirty="0">
                <a:latin typeface="Arial" charset="0"/>
              </a:rPr>
              <a:t>математические диктанты</a:t>
            </a:r>
          </a:p>
          <a:p>
            <a:pPr eaLnBrk="0" hangingPunct="0">
              <a:buFontTx/>
              <a:buChar char="•"/>
              <a:defRPr/>
            </a:pPr>
            <a:r>
              <a:rPr lang="ru-RU" sz="1300" b="1" dirty="0">
                <a:latin typeface="Arial" charset="0"/>
              </a:rPr>
              <a:t>мини-исследования и мини-проекты,</a:t>
            </a:r>
          </a:p>
          <a:p>
            <a:pPr eaLnBrk="0" hangingPunct="0">
              <a:buFontTx/>
              <a:buChar char="•"/>
              <a:defRPr/>
            </a:pPr>
            <a:r>
              <a:rPr lang="ru-RU" sz="1300" b="1" dirty="0">
                <a:latin typeface="Arial" charset="0"/>
              </a:rPr>
              <a:t>модели, решения задач</a:t>
            </a:r>
          </a:p>
          <a:p>
            <a:pPr eaLnBrk="0" hangingPunct="0">
              <a:buFontTx/>
              <a:buChar char="•"/>
              <a:defRPr/>
            </a:pPr>
            <a:r>
              <a:rPr lang="ru-RU" sz="1300" b="1" dirty="0">
                <a:latin typeface="Arial" charset="0"/>
              </a:rPr>
              <a:t>аудиозаписи устных ответов</a:t>
            </a:r>
          </a:p>
          <a:p>
            <a:pPr eaLnBrk="0" hangingPunct="0">
              <a:buFontTx/>
              <a:buChar char="•"/>
              <a:defRPr/>
            </a:pPr>
            <a:r>
              <a:rPr lang="ru-RU" sz="1300" b="1" dirty="0">
                <a:latin typeface="Arial" charset="0"/>
              </a:rPr>
              <a:t>материалы самоанализа и рефлексии</a:t>
            </a: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3886200" y="4017963"/>
            <a:ext cx="2698750" cy="99218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CCFFCC"/>
              </a:gs>
              <a:gs pos="100000">
                <a:schemeClr val="bg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9207" tIns="51588" rIns="99207" bIns="51588" anchor="ctr"/>
          <a:lstStyle/>
          <a:p>
            <a:pPr algn="ctr" eaLnBrk="0" hangingPunct="0">
              <a:defRPr/>
            </a:pPr>
            <a:r>
              <a:rPr lang="ru-RU" b="1">
                <a:latin typeface="Arial" charset="0"/>
              </a:rPr>
              <a:t>Окружающий мир</a:t>
            </a:r>
            <a:r>
              <a:rPr lang="ru-RU">
                <a:solidFill>
                  <a:schemeClr val="bg2"/>
                </a:solidFill>
                <a:latin typeface="Arial" charset="0"/>
              </a:rPr>
              <a:t> </a:t>
            </a: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6626225" y="4017963"/>
            <a:ext cx="3454400" cy="99218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CCFFCC"/>
              </a:gs>
              <a:gs pos="100000">
                <a:schemeClr val="bg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9207" tIns="51588" rIns="99207" bIns="51588" anchor="ctr"/>
          <a:lstStyle/>
          <a:p>
            <a:pPr eaLnBrk="0" hangingPunct="0">
              <a:buFontTx/>
              <a:buChar char="•"/>
              <a:defRPr/>
            </a:pPr>
            <a:r>
              <a:rPr lang="ru-RU" sz="1300" b="1" dirty="0">
                <a:latin typeface="Arial" charset="0"/>
              </a:rPr>
              <a:t>дневники наблюдений</a:t>
            </a:r>
          </a:p>
          <a:p>
            <a:pPr eaLnBrk="0" hangingPunct="0">
              <a:buFontTx/>
              <a:buChar char="•"/>
              <a:defRPr/>
            </a:pPr>
            <a:r>
              <a:rPr lang="ru-RU" sz="1300" b="1" dirty="0">
                <a:latin typeface="Arial" charset="0"/>
              </a:rPr>
              <a:t>мини-исследования и мини-проекты</a:t>
            </a:r>
          </a:p>
          <a:p>
            <a:pPr eaLnBrk="0" hangingPunct="0">
              <a:buFontTx/>
              <a:buChar char="•"/>
              <a:defRPr/>
            </a:pPr>
            <a:r>
              <a:rPr lang="ru-RU" sz="1300" b="1" dirty="0">
                <a:latin typeface="Arial" charset="0"/>
              </a:rPr>
              <a:t>интервью, творческие работы</a:t>
            </a:r>
          </a:p>
          <a:p>
            <a:pPr eaLnBrk="0" hangingPunct="0">
              <a:buFontTx/>
              <a:buChar char="•"/>
              <a:defRPr/>
            </a:pPr>
            <a:r>
              <a:rPr lang="ru-RU" sz="1300" b="1" dirty="0">
                <a:latin typeface="Arial" charset="0"/>
              </a:rPr>
              <a:t>аудиозаписи устных ответов</a:t>
            </a:r>
          </a:p>
          <a:p>
            <a:pPr eaLnBrk="0" hangingPunct="0">
              <a:buFontTx/>
              <a:buChar char="•"/>
              <a:defRPr/>
            </a:pPr>
            <a:r>
              <a:rPr lang="ru-RU" sz="1300" b="1" dirty="0">
                <a:latin typeface="Arial" charset="0"/>
              </a:rPr>
              <a:t>материалы самоанализа и рефлексии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3886200" y="5129213"/>
            <a:ext cx="2698750" cy="99218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chemeClr val="accent1"/>
              </a:gs>
              <a:gs pos="100000">
                <a:schemeClr val="bg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9207" tIns="51588" rIns="99207" bIns="51588" anchor="ctr"/>
          <a:lstStyle/>
          <a:p>
            <a:pPr algn="ctr" eaLnBrk="0" hangingPunct="0">
              <a:defRPr/>
            </a:pPr>
            <a:r>
              <a:rPr lang="ru-RU" b="1">
                <a:latin typeface="Arial" charset="0"/>
              </a:rPr>
              <a:t>Музыка</a:t>
            </a:r>
          </a:p>
          <a:p>
            <a:pPr algn="ctr" eaLnBrk="0" hangingPunct="0">
              <a:defRPr/>
            </a:pPr>
            <a:r>
              <a:rPr lang="ru-RU" b="1">
                <a:latin typeface="Arial" charset="0"/>
              </a:rPr>
              <a:t>ИЗО</a:t>
            </a:r>
          </a:p>
          <a:p>
            <a:pPr algn="ctr" eaLnBrk="0" hangingPunct="0">
              <a:defRPr/>
            </a:pPr>
            <a:r>
              <a:rPr lang="ru-RU" b="1">
                <a:latin typeface="Arial" charset="0"/>
              </a:rPr>
              <a:t>Технология</a:t>
            </a:r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6626225" y="5129213"/>
            <a:ext cx="3454400" cy="99218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chemeClr val="accent1"/>
              </a:gs>
              <a:gs pos="100000">
                <a:schemeClr val="bg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9207" tIns="51588" rIns="99207" bIns="51588" anchor="ctr"/>
          <a:lstStyle/>
          <a:p>
            <a:pPr eaLnBrk="0" hangingPunct="0">
              <a:buFontTx/>
              <a:buChar char="•"/>
              <a:defRPr/>
            </a:pPr>
            <a:r>
              <a:rPr lang="ru-RU" sz="1300" b="1" dirty="0">
                <a:latin typeface="Arial" charset="0"/>
              </a:rPr>
              <a:t>аудио-, фото- и </a:t>
            </a:r>
            <a:r>
              <a:rPr lang="ru-RU" sz="1300" b="1" dirty="0" err="1">
                <a:latin typeface="Arial" charset="0"/>
              </a:rPr>
              <a:t>видео-материалы</a:t>
            </a:r>
            <a:endParaRPr lang="ru-RU" sz="1300" b="1" dirty="0">
              <a:latin typeface="Arial" charset="0"/>
            </a:endParaRPr>
          </a:p>
          <a:p>
            <a:pPr eaLnBrk="0" hangingPunct="0">
              <a:buFontTx/>
              <a:buChar char="•"/>
              <a:defRPr/>
            </a:pPr>
            <a:r>
              <a:rPr lang="ru-RU" sz="1300" b="1" dirty="0">
                <a:latin typeface="Arial" charset="0"/>
              </a:rPr>
              <a:t>продукты собственного творчества</a:t>
            </a:r>
          </a:p>
          <a:p>
            <a:pPr eaLnBrk="0" hangingPunct="0">
              <a:buFontTx/>
              <a:buChar char="•"/>
              <a:defRPr/>
            </a:pPr>
            <a:r>
              <a:rPr lang="ru-RU" sz="1300" b="1" dirty="0">
                <a:latin typeface="Arial" charset="0"/>
              </a:rPr>
              <a:t>аудиозаписи устных ответов</a:t>
            </a:r>
          </a:p>
          <a:p>
            <a:pPr eaLnBrk="0" hangingPunct="0">
              <a:buFontTx/>
              <a:buChar char="•"/>
              <a:defRPr/>
            </a:pPr>
            <a:r>
              <a:rPr lang="ru-RU" sz="1300" b="1" dirty="0">
                <a:latin typeface="Arial" charset="0"/>
              </a:rPr>
              <a:t>материалы самоанализа и рефлексии</a:t>
            </a:r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4641850" y="1081088"/>
            <a:ext cx="50006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207" tIns="51588" rIns="99207" bIns="51588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ru-RU"/>
          </a:p>
        </p:txBody>
      </p:sp>
      <p:sp>
        <p:nvSpPr>
          <p:cNvPr id="39948" name="Text Box 12"/>
          <p:cNvSpPr txBox="1">
            <a:spLocks noChangeArrowheads="1"/>
          </p:cNvSpPr>
          <p:nvPr/>
        </p:nvSpPr>
        <p:spPr bwMode="auto">
          <a:xfrm>
            <a:off x="4681538" y="1041400"/>
            <a:ext cx="41910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9207" tIns="51588" rIns="99207" bIns="51588">
            <a:spAutoFit/>
          </a:bodyPr>
          <a:lstStyle/>
          <a:p>
            <a:pPr eaLnBrk="0" hangingPunct="0"/>
            <a:r>
              <a:rPr lang="ru-RU" sz="2600" b="1"/>
              <a:t>Выборки детских работ</a:t>
            </a:r>
          </a:p>
        </p:txBody>
      </p:sp>
      <p:sp>
        <p:nvSpPr>
          <p:cNvPr id="13325" name="Rectangle 13"/>
          <p:cNvSpPr>
            <a:spLocks noChangeArrowheads="1"/>
          </p:cNvSpPr>
          <p:nvPr/>
        </p:nvSpPr>
        <p:spPr bwMode="auto">
          <a:xfrm>
            <a:off x="3886200" y="6278563"/>
            <a:ext cx="2698750" cy="99218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CC99FF"/>
              </a:gs>
              <a:gs pos="100000">
                <a:schemeClr val="bg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9207" tIns="51588" rIns="99207" bIns="51588" anchor="ctr"/>
          <a:lstStyle/>
          <a:p>
            <a:pPr algn="ctr" eaLnBrk="0" hangingPunct="0">
              <a:defRPr/>
            </a:pPr>
            <a:r>
              <a:rPr lang="ru-RU" b="1">
                <a:latin typeface="Arial" charset="0"/>
              </a:rPr>
              <a:t>Физическая</a:t>
            </a:r>
          </a:p>
          <a:p>
            <a:pPr algn="ctr" eaLnBrk="0" hangingPunct="0">
              <a:defRPr/>
            </a:pPr>
            <a:r>
              <a:rPr lang="ru-RU" b="1">
                <a:latin typeface="Arial" charset="0"/>
              </a:rPr>
              <a:t>культура</a:t>
            </a: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6626225" y="6280150"/>
            <a:ext cx="3454400" cy="992188"/>
          </a:xfrm>
          <a:prstGeom prst="rect">
            <a:avLst/>
          </a:prstGeom>
          <a:gradFill rotWithShape="1">
            <a:gsLst>
              <a:gs pos="0">
                <a:srgbClr val="CC99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9207" tIns="51588" rIns="99207" bIns="51588" anchor="ctr"/>
          <a:lstStyle/>
          <a:p>
            <a:pPr eaLnBrk="0" hangingPunct="0">
              <a:buFontTx/>
              <a:buChar char="•"/>
            </a:pPr>
            <a:r>
              <a:rPr lang="ru-RU" sz="1300" b="1"/>
              <a:t>видео-материалы</a:t>
            </a:r>
          </a:p>
          <a:p>
            <a:pPr eaLnBrk="0" hangingPunct="0">
              <a:buFontTx/>
              <a:buChar char="•"/>
            </a:pPr>
            <a:r>
              <a:rPr lang="ru-RU" sz="1300" b="1"/>
              <a:t>дневники наблюдений и самоконтроля</a:t>
            </a:r>
          </a:p>
          <a:p>
            <a:pPr eaLnBrk="0" hangingPunct="0">
              <a:buFontTx/>
              <a:buChar char="•"/>
            </a:pPr>
            <a:r>
              <a:rPr lang="ru-RU" sz="1300" b="1"/>
              <a:t>самостоятельные работы</a:t>
            </a:r>
          </a:p>
          <a:p>
            <a:pPr eaLnBrk="0" hangingPunct="0">
              <a:buFontTx/>
              <a:buChar char="•"/>
            </a:pPr>
            <a:r>
              <a:rPr lang="ru-RU" sz="1300" b="1"/>
              <a:t>материалы самоанализа и рефлексии</a:t>
            </a:r>
          </a:p>
        </p:txBody>
      </p:sp>
      <p:sp>
        <p:nvSpPr>
          <p:cNvPr id="39951" name="Text Box 15"/>
          <p:cNvSpPr txBox="1">
            <a:spLocks noChangeArrowheads="1"/>
          </p:cNvSpPr>
          <p:nvPr/>
        </p:nvSpPr>
        <p:spPr bwMode="auto">
          <a:xfrm>
            <a:off x="198438" y="2747963"/>
            <a:ext cx="3490912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207" tIns="51588" rIns="99207" bIns="51588">
            <a:spAutoFit/>
          </a:bodyPr>
          <a:lstStyle/>
          <a:p>
            <a:pPr algn="ctr" eaLnBrk="0" hangingPunct="0"/>
            <a:r>
              <a:rPr lang="ru-RU" sz="2600" b="1"/>
              <a:t>Примерный состав</a:t>
            </a:r>
          </a:p>
        </p:txBody>
      </p:sp>
      <p:sp>
        <p:nvSpPr>
          <p:cNvPr id="39952" name="Text Box 16"/>
          <p:cNvSpPr txBox="1">
            <a:spLocks noChangeArrowheads="1"/>
          </p:cNvSpPr>
          <p:nvPr/>
        </p:nvSpPr>
        <p:spPr bwMode="auto">
          <a:xfrm>
            <a:off x="0" y="3382963"/>
            <a:ext cx="3810000" cy="3705225"/>
          </a:xfrm>
          <a:prstGeom prst="rect">
            <a:avLst/>
          </a:prstGeom>
          <a:solidFill>
            <a:srgbClr val="DDDDDD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99207" tIns="51588" rIns="99207" bIns="51588">
            <a:spAutoFit/>
          </a:bodyPr>
          <a:lstStyle/>
          <a:p>
            <a:pPr marL="503238" indent="-503238" eaLnBrk="0" hangingPunct="0">
              <a:spcAft>
                <a:spcPct val="10000"/>
              </a:spcAft>
              <a:buFontTx/>
              <a:buAutoNum type="arabicPeriod"/>
            </a:pPr>
            <a:r>
              <a:rPr lang="ru-RU" b="1"/>
              <a:t>Выборки детских работ</a:t>
            </a:r>
          </a:p>
          <a:p>
            <a:pPr marL="503238" indent="-503238" eaLnBrk="0" hangingPunct="0">
              <a:spcAft>
                <a:spcPct val="10000"/>
              </a:spcAft>
              <a:buFontTx/>
              <a:buAutoNum type="arabicPeriod"/>
            </a:pPr>
            <a:r>
              <a:rPr lang="ru-RU" b="1"/>
              <a:t>Результаты стартовой</a:t>
            </a:r>
          </a:p>
          <a:p>
            <a:pPr marL="503238" indent="-503238" eaLnBrk="0" hangingPunct="0">
              <a:spcAft>
                <a:spcPct val="10000"/>
              </a:spcAft>
            </a:pPr>
            <a:r>
              <a:rPr lang="ru-RU" b="1"/>
              <a:t>       диагностики</a:t>
            </a:r>
          </a:p>
          <a:p>
            <a:pPr marL="503238" indent="-503238" eaLnBrk="0" hangingPunct="0">
              <a:spcAft>
                <a:spcPct val="10000"/>
              </a:spcAft>
              <a:buFontTx/>
              <a:buAutoNum type="arabicPeriod" startAt="3"/>
            </a:pPr>
            <a:r>
              <a:rPr lang="ru-RU" b="1"/>
              <a:t>Материалы текущей</a:t>
            </a:r>
          </a:p>
          <a:p>
            <a:pPr marL="503238" indent="-503238" eaLnBrk="0" hangingPunct="0">
              <a:spcAft>
                <a:spcPct val="10000"/>
              </a:spcAft>
            </a:pPr>
            <a:r>
              <a:rPr lang="ru-RU" b="1"/>
              <a:t>       оценки: листы наблюде-</a:t>
            </a:r>
          </a:p>
          <a:p>
            <a:pPr marL="503238" indent="-503238" eaLnBrk="0" hangingPunct="0">
              <a:spcAft>
                <a:spcPct val="10000"/>
              </a:spcAft>
            </a:pPr>
            <a:r>
              <a:rPr lang="ru-RU" b="1"/>
              <a:t>       ний, оценочные листы</a:t>
            </a:r>
          </a:p>
          <a:p>
            <a:pPr marL="503238" indent="-503238" eaLnBrk="0" hangingPunct="0">
              <a:spcAft>
                <a:spcPct val="10000"/>
              </a:spcAft>
              <a:buFontTx/>
              <a:buAutoNum type="arabicPeriod" startAt="4"/>
            </a:pPr>
            <a:r>
              <a:rPr lang="ru-RU" b="1"/>
              <a:t>Результаты и материа- лы тематических работ</a:t>
            </a:r>
          </a:p>
          <a:p>
            <a:pPr marL="503238" indent="-503238" eaLnBrk="0" hangingPunct="0">
              <a:spcAft>
                <a:spcPct val="10000"/>
              </a:spcAft>
              <a:buFontTx/>
              <a:buAutoNum type="arabicPeriod" startAt="4"/>
            </a:pPr>
            <a:r>
              <a:rPr lang="ru-RU" b="1"/>
              <a:t>Результаты и матери-</a:t>
            </a:r>
          </a:p>
          <a:p>
            <a:pPr marL="503238" indent="-503238" eaLnBrk="0" hangingPunct="0">
              <a:spcAft>
                <a:spcPct val="10000"/>
              </a:spcAft>
            </a:pPr>
            <a:r>
              <a:rPr lang="ru-RU" b="1"/>
              <a:t>       алы итогового контроля</a:t>
            </a:r>
          </a:p>
          <a:p>
            <a:pPr marL="503238" indent="-503238" eaLnBrk="0" hangingPunct="0">
              <a:spcAft>
                <a:spcPct val="10000"/>
              </a:spcAft>
              <a:buFontTx/>
              <a:buAutoNum type="arabicPeriod" startAt="6"/>
            </a:pPr>
            <a:r>
              <a:rPr lang="ru-RU" b="1"/>
              <a:t>Достижения во внеучеб-</a:t>
            </a:r>
          </a:p>
          <a:p>
            <a:pPr marL="503238" indent="-503238" eaLnBrk="0" hangingPunct="0">
              <a:spcAft>
                <a:spcPct val="10000"/>
              </a:spcAft>
            </a:pPr>
            <a:r>
              <a:rPr lang="ru-RU" b="1"/>
              <a:t>       ной деятельности</a:t>
            </a:r>
          </a:p>
        </p:txBody>
      </p:sp>
      <p:pic>
        <p:nvPicPr>
          <p:cNvPr id="39953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3" y="1041400"/>
            <a:ext cx="1865312" cy="140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Прямоугольник 1"/>
          <p:cNvSpPr>
            <a:spLocks noChangeArrowheads="1"/>
          </p:cNvSpPr>
          <p:nvPr/>
        </p:nvSpPr>
        <p:spPr bwMode="auto">
          <a:xfrm>
            <a:off x="1295400" y="755650"/>
            <a:ext cx="7561263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rgbClr val="7030A0"/>
                </a:solidFill>
                <a:latin typeface="Arial Black" pitchFamily="34" charset="0"/>
              </a:rPr>
              <a:t>Самое главное — это прививать вкус и любовь к науке; иначе мы воспитаем просто ослов, нагруженных книжной премудростью.</a:t>
            </a:r>
            <a:br>
              <a:rPr lang="ru-RU" sz="4000">
                <a:solidFill>
                  <a:srgbClr val="7030A0"/>
                </a:solidFill>
                <a:latin typeface="Arial Black" pitchFamily="34" charset="0"/>
              </a:rPr>
            </a:br>
            <a:endParaRPr lang="ru-RU" sz="4000">
              <a:solidFill>
                <a:srgbClr val="7030A0"/>
              </a:solidFill>
              <a:latin typeface="Arial Black" pitchFamily="34" charset="0"/>
            </a:endParaRPr>
          </a:p>
          <a:p>
            <a:pPr algn="ctr"/>
            <a:r>
              <a:rPr lang="ru-RU" sz="4000" i="1">
                <a:solidFill>
                  <a:srgbClr val="7030A0"/>
                </a:solidFill>
                <a:latin typeface="Arial Black" pitchFamily="34" charset="0"/>
              </a:rPr>
              <a:t>  Мишель Монтень (1533 — 1592, французский философ)</a:t>
            </a:r>
            <a:endParaRPr lang="ru-RU" sz="400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79388"/>
            <a:ext cx="9501188" cy="6985000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solidFill>
            <a:schemeClr val="bg1"/>
          </a:solidFill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kern="0" dirty="0">
              <a:solidFill>
                <a:srgbClr val="000000"/>
              </a:solidFill>
              <a:latin typeface="Arial" pitchFamily="18"/>
              <a:ea typeface="Lucida Sans Unicode" pitchFamily="2"/>
              <a:cs typeface="Tahoma" pitchFamily="2"/>
            </a:endParaRPr>
          </a:p>
          <a:p>
            <a:pPr algn="ctr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600" b="1" kern="0" dirty="0">
                <a:solidFill>
                  <a:srgbClr val="C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t>Программы внеурочной деятельности</a:t>
            </a:r>
          </a:p>
          <a:p>
            <a:pPr algn="ctr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3600" b="1" kern="0" dirty="0">
              <a:solidFill>
                <a:srgbClr val="C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  <a:p>
            <a:pPr indent="449263" eaLnBrk="0" hangingPunct="0">
              <a:defRPr/>
            </a:pP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«Путешествие в компьютерную долину» </a:t>
            </a:r>
          </a:p>
          <a:p>
            <a:pPr indent="449263" eaLnBrk="0" hangingPunct="0"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предполагает создание и реализацию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мини-проектов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 помощью информационных технологий:</a:t>
            </a:r>
          </a:p>
          <a:p>
            <a:pPr indent="449263" eaLnBrk="0" hangingPunct="0">
              <a:defRPr/>
            </a:pPr>
            <a:endParaRPr lang="ru-RU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>
              <a:defRPr/>
            </a:pPr>
            <a:r>
              <a:rPr lang="ru-RU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Мультимедийные </a:t>
            </a:r>
          </a:p>
          <a:p>
            <a:pPr indent="449263" eaLnBrk="0" hangingPunct="0">
              <a:defRPr/>
            </a:pPr>
            <a:r>
              <a:rPr lang="ru-RU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презентации:</a:t>
            </a:r>
          </a:p>
          <a:p>
            <a:pPr marL="457200" indent="-457200" eaLnBrk="0" hangingPunct="0"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«Кто я?» </a:t>
            </a:r>
          </a:p>
          <a:p>
            <a:pPr marL="457200" indent="-457200" eaLnBrk="0" hangingPunct="0"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«Моя родословная»</a:t>
            </a:r>
          </a:p>
          <a:p>
            <a:pPr marL="457200" indent="-457200" eaLnBrk="0" hangingPunct="0"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«Веселая азбука»</a:t>
            </a:r>
          </a:p>
          <a:p>
            <a:pPr marL="457200" indent="-457200" eaLnBrk="0" hangingPunct="0"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«Кулинарная книга»</a:t>
            </a:r>
          </a:p>
          <a:p>
            <a:pPr marL="457200" indent="-457200" eaLnBrk="0" hangingPunct="0"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«Башни Кремля»</a:t>
            </a:r>
          </a:p>
          <a:p>
            <a:pPr algn="ctr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3600" b="1" kern="0" dirty="0">
              <a:solidFill>
                <a:srgbClr val="FF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pic>
        <p:nvPicPr>
          <p:cNvPr id="4198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04138" y="4500563"/>
            <a:ext cx="1762125" cy="162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27650" y="3892550"/>
            <a:ext cx="201612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-1"/>
            <a:ext cx="9501188" cy="73802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solidFill>
            <a:schemeClr val="bg1"/>
          </a:solidFill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kern="0" dirty="0">
              <a:solidFill>
                <a:srgbClr val="000000"/>
              </a:solidFill>
              <a:latin typeface="Arial" pitchFamily="18"/>
              <a:ea typeface="Lucida Sans Unicode" pitchFamily="2"/>
              <a:cs typeface="Tahoma" pitchFamily="2"/>
            </a:endParaRPr>
          </a:p>
          <a:p>
            <a:pPr algn="ctr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600" b="1" kern="0" dirty="0">
                <a:solidFill>
                  <a:srgbClr val="C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t>Программы внеурочной деятельности</a:t>
            </a:r>
          </a:p>
          <a:p>
            <a:pPr indent="449263" eaLnBrk="0" hangingPunct="0">
              <a:defRPr/>
            </a:pPr>
            <a:endParaRPr lang="ru-RU" sz="3200" b="1" dirty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 eaLnBrk="0" hangingPunct="0">
              <a:defRPr/>
            </a:pP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«Путешествие в мир экологии»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обеспечивает </a:t>
            </a:r>
          </a:p>
          <a:p>
            <a:pPr indent="449263" eaLnBrk="0" hangingPunct="0"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экологическое воспитание путем интеграции различных областей знаний </a:t>
            </a:r>
          </a:p>
          <a:p>
            <a:pPr marL="457200" indent="-457200" eaLnBrk="0" hangingPunct="0"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«Семицветная страна» (1 </a:t>
            </a:r>
            <a:r>
              <a:rPr lang="ru-RU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457200" indent="-457200" eaLnBrk="0" hangingPunct="0"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«Открываем мир природы» (2 </a:t>
            </a:r>
            <a:r>
              <a:rPr lang="ru-RU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457200" indent="-457200" eaLnBrk="0" hangingPunct="0"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«Экология – наука о доме» (3 </a:t>
            </a:r>
            <a:r>
              <a:rPr lang="ru-RU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457200" indent="-457200" eaLnBrk="0" hangingPunct="0"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Экология+Экономика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 (4 </a:t>
            </a:r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457200" indent="-457200" eaLnBrk="0" hangingPunct="0">
              <a:buFont typeface="Arial" pitchFamily="34" charset="0"/>
              <a:buChar char="•"/>
              <a:defRPr/>
            </a:pP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114800" lvl="8" indent="-457200" algn="r" eaLnBrk="0" hangingPunct="0"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Интернет-ресурсы</a:t>
            </a:r>
          </a:p>
          <a:p>
            <a:pPr lvl="8" algn="r" eaLnBrk="0" hangingPunct="0">
              <a:defRPr/>
            </a:pP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8" algn="r" eaLnBrk="0" hangingPunct="0">
              <a:defRPr/>
            </a:pP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3" descr="siedlisk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6650" y="2266950"/>
            <a:ext cx="2411413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2" descr="am-The_Wellspri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3238" y="4719638"/>
            <a:ext cx="5211762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hape 159"/>
          <p:cNvSpPr txBox="1">
            <a:spLocks noChangeArrowheads="1"/>
          </p:cNvSpPr>
          <p:nvPr/>
        </p:nvSpPr>
        <p:spPr bwMode="auto">
          <a:xfrm>
            <a:off x="0" y="303213"/>
            <a:ext cx="10080625" cy="78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pPr algn="ctr">
              <a:buClr>
                <a:srgbClr val="C00000"/>
              </a:buClr>
              <a:buSzPct val="25000"/>
            </a:pPr>
            <a:r>
              <a:rPr lang="en-US" sz="40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Виктория Анатольевна Самкова «Путешествие в мир экологии».</a:t>
            </a:r>
          </a:p>
        </p:txBody>
      </p:sp>
      <p:sp>
        <p:nvSpPr>
          <p:cNvPr id="44035" name="Shape 160"/>
          <p:cNvSpPr txBox="1">
            <a:spLocks noChangeArrowheads="1"/>
          </p:cNvSpPr>
          <p:nvPr/>
        </p:nvSpPr>
        <p:spPr bwMode="auto">
          <a:xfrm>
            <a:off x="0" y="1260475"/>
            <a:ext cx="10080625" cy="629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 algn="ctr">
              <a:lnSpc>
                <a:spcPct val="80000"/>
              </a:lnSpc>
              <a:buClr>
                <a:srgbClr val="000000"/>
              </a:buClr>
              <a:buSzPct val="25000"/>
            </a:pPr>
            <a:r>
              <a:rPr lang="en-US" sz="23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Метапредметные результаты: </a:t>
            </a:r>
          </a:p>
          <a:p>
            <a:pPr marL="377825" indent="-377825" algn="just">
              <a:lnSpc>
                <a:spcPct val="80000"/>
              </a:lnSpc>
              <a:spcBef>
                <a:spcPts val="463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23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    </a:t>
            </a:r>
            <a:r>
              <a:rPr lang="en-US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самостоятельная организация учебной деятельности-умения ставить цели и планировать личную учебную деятельность, оценивать собственный вклад в деятельность группы, проводить самооценку уровня личных учебных достижений;</a:t>
            </a:r>
          </a:p>
          <a:p>
            <a:pPr marL="377825" indent="-377825" algn="just">
              <a:lnSpc>
                <a:spcPct val="80000"/>
              </a:lnSpc>
              <a:spcBef>
                <a:spcPts val="438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    </a:t>
            </a:r>
            <a:r>
              <a:rPr lang="en-US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освоение элементарных приемов исследовательской деятельности</a:t>
            </a:r>
            <a:r>
              <a:rPr lang="en-US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, доступных для детей младшего школьного возраста: формулирование с помощью учителя цели учебного исследования (опыта, наблюдения), составление его плана, фиксирование результатов, использование простых измерительных приборов, формулировка выводов по результатам исследования;</a:t>
            </a:r>
          </a:p>
          <a:p>
            <a:pPr marL="377825" indent="-377825" algn="just">
              <a:lnSpc>
                <a:spcPct val="80000"/>
              </a:lnSpc>
              <a:spcBef>
                <a:spcPts val="438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    формирование приемов работы с информацией: умения поиска и отбора источников информации в соответствии с учебной задачей, понимания информации, представленной в различной знаковой форме —в виде таблиц, диаграмм, графиков, рисунков и т.д.; </a:t>
            </a:r>
          </a:p>
          <a:p>
            <a:pPr marL="377825" indent="-377825" algn="just">
              <a:lnSpc>
                <a:spcPct val="80000"/>
              </a:lnSpc>
              <a:spcBef>
                <a:spcPts val="438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    развитие коммуникативных умений и овладение опытом межличностной коммуникации, корректное ведение диалога и участие в дискуссии; участие в работе группы в соответствии с обозначенной ролью.</a:t>
            </a:r>
          </a:p>
          <a:p>
            <a:pPr marL="377825" indent="-377825"/>
            <a:endParaRPr lang="ru-RU" sz="2000">
              <a:solidFill>
                <a:srgbClr val="000000"/>
              </a:solidFill>
              <a:sym typeface="Arial" pitchFamily="34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ChangeArrowheads="1"/>
          </p:cNvSpPr>
          <p:nvPr/>
        </p:nvSpPr>
        <p:spPr bwMode="auto">
          <a:xfrm>
            <a:off x="396875" y="325438"/>
            <a:ext cx="9396413" cy="691038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4" tIns="44997" rIns="90004" bIns="44997"/>
          <a:lstStyle/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Внеурочная деятельность</a:t>
            </a:r>
          </a:p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Times New Roman" pitchFamily="18" charset="0"/>
            </a:endParaRPr>
          </a:p>
          <a:p>
            <a:pPr algn="just">
              <a:spcAft>
                <a:spcPts val="1000"/>
              </a:spcAft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	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Под внеурочной деятельностью </a:t>
            </a:r>
            <a:r>
              <a:rPr lang="ru-RU" sz="3200">
                <a:latin typeface="Times New Roman" pitchFamily="18" charset="0"/>
                <a:cs typeface="Times New Roman" pitchFamily="18" charset="0"/>
              </a:rPr>
              <a:t>следует понимать образовательную деятельность, осуществляемую </a:t>
            </a:r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формах, отличных от классно-урочной, </a:t>
            </a:r>
            <a:r>
              <a:rPr lang="ru-RU" sz="3200">
                <a:latin typeface="Times New Roman" pitchFamily="18" charset="0"/>
                <a:cs typeface="Times New Roman" pitchFamily="18" charset="0"/>
              </a:rPr>
              <a:t>и направленную на достижение планируемых результатов освоения ООП НОО 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(Письмо Минобрнауки № 03-296).</a:t>
            </a:r>
          </a:p>
          <a:p>
            <a:pPr algn="just">
              <a:spcAft>
                <a:spcPts val="1000"/>
              </a:spcAft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200" b="1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1000"/>
              </a:spcAft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 b="1">
                <a:latin typeface="Times New Roman" pitchFamily="18" charset="0"/>
                <a:cs typeface="Times New Roman" pitchFamily="18" charset="0"/>
              </a:rPr>
              <a:t>В целях обеспечения индивидуальных потребностей обучающихся </a:t>
            </a:r>
            <a:r>
              <a:rPr lang="ru-RU" sz="3200">
                <a:latin typeface="Times New Roman" pitchFamily="18" charset="0"/>
                <a:cs typeface="Times New Roman" pitchFamily="18" charset="0"/>
              </a:rPr>
              <a:t>ООП НОО предусматривает внеурочную деятельность (приказ Минобрнауки № 2357)</a:t>
            </a:r>
            <a:endParaRPr lang="ru-RU" sz="2800">
              <a:latin typeface="Calibri" pitchFamily="34" charset="0"/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2800" b="1">
              <a:solidFill>
                <a:srgbClr val="000000"/>
              </a:solidFill>
              <a:latin typeface="Calibri" pitchFamily="34" charset="0"/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200" b="1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200" b="1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200" b="1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200" b="1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hape 165"/>
          <p:cNvSpPr txBox="1">
            <a:spLocks noChangeArrowheads="1"/>
          </p:cNvSpPr>
          <p:nvPr/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endParaRPr lang="ru-RU" sz="2000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45059" name="Shape 166"/>
          <p:cNvSpPr txBox="1">
            <a:spLocks noChangeArrowheads="1"/>
          </p:cNvSpPr>
          <p:nvPr/>
        </p:nvSpPr>
        <p:spPr bwMode="auto">
          <a:xfrm>
            <a:off x="336550" y="0"/>
            <a:ext cx="9239250" cy="675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 algn="ctr">
              <a:buClr>
                <a:srgbClr val="000000"/>
              </a:buClr>
              <a:buSzPct val="25000"/>
            </a:pPr>
            <a:r>
              <a:rPr lang="en-US" sz="4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Тематическое планирование</a:t>
            </a:r>
          </a:p>
          <a:p>
            <a:pPr marL="377825" indent="-377825"/>
            <a:endParaRPr lang="ru-RU" sz="2000">
              <a:solidFill>
                <a:srgbClr val="000000"/>
              </a:solidFill>
              <a:sym typeface="Arial" pitchFamily="34" charset="0"/>
            </a:endParaRPr>
          </a:p>
        </p:txBody>
      </p:sp>
      <p:graphicFrame>
        <p:nvGraphicFramePr>
          <p:cNvPr id="167" name="Shape 167"/>
          <p:cNvGraphicFramePr>
            <a:graphicFrameLocks noGrp="1"/>
          </p:cNvGraphicFramePr>
          <p:nvPr/>
        </p:nvGraphicFramePr>
        <p:xfrm>
          <a:off x="336550" y="1176338"/>
          <a:ext cx="9239250" cy="6045200"/>
        </p:xfrm>
        <a:graphic>
          <a:graphicData uri="http://schemas.openxmlformats.org/drawingml/2006/table">
            <a:tbl>
              <a:tblPr/>
              <a:tblGrid>
                <a:gridCol w="7891463"/>
                <a:gridCol w="1347787"/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Тема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Кол.час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112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1 класс. Семицветная страна (второе полугодие; 18 ч, 1 ч в неделю)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Мир, который нас окружает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3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Пишем вместе  «Радужную книгу»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7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«Школа волшебников»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2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Хоровод красок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6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334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2 класс. Открываем мир природы (30 ч., 1 ч. в неделю)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Школа юных экологов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3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Учимся видеть, слышать, наблюдать природу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8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Природа- гениальный изобретатель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7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Изучаем природные взаимосвязи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7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hape 172"/>
          <p:cNvSpPr txBox="1">
            <a:spLocks noChangeArrowheads="1"/>
          </p:cNvSpPr>
          <p:nvPr/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endParaRPr lang="ru-RU" sz="2000">
              <a:solidFill>
                <a:srgbClr val="000000"/>
              </a:solidFill>
              <a:sym typeface="Arial" pitchFamily="34" charset="0"/>
            </a:endParaRPr>
          </a:p>
        </p:txBody>
      </p:sp>
      <p:graphicFrame>
        <p:nvGraphicFramePr>
          <p:cNvPr id="173" name="Shape 173"/>
          <p:cNvGraphicFramePr>
            <a:graphicFrameLocks noGrp="1"/>
          </p:cNvGraphicFramePr>
          <p:nvPr/>
        </p:nvGraphicFramePr>
        <p:xfrm>
          <a:off x="503238" y="0"/>
          <a:ext cx="8653462" cy="7526338"/>
        </p:xfrm>
        <a:graphic>
          <a:graphicData uri="http://schemas.openxmlformats.org/drawingml/2006/table">
            <a:tbl>
              <a:tblPr/>
              <a:tblGrid>
                <a:gridCol w="7477125"/>
                <a:gridCol w="1176337"/>
              </a:tblGrid>
              <a:tr h="4984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3 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класс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. 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Экология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- 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наука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 о 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доме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 (30 ч., 1 ч. в 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неделю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)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Что такое экологическая система?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5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Нивидимые нити: многообразие экологических связей в природе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7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Ближайшее окружение человека: экология жилища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7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Окружающая среда современного человека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6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Как возникают и как решаются экологические проблемы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5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715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4 класс. Экология+Экономика (30 ч., 1 ч. в неделю)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Экология и экономика – две науки о доме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3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Все связано со всем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4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Все должно куда-то деваться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4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Природа знает лучше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4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За все нужно платить 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4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Чем опасны отходы и как с ними бороться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8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Мы отвечаем за Землю: что может каждый из нас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3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hape 178"/>
          <p:cNvSpPr txBox="1">
            <a:spLocks noChangeArrowheads="1"/>
          </p:cNvSpPr>
          <p:nvPr/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pPr algn="ctr">
              <a:buClr>
                <a:srgbClr val="FF0000"/>
              </a:buClr>
              <a:buSzPct val="25000"/>
            </a:pPr>
            <a:r>
              <a:rPr lang="en-US" sz="35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СЕМИЦВЕТНАЯ СТРАНА, 1 класс </a:t>
            </a:r>
            <a:br>
              <a:rPr lang="en-US" sz="35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</a:br>
            <a:r>
              <a:rPr lang="en-US" sz="35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(второе полугодие: 18 ч, 1 ч в неделю)</a:t>
            </a:r>
          </a:p>
        </p:txBody>
      </p:sp>
      <p:sp>
        <p:nvSpPr>
          <p:cNvPr id="47107" name="Shape 179"/>
          <p:cNvSpPr txBox="1">
            <a:spLocks noChangeArrowheads="1"/>
          </p:cNvSpPr>
          <p:nvPr/>
        </p:nvSpPr>
        <p:spPr bwMode="auto">
          <a:xfrm>
            <a:off x="503238" y="1763713"/>
            <a:ext cx="9074150" cy="498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 algn="ctr">
              <a:lnSpc>
                <a:spcPct val="90000"/>
              </a:lnSpc>
              <a:buClr>
                <a:srgbClr val="000000"/>
              </a:buClr>
              <a:buSzPct val="25000"/>
            </a:pPr>
            <a:r>
              <a:rPr lang="en-US" sz="33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Тема 1. Мир, который нас окружает</a:t>
            </a:r>
          </a:p>
          <a:p>
            <a:pPr marL="377825" indent="-377825" algn="just">
              <a:lnSpc>
                <a:spcPct val="90000"/>
              </a:lnSpc>
              <a:spcBef>
                <a:spcPts val="663"/>
              </a:spcBef>
              <a:buClr>
                <a:srgbClr val="000000"/>
              </a:buClr>
              <a:buSzPct val="25000"/>
            </a:pPr>
            <a:r>
              <a:rPr lang="en-US" sz="33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  </a:t>
            </a:r>
            <a:r>
              <a:rPr lang="en-US" sz="33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Вступление в мир «сказочный и прекрасный» благодаря знакомству с палитрой цветов, звуков и запахов. Влияние цвета на эмоциональное состояние человека. Мой любимый цвет. Знакомство с радугой, ее образом в народном фольклоре, литературе и искусстве. </a:t>
            </a:r>
          </a:p>
          <a:p>
            <a:pPr marL="377825" indent="-377825" algn="just">
              <a:lnSpc>
                <a:spcPct val="90000"/>
              </a:lnSpc>
              <a:spcBef>
                <a:spcPts val="663"/>
              </a:spcBef>
              <a:buClr>
                <a:srgbClr val="000000"/>
              </a:buClr>
              <a:buSzPct val="25000"/>
            </a:pPr>
            <a:r>
              <a:rPr lang="en-US" sz="33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ДЕВИЗ: </a:t>
            </a:r>
            <a:r>
              <a:rPr lang="en-US" sz="33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Воспринимать окружающее эстетически</a:t>
            </a:r>
          </a:p>
          <a:p>
            <a:pPr marL="377825" indent="-377825"/>
            <a:endParaRPr lang="ru-RU" sz="2000">
              <a:solidFill>
                <a:srgbClr val="000000"/>
              </a:solidFill>
              <a:sym typeface="Arial" pitchFamily="34" charset="0"/>
            </a:endParaRP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hape 184"/>
          <p:cNvSpPr txBox="1">
            <a:spLocks noChangeArrowheads="1"/>
          </p:cNvSpPr>
          <p:nvPr/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pPr algn="just">
              <a:buClr>
                <a:srgbClr val="FF0000"/>
              </a:buClr>
              <a:buSzPct val="25000"/>
            </a:pPr>
            <a:r>
              <a:rPr lang="en-US" sz="35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СЕМИЦВЕТНАЯ СТРАНА, 1 класс </a:t>
            </a:r>
            <a:br>
              <a:rPr lang="en-US" sz="35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</a:br>
            <a:r>
              <a:rPr lang="en-US" sz="35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(второе полугодие: 18 ч, 1 ч в неделю)</a:t>
            </a:r>
          </a:p>
        </p:txBody>
      </p:sp>
      <p:sp>
        <p:nvSpPr>
          <p:cNvPr id="48131" name="Shape 185"/>
          <p:cNvSpPr txBox="1">
            <a:spLocks noChangeArrowheads="1"/>
          </p:cNvSpPr>
          <p:nvPr/>
        </p:nvSpPr>
        <p:spPr bwMode="auto">
          <a:xfrm>
            <a:off x="587375" y="1763713"/>
            <a:ext cx="8988425" cy="498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>
              <a:buClr>
                <a:srgbClr val="000000"/>
              </a:buClr>
              <a:buSzPct val="25000"/>
            </a:pPr>
            <a:r>
              <a:rPr lang="en-US" sz="35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Тема 2. Пишем вместе «Радужную книгу».</a:t>
            </a:r>
          </a:p>
          <a:p>
            <a:pPr marL="377825" indent="-377825"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Знакомство с понятием цветотерапия и ее </a:t>
            </a:r>
          </a:p>
          <a:p>
            <a:pPr marL="377825" indent="-377825"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основами.  Оформление </a:t>
            </a:r>
            <a:r>
              <a:rPr lang="en-US" sz="35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«радужной книги»</a:t>
            </a:r>
            <a:r>
              <a:rPr lang="en-US" sz="35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: </a:t>
            </a:r>
          </a:p>
          <a:p>
            <a:pPr marL="377825" indent="-377825"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создание и вклеивание детьми цветных </a:t>
            </a:r>
          </a:p>
          <a:p>
            <a:pPr marL="377825" indent="-377825"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страниц.</a:t>
            </a:r>
          </a:p>
          <a:p>
            <a:pPr marL="377825" indent="-377825"/>
            <a:endParaRPr lang="ru-RU" sz="2000">
              <a:solidFill>
                <a:srgbClr val="000000"/>
              </a:solidFill>
              <a:sym typeface="Arial" pitchFamily="34" charset="0"/>
            </a:endParaRPr>
          </a:p>
          <a:p>
            <a:pPr marL="377825" indent="-377825"/>
            <a:endParaRPr lang="ru-RU" sz="2000">
              <a:solidFill>
                <a:srgbClr val="000000"/>
              </a:solidFill>
              <a:sym typeface="Arial" pitchFamily="34" charset="0"/>
            </a:endParaRPr>
          </a:p>
          <a:p>
            <a:pPr marL="377825" indent="-377825"/>
            <a:endParaRPr lang="ru-RU" sz="2000">
              <a:solidFill>
                <a:srgbClr val="000000"/>
              </a:solidFill>
              <a:sym typeface="Arial" pitchFamily="34" charset="0"/>
            </a:endParaRP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hape 191"/>
          <p:cNvSpPr txBox="1">
            <a:spLocks noChangeArrowheads="1"/>
          </p:cNvSpPr>
          <p:nvPr/>
        </p:nvSpPr>
        <p:spPr bwMode="auto">
          <a:xfrm>
            <a:off x="503238" y="303213"/>
            <a:ext cx="8821737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pPr algn="ctr">
              <a:buClr>
                <a:srgbClr val="FF0000"/>
              </a:buClr>
              <a:buSzPct val="25000"/>
            </a:pPr>
            <a:r>
              <a:rPr lang="en-US" sz="530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С</a:t>
            </a:r>
            <a:r>
              <a:rPr lang="en-US" sz="5300">
                <a:solidFill>
                  <a:srgbClr val="FFFF00"/>
                </a:solidFill>
                <a:latin typeface="Calibri" pitchFamily="34" charset="0"/>
                <a:sym typeface="Calibri" pitchFamily="34" charset="0"/>
              </a:rPr>
              <a:t>т</a:t>
            </a:r>
            <a:r>
              <a:rPr lang="en-US" sz="5300">
                <a:solidFill>
                  <a:srgbClr val="800080"/>
                </a:solidFill>
                <a:latin typeface="Calibri" pitchFamily="34" charset="0"/>
                <a:sym typeface="Calibri" pitchFamily="34" charset="0"/>
              </a:rPr>
              <a:t>р</a:t>
            </a:r>
            <a:r>
              <a:rPr lang="en-US" sz="5300">
                <a:solidFill>
                  <a:srgbClr val="FFC000"/>
                </a:solidFill>
                <a:latin typeface="Calibri" pitchFamily="34" charset="0"/>
                <a:sym typeface="Calibri" pitchFamily="34" charset="0"/>
              </a:rPr>
              <a:t>а</a:t>
            </a:r>
            <a:r>
              <a:rPr lang="en-US" sz="530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н</a:t>
            </a:r>
            <a:r>
              <a:rPr lang="en-US" sz="5300">
                <a:solidFill>
                  <a:srgbClr val="00B0F0"/>
                </a:solidFill>
                <a:latin typeface="Calibri" pitchFamily="34" charset="0"/>
                <a:sym typeface="Calibri" pitchFamily="34" charset="0"/>
              </a:rPr>
              <a:t>и</a:t>
            </a:r>
            <a:r>
              <a:rPr lang="en-US" sz="530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ц</a:t>
            </a:r>
            <a:r>
              <a:rPr lang="en-US" sz="5300">
                <a:solidFill>
                  <a:srgbClr val="92D050"/>
                </a:solidFill>
                <a:latin typeface="Calibri" pitchFamily="34" charset="0"/>
                <a:sym typeface="Calibri" pitchFamily="34" charset="0"/>
              </a:rPr>
              <a:t>ы </a:t>
            </a:r>
            <a:r>
              <a:rPr lang="en-US" sz="530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«</a:t>
            </a:r>
            <a:r>
              <a:rPr lang="en-US" sz="5300">
                <a:solidFill>
                  <a:srgbClr val="C00000"/>
                </a:solidFill>
                <a:latin typeface="Calibri" pitchFamily="34" charset="0"/>
                <a:sym typeface="Calibri" pitchFamily="34" charset="0"/>
              </a:rPr>
              <a:t>Р</a:t>
            </a:r>
            <a:r>
              <a:rPr lang="en-US" sz="5300">
                <a:solidFill>
                  <a:srgbClr val="FFC000"/>
                </a:solidFill>
                <a:latin typeface="Calibri" pitchFamily="34" charset="0"/>
                <a:sym typeface="Calibri" pitchFamily="34" charset="0"/>
              </a:rPr>
              <a:t>а</a:t>
            </a:r>
            <a:r>
              <a:rPr lang="en-US" sz="5300">
                <a:solidFill>
                  <a:srgbClr val="800080"/>
                </a:solidFill>
                <a:latin typeface="Calibri" pitchFamily="34" charset="0"/>
                <a:sym typeface="Calibri" pitchFamily="34" charset="0"/>
              </a:rPr>
              <a:t>д</a:t>
            </a:r>
            <a:r>
              <a:rPr lang="en-US" sz="5300">
                <a:solidFill>
                  <a:srgbClr val="00B050"/>
                </a:solidFill>
                <a:latin typeface="Calibri" pitchFamily="34" charset="0"/>
                <a:sym typeface="Calibri" pitchFamily="34" charset="0"/>
              </a:rPr>
              <a:t>у</a:t>
            </a:r>
            <a:r>
              <a:rPr lang="en-US" sz="5300">
                <a:solidFill>
                  <a:srgbClr val="FFFF00"/>
                </a:solidFill>
                <a:latin typeface="Calibri" pitchFamily="34" charset="0"/>
                <a:sym typeface="Calibri" pitchFamily="34" charset="0"/>
              </a:rPr>
              <a:t>ж</a:t>
            </a:r>
            <a:r>
              <a:rPr lang="en-US" sz="5300">
                <a:solidFill>
                  <a:srgbClr val="CC9900"/>
                </a:solidFill>
                <a:latin typeface="Calibri" pitchFamily="34" charset="0"/>
                <a:sym typeface="Calibri" pitchFamily="34" charset="0"/>
              </a:rPr>
              <a:t>н</a:t>
            </a:r>
            <a:r>
              <a:rPr lang="en-US" sz="5300">
                <a:solidFill>
                  <a:srgbClr val="008000"/>
                </a:solidFill>
                <a:latin typeface="Calibri" pitchFamily="34" charset="0"/>
                <a:sym typeface="Calibri" pitchFamily="34" charset="0"/>
              </a:rPr>
              <a:t>о</a:t>
            </a:r>
            <a:r>
              <a:rPr lang="en-US" sz="530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й</a:t>
            </a:r>
            <a:r>
              <a:rPr lang="en-US" sz="530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5300">
                <a:solidFill>
                  <a:srgbClr val="4F6228"/>
                </a:solidFill>
                <a:latin typeface="Calibri" pitchFamily="34" charset="0"/>
                <a:sym typeface="Calibri" pitchFamily="34" charset="0"/>
              </a:rPr>
              <a:t>к</a:t>
            </a:r>
            <a:r>
              <a:rPr lang="en-US" sz="5300">
                <a:solidFill>
                  <a:srgbClr val="D99694"/>
                </a:solidFill>
                <a:latin typeface="Calibri" pitchFamily="34" charset="0"/>
                <a:sym typeface="Calibri" pitchFamily="34" charset="0"/>
              </a:rPr>
              <a:t>н</a:t>
            </a:r>
            <a:r>
              <a:rPr lang="en-US" sz="5300">
                <a:solidFill>
                  <a:srgbClr val="31859C"/>
                </a:solidFill>
                <a:latin typeface="Calibri" pitchFamily="34" charset="0"/>
                <a:sym typeface="Calibri" pitchFamily="34" charset="0"/>
              </a:rPr>
              <a:t>и</a:t>
            </a:r>
            <a:r>
              <a:rPr lang="en-US" sz="5300">
                <a:solidFill>
                  <a:srgbClr val="CC0000"/>
                </a:solidFill>
                <a:latin typeface="Calibri" pitchFamily="34" charset="0"/>
                <a:sym typeface="Calibri" pitchFamily="34" charset="0"/>
              </a:rPr>
              <a:t>г</a:t>
            </a:r>
            <a:r>
              <a:rPr lang="en-US" sz="5300">
                <a:solidFill>
                  <a:srgbClr val="FFFF00"/>
                </a:solidFill>
                <a:latin typeface="Calibri" pitchFamily="34" charset="0"/>
                <a:sym typeface="Calibri" pitchFamily="34" charset="0"/>
              </a:rPr>
              <a:t>и</a:t>
            </a:r>
            <a:r>
              <a:rPr lang="en-US" sz="530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»</a:t>
            </a:r>
          </a:p>
        </p:txBody>
      </p:sp>
      <p:sp>
        <p:nvSpPr>
          <p:cNvPr id="49155" name="Shape 192"/>
          <p:cNvSpPr txBox="1">
            <a:spLocks noChangeArrowheads="1"/>
          </p:cNvSpPr>
          <p:nvPr/>
        </p:nvSpPr>
        <p:spPr bwMode="auto">
          <a:xfrm>
            <a:off x="0" y="1008063"/>
            <a:ext cx="9828213" cy="655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 algn="just">
              <a:lnSpc>
                <a:spcPct val="80000"/>
              </a:lnSpc>
              <a:buClr>
                <a:srgbClr val="FF0000"/>
              </a:buClr>
              <a:buSzPct val="25000"/>
            </a:pPr>
            <a:r>
              <a:rPr lang="en-US" sz="26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Красный цвет- </a:t>
            </a: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«согревающий», он удерживает тепло в</a:t>
            </a:r>
          </a:p>
          <a:p>
            <a:pPr marL="377825" indent="-377825" algn="just">
              <a:lnSpc>
                <a:spcPct val="8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тканях нашего организма, благоприятно влияет на работу</a:t>
            </a:r>
          </a:p>
          <a:p>
            <a:pPr marL="377825" indent="-377825" algn="just">
              <a:lnSpc>
                <a:spcPct val="8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внутренних органов;</a:t>
            </a:r>
          </a:p>
          <a:p>
            <a:pPr marL="377825" indent="-377825" algn="just">
              <a:lnSpc>
                <a:spcPct val="80000"/>
              </a:lnSpc>
              <a:spcBef>
                <a:spcPts val="525"/>
              </a:spcBef>
              <a:buClr>
                <a:srgbClr val="FF6600"/>
              </a:buClr>
              <a:buSzPct val="25000"/>
            </a:pPr>
            <a:r>
              <a:rPr lang="en-US" sz="2600" b="1" u="sng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оранжевый цвет </a:t>
            </a: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— цвет энергии, «цветовой витамин»;</a:t>
            </a:r>
          </a:p>
          <a:p>
            <a:pPr marL="377825" indent="-377825" algn="just">
              <a:lnSpc>
                <a:spcPct val="80000"/>
              </a:lnSpc>
              <a:spcBef>
                <a:spcPts val="525"/>
              </a:spcBef>
              <a:buClr>
                <a:srgbClr val="FFFF00"/>
              </a:buClr>
              <a:buSzPct val="25000"/>
            </a:pPr>
            <a:r>
              <a:rPr lang="en-US" sz="2600" b="1" u="sng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желтый цвет </a:t>
            </a: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— «детский», благотворно влияет на</a:t>
            </a:r>
          </a:p>
          <a:p>
            <a:pPr marL="377825" indent="-377825" algn="just">
              <a:lnSpc>
                <a:spcPct val="8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умственное развитие;</a:t>
            </a:r>
          </a:p>
          <a:p>
            <a:pPr marL="377825" indent="-377825" algn="just">
              <a:lnSpc>
                <a:spcPct val="80000"/>
              </a:lnSpc>
              <a:spcBef>
                <a:spcPts val="525"/>
              </a:spcBef>
              <a:buClr>
                <a:srgbClr val="00B050"/>
              </a:buClr>
              <a:buSzPct val="25000"/>
            </a:pPr>
            <a:r>
              <a:rPr lang="en-US" sz="2600" b="1" u="sng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зеленый цвет </a:t>
            </a: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успокаивает нервную систему, снимает</a:t>
            </a:r>
          </a:p>
          <a:p>
            <a:pPr marL="377825" indent="-377825" algn="just">
              <a:lnSpc>
                <a:spcPct val="8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зрительное утомление;</a:t>
            </a:r>
          </a:p>
          <a:p>
            <a:pPr marL="377825" indent="-377825" algn="just">
              <a:lnSpc>
                <a:spcPct val="80000"/>
              </a:lnSpc>
              <a:spcBef>
                <a:spcPts val="525"/>
              </a:spcBef>
              <a:buClr>
                <a:srgbClr val="00B0F0"/>
              </a:buClr>
              <a:buSzPct val="25000"/>
            </a:pPr>
            <a:r>
              <a:rPr lang="en-US" sz="2600" b="1" u="sng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голубой цвет </a:t>
            </a: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— символ высоких духовных способностей,</a:t>
            </a:r>
          </a:p>
          <a:p>
            <a:pPr marL="377825" indent="-377825" algn="just">
              <a:lnSpc>
                <a:spcPct val="8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мудрости;</a:t>
            </a:r>
          </a:p>
          <a:p>
            <a:pPr marL="377825" indent="-377825" algn="just">
              <a:lnSpc>
                <a:spcPct val="80000"/>
              </a:lnSpc>
              <a:spcBef>
                <a:spcPts val="525"/>
              </a:spcBef>
              <a:buClr>
                <a:srgbClr val="0070C0"/>
              </a:buClr>
              <a:buSzPct val="25000"/>
            </a:pPr>
            <a:r>
              <a:rPr lang="en-US" sz="2600" b="1" u="sng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синий цвет </a:t>
            </a: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успокаивает, это цвет довольства; </a:t>
            </a:r>
          </a:p>
          <a:p>
            <a:pPr marL="377825" indent="-377825" algn="just">
              <a:lnSpc>
                <a:spcPct val="80000"/>
              </a:lnSpc>
              <a:spcBef>
                <a:spcPts val="525"/>
              </a:spcBef>
              <a:buClr>
                <a:srgbClr val="7030A0"/>
              </a:buClr>
              <a:buSzPct val="25000"/>
            </a:pPr>
            <a:r>
              <a:rPr lang="en-US" sz="2600" b="1" u="sng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фиолетовый цвет </a:t>
            </a: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— одновременно притягивающий и </a:t>
            </a:r>
          </a:p>
          <a:p>
            <a:pPr marL="377825" indent="-377825" algn="just">
              <a:lnSpc>
                <a:spcPct val="8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отталкивающий; пробуждающий к жизни и вызывающий</a:t>
            </a:r>
          </a:p>
          <a:p>
            <a:pPr marL="377825" indent="-377825" algn="just">
              <a:lnSpc>
                <a:spcPct val="8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тоску.</a:t>
            </a:r>
          </a:p>
          <a:p>
            <a:pPr marL="377825" indent="-377825"/>
            <a:endParaRPr lang="ru-RU" sz="2000">
              <a:solidFill>
                <a:srgbClr val="000000"/>
              </a:solidFill>
              <a:sym typeface="Arial" pitchFamily="34" charset="0"/>
            </a:endParaRPr>
          </a:p>
          <a:p>
            <a:pPr marL="377825" indent="-377825"/>
            <a:endParaRPr lang="ru-RU" sz="2000">
              <a:solidFill>
                <a:srgbClr val="000000"/>
              </a:solidFill>
              <a:sym typeface="Arial" pitchFamily="34" charset="0"/>
            </a:endParaRPr>
          </a:p>
          <a:p>
            <a:pPr marL="377825" indent="-377825"/>
            <a:endParaRPr lang="ru-RU" sz="2000">
              <a:solidFill>
                <a:srgbClr val="000000"/>
              </a:solidFill>
              <a:sym typeface="Arial" pitchFamily="34" charset="0"/>
            </a:endParaRP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hape 197"/>
          <p:cNvSpPr txBox="1">
            <a:spLocks noChangeArrowheads="1"/>
          </p:cNvSpPr>
          <p:nvPr/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endParaRPr lang="ru-RU" sz="2000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50179" name="Shape 198"/>
          <p:cNvSpPr txBox="1"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 algn="just">
              <a:buClr>
                <a:srgbClr val="000000"/>
              </a:buClr>
              <a:buSzPct val="25000"/>
            </a:pP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Картина лета в звуках. Выразительные средства музыки. Беседа с детьми о</a:t>
            </a:r>
          </a:p>
          <a:p>
            <a:pPr marL="377825" indent="-377825" algn="just">
              <a:spcBef>
                <a:spcPts val="438"/>
              </a:spcBef>
              <a:buClr>
                <a:srgbClr val="000000"/>
              </a:buClr>
              <a:buSzPct val="25000"/>
            </a:pP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2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«красном»</a:t>
            </a: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лете, о летней природе.Знакомство с понятием </a:t>
            </a:r>
            <a:r>
              <a:rPr lang="en-US" sz="2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цветотерапия и ее</a:t>
            </a:r>
          </a:p>
          <a:p>
            <a:pPr marL="377825" indent="-377825" algn="just">
              <a:spcBef>
                <a:spcPts val="438"/>
              </a:spcBef>
              <a:buClr>
                <a:srgbClr val="000000"/>
              </a:buClr>
              <a:buSzPct val="25000"/>
            </a:pPr>
            <a:r>
              <a:rPr lang="en-US" sz="2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основами .</a:t>
            </a:r>
          </a:p>
          <a:p>
            <a:pPr marL="377825" indent="-377825" algn="just">
              <a:spcBef>
                <a:spcPts val="438"/>
              </a:spcBef>
              <a:buClr>
                <a:srgbClr val="000000"/>
              </a:buClr>
              <a:buSzPct val="25000"/>
            </a:pPr>
            <a:r>
              <a:rPr lang="en-US" sz="2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 а к т и ч е с к а я р аб о т а </a:t>
            </a: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: Нарисовать растения:землянику, гвоздику,</a:t>
            </a:r>
          </a:p>
          <a:p>
            <a:pPr marL="377825" indent="-377825" algn="just">
              <a:spcBef>
                <a:spcPts val="438"/>
              </a:spcBef>
              <a:buClr>
                <a:srgbClr val="000000"/>
              </a:buClr>
              <a:buSzPct val="25000"/>
            </a:pP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клевер, шиповник, раскрашивая их разными оттенками </a:t>
            </a:r>
            <a:r>
              <a:rPr lang="en-US" sz="2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красного </a:t>
            </a: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цвета.</a:t>
            </a:r>
          </a:p>
          <a:p>
            <a:pPr marL="377825" indent="-377825" algn="just">
              <a:spcBef>
                <a:spcPts val="438"/>
              </a:spcBef>
              <a:buClr>
                <a:srgbClr val="000000"/>
              </a:buClr>
              <a:buSzPct val="25000"/>
            </a:pP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Придумать слова с переносным значением слова </a:t>
            </a:r>
            <a:r>
              <a:rPr lang="en-US" sz="2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«красный» </a:t>
            </a: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(красная</a:t>
            </a:r>
          </a:p>
          <a:p>
            <a:pPr marL="377825" indent="-377825" algn="just">
              <a:spcBef>
                <a:spcPts val="438"/>
              </a:spcBef>
              <a:buClr>
                <a:srgbClr val="000000"/>
              </a:buClr>
              <a:buSzPct val="25000"/>
            </a:pP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девица, красный угол, Красная площадь).Нарисовать и вклеить </a:t>
            </a:r>
          </a:p>
          <a:p>
            <a:pPr marL="377825" indent="-377825" algn="just">
              <a:spcBef>
                <a:spcPts val="438"/>
              </a:spcBef>
              <a:buClr>
                <a:srgbClr val="FF0000"/>
              </a:buClr>
              <a:buSzPct val="25000"/>
            </a:pPr>
            <a:r>
              <a:rPr lang="en-US" sz="2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красную </a:t>
            </a: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страницу.</a:t>
            </a:r>
          </a:p>
          <a:p>
            <a:pPr marL="377825" indent="-377825" algn="just">
              <a:spcBef>
                <a:spcPts val="438"/>
              </a:spcBef>
              <a:buClr>
                <a:srgbClr val="000000"/>
              </a:buClr>
              <a:buSzPct val="25000"/>
            </a:pPr>
            <a:r>
              <a:rPr lang="en-US" sz="2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Демо н с т р а ц и и </a:t>
            </a: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: Прослушивание музыки А.Вивальди«Лето» (цикл</a:t>
            </a:r>
          </a:p>
          <a:p>
            <a:pPr marL="377825" indent="-377825" algn="just">
              <a:spcBef>
                <a:spcPts val="438"/>
              </a:spcBef>
              <a:buClr>
                <a:srgbClr val="000000"/>
              </a:buClr>
              <a:buSzPct val="25000"/>
            </a:pP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«Времена года»). Выразительное чтение стихотворения М. Ивенсена «</a:t>
            </a:r>
            <a:r>
              <a:rPr lang="en-US" sz="2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Лето</a:t>
            </a:r>
          </a:p>
          <a:p>
            <a:pPr marL="377825" indent="-377825" algn="just">
              <a:spcBef>
                <a:spcPts val="438"/>
              </a:spcBef>
              <a:buClr>
                <a:srgbClr val="FF0000"/>
              </a:buClr>
              <a:buSzPct val="25000"/>
            </a:pPr>
            <a:r>
              <a:rPr lang="en-US" sz="2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красное».</a:t>
            </a:r>
          </a:p>
          <a:p>
            <a:pPr marL="377825" indent="-377825" algn="just">
              <a:spcBef>
                <a:spcPts val="438"/>
              </a:spcBef>
              <a:buClr>
                <a:srgbClr val="000000"/>
              </a:buClr>
              <a:buSzPct val="25000"/>
            </a:pPr>
            <a:r>
              <a:rPr lang="en-US" sz="2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Дида к т и ч е с к и е и г ры</a:t>
            </a: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: Составить пословицы из частей и объяснить их</a:t>
            </a:r>
          </a:p>
          <a:p>
            <a:pPr marL="377825" indent="-377825" algn="just">
              <a:spcBef>
                <a:spcPts val="438"/>
              </a:spcBef>
              <a:buClr>
                <a:srgbClr val="000000"/>
              </a:buClr>
              <a:buSzPct val="25000"/>
            </a:pP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смысл. («Не красна изба углами, а красна пирогами»; «Не красна книга</a:t>
            </a:r>
          </a:p>
          <a:p>
            <a:pPr marL="377825" indent="-377825" algn="just">
              <a:spcBef>
                <a:spcPts val="438"/>
              </a:spcBef>
              <a:buClr>
                <a:srgbClr val="000000"/>
              </a:buClr>
              <a:buSzPct val="25000"/>
            </a:pP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письмом, а красна умом»; «Красна весна цветами, а осень — снопами»;</a:t>
            </a:r>
          </a:p>
          <a:p>
            <a:pPr marL="377825" indent="-377825" algn="just">
              <a:spcBef>
                <a:spcPts val="438"/>
              </a:spcBef>
              <a:buClr>
                <a:srgbClr val="000000"/>
              </a:buClr>
              <a:buSzPct val="25000"/>
            </a:pP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«Красна птица пером, а человек —умом» и др.) Вспомнить и привести в</a:t>
            </a:r>
          </a:p>
          <a:p>
            <a:pPr marL="377825" indent="-377825" algn="just">
              <a:spcBef>
                <a:spcPts val="438"/>
              </a:spcBef>
              <a:buClr>
                <a:srgbClr val="000000"/>
              </a:buClr>
              <a:buSzPct val="25000"/>
            </a:pP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качестве примера другие пословицы на заданную тему.</a:t>
            </a: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hape 203"/>
          <p:cNvSpPr txBox="1">
            <a:spLocks noChangeArrowheads="1"/>
          </p:cNvSpPr>
          <p:nvPr/>
        </p:nvSpPr>
        <p:spPr bwMode="auto">
          <a:xfrm>
            <a:off x="336550" y="336550"/>
            <a:ext cx="923925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pPr algn="ctr">
              <a:buClr>
                <a:srgbClr val="C00000"/>
              </a:buClr>
              <a:buSzPct val="25000"/>
            </a:pPr>
            <a:r>
              <a:rPr lang="en-US" sz="4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Восприятие  цвета посредством «цветных» стихов </a:t>
            </a:r>
          </a:p>
        </p:txBody>
      </p:sp>
      <p:sp>
        <p:nvSpPr>
          <p:cNvPr id="51203" name="Shape 204"/>
          <p:cNvSpPr txBox="1">
            <a:spLocks noChangeArrowheads="1"/>
          </p:cNvSpPr>
          <p:nvPr/>
        </p:nvSpPr>
        <p:spPr bwMode="auto">
          <a:xfrm>
            <a:off x="0" y="1260475"/>
            <a:ext cx="10080625" cy="629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>
              <a:buClr>
                <a:srgbClr val="FFFF00"/>
              </a:buClr>
              <a:buSzPct val="25000"/>
            </a:pPr>
            <a:r>
              <a:rPr lang="en-US" sz="31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ЖЕЛТЫЙ ЦВЕТ</a:t>
            </a:r>
          </a:p>
          <a:p>
            <a:pPr marL="377825" indent="-377825"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Когда я вижу что-нибудь желтое,</a:t>
            </a:r>
          </a:p>
          <a:p>
            <a:pPr marL="377825" indent="-377825"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Я представляю,</a:t>
            </a:r>
          </a:p>
          <a:p>
            <a:pPr marL="377825" indent="-377825"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Будто я плыву над морем одуванчиков.</a:t>
            </a:r>
          </a:p>
          <a:p>
            <a:pPr marL="377825" indent="-377825">
              <a:spcBef>
                <a:spcPts val="700"/>
              </a:spcBef>
              <a:buClr>
                <a:srgbClr val="00B050"/>
              </a:buClr>
              <a:buSzPct val="25000"/>
            </a:pPr>
            <a:r>
              <a:rPr lang="en-US" sz="35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ЗЕЛЕНЫЙ ЦВЕТ</a:t>
            </a:r>
          </a:p>
          <a:p>
            <a:pPr marL="377825" indent="-377825"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Зеленый цвет – это цвет свежей листвы,</a:t>
            </a:r>
          </a:p>
          <a:p>
            <a:pPr marL="377825" indent="-377825"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На которой утром сверкает роса.</a:t>
            </a:r>
          </a:p>
          <a:p>
            <a:pPr marL="377825" indent="-377825"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Зеленый цвет – это запах сосны.</a:t>
            </a:r>
          </a:p>
          <a:p>
            <a:pPr marL="377825" indent="-377825"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Зеленый цвет – это песня кузнечика в зеленой </a:t>
            </a:r>
          </a:p>
          <a:p>
            <a:pPr marL="377825" indent="-377825"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траве.</a:t>
            </a: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hape 209"/>
          <p:cNvSpPr txBox="1">
            <a:spLocks noChangeArrowheads="1"/>
          </p:cNvSpPr>
          <p:nvPr/>
        </p:nvSpPr>
        <p:spPr bwMode="auto">
          <a:xfrm>
            <a:off x="503238" y="0"/>
            <a:ext cx="9577387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pPr algn="ctr">
              <a:buClr>
                <a:srgbClr val="D60093"/>
              </a:buClr>
              <a:buSzPct val="25000"/>
            </a:pPr>
            <a:r>
              <a:rPr lang="en-US" sz="440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Тема 4. Хоровод красок, 1 класс</a:t>
            </a:r>
          </a:p>
        </p:txBody>
      </p:sp>
      <p:sp>
        <p:nvSpPr>
          <p:cNvPr id="52227" name="Shape 210"/>
          <p:cNvSpPr txBox="1">
            <a:spLocks noChangeArrowheads="1"/>
          </p:cNvSpPr>
          <p:nvPr/>
        </p:nvSpPr>
        <p:spPr bwMode="auto">
          <a:xfrm>
            <a:off x="336550" y="1008063"/>
            <a:ext cx="9744075" cy="655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 algn="just">
              <a:buClr>
                <a:srgbClr val="000000"/>
              </a:buClr>
              <a:buSzPct val="25000"/>
            </a:pPr>
            <a:r>
              <a:rPr lang="en-US" sz="26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Темы занятий: </a:t>
            </a: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Из чего делают краски. Природные</a:t>
            </a:r>
          </a:p>
          <a:p>
            <a:pPr marL="377825" indent="-377825" algn="just"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краски. Растительные краски. Искусственные</a:t>
            </a:r>
          </a:p>
          <a:p>
            <a:pPr marL="377825" indent="-377825" algn="just"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краски. Теплые и холодные цвета. Три главных</a:t>
            </a:r>
          </a:p>
          <a:p>
            <a:pPr marL="377825" indent="-377825" algn="just"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цвета. Гармония цвета. Красота сочетания красок в природе.</a:t>
            </a:r>
          </a:p>
          <a:p>
            <a:pPr marL="377825" indent="-377825" algn="just"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6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Практические работы: </a:t>
            </a: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Краски разного происхождения, их</a:t>
            </a:r>
          </a:p>
          <a:p>
            <a:pPr marL="377825" indent="-377825" algn="just"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сравнение. Изготовление краски из свеклы. Учись работать с</a:t>
            </a:r>
          </a:p>
          <a:p>
            <a:pPr marL="377825" indent="-377825" algn="just"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некоторыми видами искусственных красок. Коллективная</a:t>
            </a:r>
          </a:p>
          <a:p>
            <a:pPr marL="377825" indent="-377825" algn="just"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работа «Жар-птица»: составление хвоста птицы из перьев,</a:t>
            </a:r>
          </a:p>
          <a:p>
            <a:pPr marL="377825" indent="-377825" algn="just"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нарисованных и вырезанных детьми. Получение составных</a:t>
            </a:r>
          </a:p>
          <a:p>
            <a:pPr marL="377825" indent="-377825" algn="just"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красок из основных. Раскрашивание контурного черно-</a:t>
            </a:r>
          </a:p>
          <a:p>
            <a:pPr marL="377825" indent="-377825" algn="just"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белого рисунка, изображающего пейзаж.</a:t>
            </a: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hape 216"/>
          <p:cNvSpPr txBox="1">
            <a:spLocks noChangeArrowheads="1"/>
          </p:cNvSpPr>
          <p:nvPr/>
        </p:nvSpPr>
        <p:spPr bwMode="auto">
          <a:xfrm>
            <a:off x="503238" y="303213"/>
            <a:ext cx="9074150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pPr algn="ctr">
              <a:buClr>
                <a:srgbClr val="00B050"/>
              </a:buClr>
              <a:buSzPct val="25000"/>
            </a:pPr>
            <a:r>
              <a:rPr lang="en-US" sz="35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ОТКРЫВАЕМ МИР ПРИРОДЫ,2 класс</a:t>
            </a:r>
          </a:p>
        </p:txBody>
      </p:sp>
      <p:sp>
        <p:nvSpPr>
          <p:cNvPr id="53251" name="Shape 217"/>
          <p:cNvSpPr txBox="1">
            <a:spLocks noChangeArrowheads="1"/>
          </p:cNvSpPr>
          <p:nvPr/>
        </p:nvSpPr>
        <p:spPr bwMode="auto">
          <a:xfrm>
            <a:off x="0" y="1176338"/>
            <a:ext cx="10080625" cy="55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>
              <a:lnSpc>
                <a:spcPct val="80000"/>
              </a:lnSpc>
              <a:buClr>
                <a:srgbClr val="000000"/>
              </a:buClr>
              <a:buSzPct val="25000"/>
            </a:pPr>
            <a:r>
              <a:rPr lang="en-US" sz="2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Тема 2. Учимся видеть, слышать, наблюдать природу.</a:t>
            </a:r>
          </a:p>
          <a:p>
            <a:pPr marL="377825" indent="-377825"/>
            <a:endParaRPr lang="ru-RU" sz="2000">
              <a:solidFill>
                <a:srgbClr val="000000"/>
              </a:solidFill>
              <a:sym typeface="Arial" pitchFamily="34" charset="0"/>
            </a:endParaRPr>
          </a:p>
          <a:p>
            <a:pPr marL="377825" indent="-377825" algn="just">
              <a:lnSpc>
                <a:spcPct val="80000"/>
              </a:lnSpc>
              <a:spcBef>
                <a:spcPts val="550"/>
              </a:spcBef>
              <a:buClr>
                <a:srgbClr val="000000"/>
              </a:buClr>
              <a:buSzPct val="25000"/>
            </a:pPr>
            <a:r>
              <a:rPr lang="en-US" sz="2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  </a:t>
            </a:r>
            <a:r>
              <a:rPr lang="en-US" sz="2800" b="1" u="sng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Занятие 6, 7, 8: </a:t>
            </a:r>
            <a:r>
              <a:rPr lang="en-US" sz="2800" b="1" i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Лесная палитра. Восприятие цвета и формы раз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личных природных объектов. Цвета леса. Цветовая гамма растений: листьев, цветков, коры деревьев и кустарников. Составление палитры красок одного растения. Составление гаммы оттенков </a:t>
            </a:r>
            <a:r>
              <a:rPr lang="en-US" sz="2800" b="1">
                <a:solidFill>
                  <a:srgbClr val="00B050"/>
                </a:solidFill>
                <a:latin typeface="Calibri" pitchFamily="34" charset="0"/>
                <a:sym typeface="Calibri" pitchFamily="34" charset="0"/>
              </a:rPr>
              <a:t>зеленого цвета 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— основного цвета леса,</a:t>
            </a:r>
            <a:r>
              <a:rPr lang="en-US" sz="2800" b="1">
                <a:solidFill>
                  <a:srgbClr val="CC9900"/>
                </a:solidFill>
                <a:latin typeface="Calibri" pitchFamily="34" charset="0"/>
                <a:sym typeface="Calibri" pitchFamily="34" charset="0"/>
              </a:rPr>
              <a:t> коричневого 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— цвета коры и почвы или </a:t>
            </a:r>
            <a:r>
              <a:rPr lang="en-US" sz="2800" b="1">
                <a:solidFill>
                  <a:srgbClr val="00B0F0"/>
                </a:solidFill>
                <a:latin typeface="Calibri" pitchFamily="34" charset="0"/>
                <a:sym typeface="Calibri" pitchFamily="34" charset="0"/>
              </a:rPr>
              <a:t>голубого 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— цвета неба.</a:t>
            </a:r>
            <a:r>
              <a:rPr lang="en-US" sz="2800" b="1" i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. 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Выразительность линий и форм живых организмов. Гармоничное сочетание в организме растений и животных отдельных частей, пропорциональность форм. </a:t>
            </a:r>
            <a:r>
              <a:rPr lang="en-US" sz="2800" b="1" i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Знакомство с различными техниками рисования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, позволяющими выразить свое впечатление от посещения леса: монотипия, акватипия, рисунок пером, использование трафаретов и пр.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hape 222"/>
          <p:cNvSpPr txBox="1">
            <a:spLocks noChangeArrowheads="1"/>
          </p:cNvSpPr>
          <p:nvPr/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endParaRPr lang="ru-RU" sz="2000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54275" name="Shape 223"/>
          <p:cNvSpPr txBox="1">
            <a:spLocks noChangeArrowheads="1"/>
          </p:cNvSpPr>
          <p:nvPr/>
        </p:nvSpPr>
        <p:spPr bwMode="auto">
          <a:xfrm>
            <a:off x="503238" y="1763713"/>
            <a:ext cx="9074150" cy="498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35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Как выразить свои впечатления от общения с природой художественными средствами?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ChangeArrowheads="1"/>
          </p:cNvSpPr>
          <p:nvPr/>
        </p:nvSpPr>
        <p:spPr bwMode="auto">
          <a:xfrm>
            <a:off x="396875" y="539750"/>
            <a:ext cx="9467850" cy="63357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4" tIns="44997" rIns="90004" bIns="44997"/>
          <a:lstStyle/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6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Задачи внеурочной деятельности</a:t>
            </a:r>
          </a:p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  <a:p>
            <a:pPr algn="ctr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 b="1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	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обеспечить благоприятную адаптацию ребенка в школе</a:t>
            </a:r>
          </a:p>
          <a:p>
            <a:pPr algn="ctr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200" b="1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 b="1">
                <a:latin typeface="Times New Roman" pitchFamily="18" charset="0"/>
                <a:cs typeface="Times New Roman" pitchFamily="18" charset="0"/>
              </a:rPr>
              <a:t>оптимизировать учебную нагрузку обучающихся</a:t>
            </a:r>
          </a:p>
          <a:p>
            <a:pPr algn="ctr">
              <a:lnSpc>
                <a:spcPct val="115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200" b="1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 b="1">
                <a:latin typeface="Times New Roman" pitchFamily="18" charset="0"/>
                <a:cs typeface="Times New Roman" pitchFamily="18" charset="0"/>
              </a:rPr>
              <a:t>улучшить условия для развития ребенка</a:t>
            </a:r>
          </a:p>
          <a:p>
            <a:pPr algn="ctr">
              <a:lnSpc>
                <a:spcPct val="115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200" b="1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 b="1">
                <a:latin typeface="Times New Roman" pitchFamily="18" charset="0"/>
                <a:cs typeface="Times New Roman" pitchFamily="18" charset="0"/>
              </a:rPr>
              <a:t>учесть возрастные и индивидуальные особенности обучающихся.</a:t>
            </a:r>
            <a:endParaRPr lang="ru-RU" sz="2800" b="1">
              <a:latin typeface="Calibri" pitchFamily="34" charset="0"/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200" b="1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200" b="1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200" b="1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hape 228"/>
          <p:cNvSpPr txBox="1">
            <a:spLocks noChangeArrowheads="1"/>
          </p:cNvSpPr>
          <p:nvPr/>
        </p:nvSpPr>
        <p:spPr bwMode="auto">
          <a:xfrm>
            <a:off x="503238" y="303213"/>
            <a:ext cx="9074150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pPr algn="ctr">
              <a:buClr>
                <a:srgbClr val="C00000"/>
              </a:buClr>
              <a:buSzPct val="25000"/>
            </a:pPr>
            <a:r>
              <a:rPr lang="en-US" sz="49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Техника акватипии</a:t>
            </a:r>
          </a:p>
        </p:txBody>
      </p:sp>
      <p:sp>
        <p:nvSpPr>
          <p:cNvPr id="55299" name="Shape 229"/>
          <p:cNvSpPr txBox="1">
            <a:spLocks noChangeArrowheads="1"/>
          </p:cNvSpPr>
          <p:nvPr/>
        </p:nvSpPr>
        <p:spPr bwMode="auto">
          <a:xfrm>
            <a:off x="0" y="1176338"/>
            <a:ext cx="10080625" cy="638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 algn="just"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35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используя гуашь или акварельные краски, нанесите разные цветовые пятна на глянцевую бумагу или обычную кафельную плитку; их цвет, величина, композиция определяются вашим воображением;</a:t>
            </a:r>
          </a:p>
          <a:p>
            <a:pPr marL="377825" indent="-377825" algn="just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35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быстро, не дав краске высохнуть, сделайте отпечаток на белой плотной бумаге;</a:t>
            </a:r>
          </a:p>
          <a:p>
            <a:pPr marL="377825" indent="-377825" algn="just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35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полученный отпечаток может быть выразителен сам по себе; могут быть добавлены какие-либо детали, проработаны отдельные фрагменты.</a:t>
            </a: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hape 235"/>
          <p:cNvSpPr txBox="1">
            <a:spLocks noChangeArrowheads="1"/>
          </p:cNvSpPr>
          <p:nvPr/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endParaRPr lang="ru-RU" sz="2000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56323" name="Shape 236"/>
          <p:cNvSpPr txBox="1">
            <a:spLocks noChangeArrowheads="1"/>
          </p:cNvSpPr>
          <p:nvPr/>
        </p:nvSpPr>
        <p:spPr bwMode="auto">
          <a:xfrm>
            <a:off x="336550" y="0"/>
            <a:ext cx="9239250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 algn="ctr">
              <a:buClr>
                <a:srgbClr val="000000"/>
              </a:buClr>
              <a:buSzPct val="25000"/>
            </a:pPr>
            <a:r>
              <a:rPr lang="en-US" sz="35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Приёмы работы с тушью:</a:t>
            </a:r>
          </a:p>
          <a:p>
            <a:pPr marL="377825" indent="-377825" algn="just">
              <a:spcBef>
                <a:spcPts val="438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заранее подготовьте трафареты из плотной бумаги или картона: это могут быть стилизованные контуры совы, бабочки, летучей мыши и т.п.;</a:t>
            </a:r>
          </a:p>
          <a:p>
            <a:pPr marL="377825" indent="-377825" algn="just">
              <a:spcBef>
                <a:spcPts val="438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лист плотной бумаги предварительно тонируется: губкой равномерно нанесите слой гуаши– ее цвет зависит от творческого замысла; это может быть малиновый закат, темносинее ночное небо и т.д.; подождите, пока краска высохнет;</a:t>
            </a:r>
          </a:p>
          <a:p>
            <a:pPr marL="377825" indent="-377825" algn="just">
              <a:spcBef>
                <a:spcPts val="438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осторожно наберите на толстую кисточку тушь и нанесите каплю на подготовленную описанным выше способом бумагу;</a:t>
            </a:r>
          </a:p>
          <a:p>
            <a:pPr marL="377825" indent="-377825" algn="just">
              <a:spcBef>
                <a:spcPts val="438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с помощью трубочки для коктейля или простой соломинки раздуйте каплю в разные стороны, чтобы получились причудливые узоры, напоминающие контуры деревьев или кустарников; этот прием можно повторить несколько раз, создав на бумаге целые «заросли»;</a:t>
            </a:r>
          </a:p>
          <a:p>
            <a:pPr marL="377825" indent="-377825" algn="just">
              <a:spcBef>
                <a:spcPts val="438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завершите рисунок, нанеся на него с помощью заранее приготовленного трафарета силуэт какого-либо животного.</a:t>
            </a: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hape 241"/>
          <p:cNvSpPr txBox="1">
            <a:spLocks noChangeArrowheads="1"/>
          </p:cNvSpPr>
          <p:nvPr/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pPr algn="just">
              <a:buClr>
                <a:srgbClr val="000000"/>
              </a:buClr>
              <a:buSzPct val="25000"/>
            </a:pPr>
            <a:r>
              <a:rPr lang="en-US" sz="40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Тема 3. Природа- гениальный изобретатель</a:t>
            </a:r>
          </a:p>
        </p:txBody>
      </p:sp>
      <p:sp>
        <p:nvSpPr>
          <p:cNvPr id="57347" name="Shape 242"/>
          <p:cNvSpPr txBox="1">
            <a:spLocks noChangeArrowheads="1"/>
          </p:cNvSpPr>
          <p:nvPr/>
        </p:nvSpPr>
        <p:spPr bwMode="auto">
          <a:xfrm>
            <a:off x="503238" y="1763713"/>
            <a:ext cx="9074150" cy="498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 algn="just">
              <a:lnSpc>
                <a:spcPct val="90000"/>
              </a:lnSpc>
              <a:buClr>
                <a:srgbClr val="000000"/>
              </a:buClr>
              <a:buSzPct val="25000"/>
            </a:pPr>
            <a:r>
              <a:rPr lang="en-US" sz="35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Темы занятий: </a:t>
            </a:r>
            <a:r>
              <a:rPr lang="en-US" sz="35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Симметрия в окружающем</a:t>
            </a:r>
          </a:p>
          <a:p>
            <a:pPr marL="377825" indent="-377825" algn="just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мире. О чем говорят нарушения</a:t>
            </a:r>
          </a:p>
          <a:p>
            <a:pPr marL="377825" indent="-377825" algn="just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симметрии? Примеры симметрии и</a:t>
            </a:r>
          </a:p>
          <a:p>
            <a:pPr marL="377825" indent="-377825" algn="just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спирали в природе. Сопоставление форм в</a:t>
            </a:r>
          </a:p>
          <a:p>
            <a:pPr marL="377825" indent="-377825" algn="just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природе( стеблей, листьев, кроны) с </a:t>
            </a:r>
          </a:p>
          <a:p>
            <a:pPr marL="377825" indent="-377825" algn="just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геометрическими фигурами. Изучаем</a:t>
            </a:r>
          </a:p>
          <a:p>
            <a:pPr marL="377825" indent="-377825" algn="just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густоту кроны как показатель состояния</a:t>
            </a:r>
          </a:p>
          <a:p>
            <a:pPr marL="377825" indent="-377825" algn="just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дерева.</a:t>
            </a: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hape 247"/>
          <p:cNvSpPr txBox="1">
            <a:spLocks noChangeArrowheads="1"/>
          </p:cNvSpPr>
          <p:nvPr/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pPr algn="just">
              <a:buClr>
                <a:srgbClr val="000000"/>
              </a:buClr>
              <a:buSzPct val="25000"/>
            </a:pPr>
            <a:r>
              <a:rPr lang="en-US" sz="4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Тема 5. Природа - кормилица и вдохновительница</a:t>
            </a:r>
          </a:p>
        </p:txBody>
      </p:sp>
      <p:sp>
        <p:nvSpPr>
          <p:cNvPr id="58371" name="Shape 248"/>
          <p:cNvSpPr txBox="1">
            <a:spLocks noChangeArrowheads="1"/>
          </p:cNvSpPr>
          <p:nvPr/>
        </p:nvSpPr>
        <p:spPr bwMode="auto">
          <a:xfrm>
            <a:off x="503238" y="1763713"/>
            <a:ext cx="9074150" cy="498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>
              <a:buClr>
                <a:srgbClr val="000000"/>
              </a:buClr>
              <a:buSzPct val="25000"/>
            </a:pPr>
            <a:r>
              <a:rPr lang="en-US" sz="35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Тема занятий: </a:t>
            </a:r>
            <a:r>
              <a:rPr lang="en-US" sz="35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Природа кормит и лечит. Лес– </a:t>
            </a:r>
          </a:p>
          <a:p>
            <a:pPr marL="377825" indent="-377825"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источник продуктов питания, лекарственных</a:t>
            </a:r>
          </a:p>
          <a:p>
            <a:pPr marL="377825" indent="-377825"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трав. Традиционные народные промыслы. </a:t>
            </a:r>
          </a:p>
          <a:p>
            <a:pPr marL="377825" indent="-377825"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Природа в устном народном творчестве. </a:t>
            </a:r>
          </a:p>
          <a:p>
            <a:pPr marL="377825" indent="-377825"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Лесная палитра: растения-красители, рисуем </a:t>
            </a:r>
          </a:p>
          <a:p>
            <a:pPr marL="377825" indent="-377825"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природными красками. Викторина «Лесные</a:t>
            </a:r>
          </a:p>
          <a:p>
            <a:pPr marL="377825" indent="-377825">
              <a:spcBef>
                <a:spcPts val="700"/>
              </a:spcBef>
              <a:buClr>
                <a:srgbClr val="000000"/>
              </a:buClr>
              <a:buSzPct val="25000"/>
            </a:pPr>
            <a:r>
              <a:rPr lang="en-US" sz="35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загадки».</a:t>
            </a: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hape 253"/>
          <p:cNvSpPr txBox="1">
            <a:spLocks noChangeArrowheads="1"/>
          </p:cNvSpPr>
          <p:nvPr/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endParaRPr lang="ru-RU" sz="2000">
              <a:solidFill>
                <a:srgbClr val="000000"/>
              </a:solidFill>
              <a:sym typeface="Arial" pitchFamily="34" charset="0"/>
            </a:endParaRPr>
          </a:p>
        </p:txBody>
      </p:sp>
      <p:graphicFrame>
        <p:nvGraphicFramePr>
          <p:cNvPr id="254" name="Shape 254"/>
          <p:cNvGraphicFramePr>
            <a:graphicFrameLocks noGrp="1"/>
          </p:cNvGraphicFramePr>
          <p:nvPr/>
        </p:nvGraphicFramePr>
        <p:xfrm>
          <a:off x="503238" y="0"/>
          <a:ext cx="8653462" cy="7526338"/>
        </p:xfrm>
        <a:graphic>
          <a:graphicData uri="http://schemas.openxmlformats.org/drawingml/2006/table">
            <a:tbl>
              <a:tblPr/>
              <a:tblGrid>
                <a:gridCol w="7477125"/>
                <a:gridCol w="1176337"/>
              </a:tblGrid>
              <a:tr h="4984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FF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3 класс. Экология- наука о доме (30 ч., 1 ч. в неделю)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Что такое экологическая система?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5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Нивидимые нити: многообразие экологических связей в природе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7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Ближайшее окружение человека: экология жилища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7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Окружающая среда современного человека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6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Как возникают и как решаются экологические проблемы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5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715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4 класс. Экология+Экономика (30 ч., 1 ч. в неделю)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Экология и экономика – две науки о доме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3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Все связано со всем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4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Все должно куда-то деваться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4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Природа знает лучше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4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За все нужно платить 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4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Чем опасны отходы и как с ними бороться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8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Мы отвечаем за Землю: что может каждый из нас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25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3</a:t>
                      </a:r>
                    </a:p>
                  </a:txBody>
                  <a:tcPr marL="75599" marR="7559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hape 259"/>
          <p:cNvSpPr txBox="1">
            <a:spLocks noChangeArrowheads="1"/>
          </p:cNvSpPr>
          <p:nvPr/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pPr algn="ctr">
              <a:buClr>
                <a:srgbClr val="FF0000"/>
              </a:buClr>
              <a:buSzPct val="25000"/>
            </a:pPr>
            <a:r>
              <a:rPr lang="en-US" sz="490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Экология – наука о доме, 3 класс</a:t>
            </a:r>
          </a:p>
        </p:txBody>
      </p:sp>
      <p:sp>
        <p:nvSpPr>
          <p:cNvPr id="60419" name="Shape 260"/>
          <p:cNvSpPr txBox="1">
            <a:spLocks noChangeArrowheads="1"/>
          </p:cNvSpPr>
          <p:nvPr/>
        </p:nvSpPr>
        <p:spPr bwMode="auto">
          <a:xfrm>
            <a:off x="503238" y="1763713"/>
            <a:ext cx="9577387" cy="545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 algn="ctr">
              <a:lnSpc>
                <a:spcPct val="80000"/>
              </a:lnSpc>
              <a:buClr>
                <a:srgbClr val="000000"/>
              </a:buClr>
              <a:buSzPct val="25000"/>
            </a:pPr>
            <a:r>
              <a:rPr lang="en-US" sz="2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Наблюдения: </a:t>
            </a:r>
          </a:p>
          <a:p>
            <a:pPr marL="377825" indent="-377825" algn="just">
              <a:lnSpc>
                <a:spcPct val="80000"/>
              </a:lnSpc>
              <a:spcBef>
                <a:spcPts val="550"/>
              </a:spcBef>
              <a:buClr>
                <a:srgbClr val="000000"/>
              </a:buClr>
              <a:buSzPct val="100000"/>
              <a:buFont typeface="Times New Roman" pitchFamily="18" charset="0"/>
              <a:buAutoNum type="arabicPeriod"/>
            </a:pPr>
            <a:r>
              <a:rPr lang="en-US" sz="2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Выявление связей организма и его окружающей</a:t>
            </a:r>
          </a:p>
          <a:p>
            <a:pPr marL="377825" indent="-377825" algn="just">
              <a:lnSpc>
                <a:spcPct val="80000"/>
              </a:lnSpc>
              <a:spcBef>
                <a:spcPts val="550"/>
              </a:spcBef>
              <a:buClr>
                <a:srgbClr val="000000"/>
              </a:buClr>
              <a:buSzPct val="25000"/>
            </a:pPr>
            <a:r>
              <a:rPr lang="en-US" sz="2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среды.2. Выявление элементов, входящих в экосистему.</a:t>
            </a:r>
            <a:endParaRPr lang="ru-RU" sz="2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377825" indent="-377825" algn="just">
              <a:lnSpc>
                <a:spcPct val="80000"/>
              </a:lnSpc>
              <a:spcBef>
                <a:spcPts val="550"/>
              </a:spcBef>
              <a:buClr>
                <a:srgbClr val="000000"/>
              </a:buClr>
              <a:buSzPct val="25000"/>
            </a:pPr>
            <a:r>
              <a:rPr lang="en-US" sz="2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3.Внутривидовые и межвидовые отношения на примере </a:t>
            </a:r>
          </a:p>
          <a:p>
            <a:pPr marL="377825" indent="-377825" algn="just">
              <a:lnSpc>
                <a:spcPct val="80000"/>
              </a:lnSpc>
              <a:spcBef>
                <a:spcPts val="550"/>
              </a:spcBef>
              <a:buClr>
                <a:srgbClr val="000000"/>
              </a:buClr>
              <a:buSzPct val="25000"/>
            </a:pPr>
            <a:r>
              <a:rPr lang="en-US" sz="2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поведения разных животных. 4. Обучение потомства у</a:t>
            </a:r>
          </a:p>
          <a:p>
            <a:pPr marL="377825" indent="-377825" algn="just">
              <a:lnSpc>
                <a:spcPct val="80000"/>
              </a:lnSpc>
              <a:spcBef>
                <a:spcPts val="550"/>
              </a:spcBef>
              <a:buClr>
                <a:srgbClr val="000000"/>
              </a:buClr>
              <a:buSzPct val="25000"/>
            </a:pPr>
            <a:r>
              <a:rPr lang="en-US" sz="2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млекопитающих и птиц.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2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5.Изучение убежищ различных</a:t>
            </a:r>
          </a:p>
          <a:p>
            <a:pPr marL="377825" indent="-377825" algn="just">
              <a:lnSpc>
                <a:spcPct val="80000"/>
              </a:lnSpc>
              <a:spcBef>
                <a:spcPts val="550"/>
              </a:spcBef>
              <a:buClr>
                <a:srgbClr val="000000"/>
              </a:buClr>
              <a:buSzPct val="25000"/>
            </a:pPr>
            <a:r>
              <a:rPr lang="en-US" sz="2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животных.6. Изучение уровня шума в различных района</a:t>
            </a:r>
            <a:endParaRPr lang="ru-RU" sz="2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377825" indent="-377825" algn="just">
              <a:lnSpc>
                <a:spcPct val="80000"/>
              </a:lnSpc>
              <a:spcBef>
                <a:spcPts val="550"/>
              </a:spcBef>
              <a:buClr>
                <a:srgbClr val="000000"/>
              </a:buClr>
              <a:buSzPct val="25000"/>
            </a:pPr>
            <a:r>
              <a:rPr lang="en-US" sz="2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населенного пункта. 7.Выявление нарушенных</a:t>
            </a:r>
          </a:p>
          <a:p>
            <a:pPr marL="377825" indent="-377825" algn="just">
              <a:lnSpc>
                <a:spcPct val="80000"/>
              </a:lnSpc>
              <a:spcBef>
                <a:spcPts val="550"/>
              </a:spcBef>
              <a:buClr>
                <a:srgbClr val="000000"/>
              </a:buClr>
              <a:buSzPct val="25000"/>
            </a:pPr>
            <a:r>
              <a:rPr lang="en-US" sz="2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территорий в населенном пункте. </a:t>
            </a:r>
          </a:p>
          <a:p>
            <a:pPr marL="377825" indent="-377825"/>
            <a:endParaRPr lang="ru-RU" sz="2000">
              <a:solidFill>
                <a:srgbClr val="000000"/>
              </a:solidFill>
              <a:sym typeface="Arial" pitchFamily="34" charset="0"/>
            </a:endParaRP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hape 265"/>
          <p:cNvSpPr txBox="1">
            <a:spLocks noChangeArrowheads="1"/>
          </p:cNvSpPr>
          <p:nvPr/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pPr algn="ctr">
              <a:buClr>
                <a:srgbClr val="FF0000"/>
              </a:buClr>
              <a:buSzPct val="25000"/>
            </a:pPr>
            <a:r>
              <a:rPr lang="en-US" sz="490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Экология – наука о доме, 3 класс</a:t>
            </a:r>
          </a:p>
        </p:txBody>
      </p:sp>
      <p:sp>
        <p:nvSpPr>
          <p:cNvPr id="61443" name="Shape 266"/>
          <p:cNvSpPr txBox="1">
            <a:spLocks noChangeArrowheads="1"/>
          </p:cNvSpPr>
          <p:nvPr/>
        </p:nvSpPr>
        <p:spPr bwMode="auto">
          <a:xfrm>
            <a:off x="503238" y="1763713"/>
            <a:ext cx="9074150" cy="498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 algn="ctr">
              <a:lnSpc>
                <a:spcPct val="80000"/>
              </a:lnSpc>
              <a:buClr>
                <a:srgbClr val="000000"/>
              </a:buClr>
              <a:buSzPct val="25000"/>
            </a:pPr>
            <a:r>
              <a:rPr lang="en-US" sz="30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Практические работы:</a:t>
            </a:r>
          </a:p>
          <a:p>
            <a:pPr marL="377825" indent="-377825" algn="just">
              <a:lnSpc>
                <a:spcPct val="80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AutoNum type="arabicPeriod"/>
            </a:pPr>
            <a:r>
              <a:rPr lang="en-US" sz="3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Моделирование водной экосистемы: подготовка</a:t>
            </a:r>
          </a:p>
          <a:p>
            <a:pPr marL="377825" indent="-377825" algn="just">
              <a:lnSpc>
                <a:spcPct val="80000"/>
              </a:lnSpc>
              <a:spcBef>
                <a:spcPts val="600"/>
              </a:spcBef>
              <a:buClr>
                <a:srgbClr val="000000"/>
              </a:buClr>
              <a:buSzPct val="25000"/>
            </a:pPr>
            <a:r>
              <a:rPr lang="en-US" sz="3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и заселение аквариума.2.Оригами «Птица» и др. </a:t>
            </a:r>
          </a:p>
          <a:p>
            <a:pPr marL="377825" indent="-377825" algn="just">
              <a:lnSpc>
                <a:spcPct val="80000"/>
              </a:lnSpc>
              <a:spcBef>
                <a:spcPts val="600"/>
              </a:spcBef>
              <a:buClr>
                <a:srgbClr val="000000"/>
              </a:buClr>
              <a:buSzPct val="25000"/>
            </a:pPr>
            <a:r>
              <a:rPr lang="en-US" sz="3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Моделирование отношений в птичьей стае.</a:t>
            </a:r>
            <a:endParaRPr lang="ru-RU" sz="30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377825" indent="-377825" algn="just">
              <a:lnSpc>
                <a:spcPct val="80000"/>
              </a:lnSpc>
              <a:spcBef>
                <a:spcPts val="600"/>
              </a:spcBef>
              <a:buClr>
                <a:srgbClr val="000000"/>
              </a:buClr>
              <a:buSzPct val="25000"/>
            </a:pPr>
            <a:r>
              <a:rPr lang="en-US" sz="3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3. Домашняя инвентаризация- проектируем </a:t>
            </a:r>
          </a:p>
          <a:p>
            <a:pPr marL="377825" indent="-377825" algn="just">
              <a:lnSpc>
                <a:spcPct val="80000"/>
              </a:lnSpc>
              <a:spcBef>
                <a:spcPts val="600"/>
              </a:spcBef>
              <a:buClr>
                <a:srgbClr val="000000"/>
              </a:buClr>
              <a:buSzPct val="25000"/>
            </a:pPr>
            <a:r>
              <a:rPr lang="en-US" sz="3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«экологический» дом. 4. Определение загрязнения </a:t>
            </a:r>
          </a:p>
          <a:p>
            <a:pPr marL="377825" indent="-377825" algn="just">
              <a:lnSpc>
                <a:spcPct val="80000"/>
              </a:lnSpc>
              <a:spcBef>
                <a:spcPts val="600"/>
              </a:spcBef>
              <a:buClr>
                <a:srgbClr val="000000"/>
              </a:buClr>
              <a:buSzPct val="25000"/>
            </a:pPr>
            <a:r>
              <a:rPr lang="en-US" sz="3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воздуха по количеству частиц пыли.</a:t>
            </a:r>
            <a:endParaRPr lang="ru-RU" sz="30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377825" indent="-377825" algn="just">
              <a:lnSpc>
                <a:spcPct val="80000"/>
              </a:lnSpc>
              <a:spcBef>
                <a:spcPts val="600"/>
              </a:spcBef>
              <a:buClr>
                <a:srgbClr val="000000"/>
              </a:buClr>
              <a:buSzPct val="25000"/>
            </a:pPr>
            <a:r>
              <a:rPr lang="en-US" sz="3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5.</a:t>
            </a:r>
            <a:r>
              <a:rPr lang="ru-RU" sz="3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3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Коллективный проект по улучшению состояния </a:t>
            </a:r>
          </a:p>
          <a:p>
            <a:pPr marL="377825" indent="-377825" algn="just">
              <a:lnSpc>
                <a:spcPct val="80000"/>
              </a:lnSpc>
              <a:spcBef>
                <a:spcPts val="600"/>
              </a:spcBef>
              <a:buClr>
                <a:srgbClr val="000000"/>
              </a:buClr>
              <a:buSzPct val="25000"/>
            </a:pPr>
            <a:r>
              <a:rPr lang="en-US" sz="3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территории своей местности.</a:t>
            </a:r>
          </a:p>
          <a:p>
            <a:pPr marL="377825" indent="-377825">
              <a:lnSpc>
                <a:spcPct val="80000"/>
              </a:lnSpc>
              <a:spcBef>
                <a:spcPts val="600"/>
              </a:spcBef>
              <a:buClr>
                <a:srgbClr val="000000"/>
              </a:buClr>
              <a:buSzPct val="25000"/>
            </a:pPr>
            <a:r>
              <a:rPr lang="en-US" sz="3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</a:p>
          <a:p>
            <a:pPr marL="377825" indent="-377825"/>
            <a:endParaRPr lang="ru-RU" sz="2000">
              <a:solidFill>
                <a:srgbClr val="000000"/>
              </a:solidFill>
              <a:sym typeface="Arial" pitchFamily="34" charset="0"/>
            </a:endParaRP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hape 271"/>
          <p:cNvSpPr txBox="1">
            <a:spLocks noChangeArrowheads="1"/>
          </p:cNvSpPr>
          <p:nvPr/>
        </p:nvSpPr>
        <p:spPr bwMode="auto">
          <a:xfrm>
            <a:off x="0" y="303213"/>
            <a:ext cx="10080625" cy="78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pPr algn="ctr">
              <a:buClr>
                <a:srgbClr val="FF0000"/>
              </a:buClr>
              <a:buSzPct val="25000"/>
            </a:pPr>
            <a:r>
              <a:rPr lang="en-US" sz="4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Экономика +Экология, 4 класс</a:t>
            </a:r>
          </a:p>
        </p:txBody>
      </p:sp>
      <p:sp>
        <p:nvSpPr>
          <p:cNvPr id="62467" name="Shape 272"/>
          <p:cNvSpPr txBox="1">
            <a:spLocks noChangeArrowheads="1"/>
          </p:cNvSpPr>
          <p:nvPr/>
        </p:nvSpPr>
        <p:spPr bwMode="auto">
          <a:xfrm>
            <a:off x="0" y="1092200"/>
            <a:ext cx="10080625" cy="613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 algn="ctr">
              <a:lnSpc>
                <a:spcPct val="90000"/>
              </a:lnSpc>
              <a:buClr>
                <a:srgbClr val="000000"/>
              </a:buClr>
              <a:buSzPct val="25000"/>
            </a:pPr>
            <a:r>
              <a:rPr lang="en-US" sz="33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Формируем УУД через разнообразие форм проведения занятий:</a:t>
            </a:r>
          </a:p>
          <a:p>
            <a:pPr marL="377825" indent="-377825" algn="ctr">
              <a:lnSpc>
                <a:spcPct val="90000"/>
              </a:lnSpc>
              <a:spcBef>
                <a:spcPts val="663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33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Практические работы.</a:t>
            </a:r>
          </a:p>
          <a:p>
            <a:pPr marL="377825" indent="-377825" algn="ctr">
              <a:lnSpc>
                <a:spcPct val="90000"/>
              </a:lnSpc>
              <a:spcBef>
                <a:spcPts val="663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33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Дидактические игры.</a:t>
            </a:r>
          </a:p>
          <a:p>
            <a:pPr marL="377825" indent="-377825" algn="ctr">
              <a:lnSpc>
                <a:spcPct val="90000"/>
              </a:lnSpc>
              <a:spcBef>
                <a:spcPts val="663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33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Тренинговые занятия.</a:t>
            </a:r>
          </a:p>
          <a:p>
            <a:pPr marL="377825" indent="-377825" algn="ctr">
              <a:lnSpc>
                <a:spcPct val="90000"/>
              </a:lnSpc>
              <a:spcBef>
                <a:spcPts val="663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33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Инсценировки.</a:t>
            </a:r>
          </a:p>
          <a:p>
            <a:pPr marL="377825" indent="-377825" algn="ctr">
              <a:lnSpc>
                <a:spcPct val="90000"/>
              </a:lnSpc>
              <a:spcBef>
                <a:spcPts val="663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33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Творческие задания.</a:t>
            </a:r>
          </a:p>
          <a:p>
            <a:pPr marL="377825" indent="-377825" algn="ctr">
              <a:lnSpc>
                <a:spcPct val="90000"/>
              </a:lnSpc>
              <a:spcBef>
                <a:spcPts val="663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33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Коллективные проекты.</a:t>
            </a:r>
          </a:p>
          <a:p>
            <a:pPr marL="377825" indent="-377825" algn="ctr">
              <a:lnSpc>
                <a:spcPct val="90000"/>
              </a:lnSpc>
              <a:spcBef>
                <a:spcPts val="663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33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Виртуальные экскурсии.</a:t>
            </a:r>
          </a:p>
          <a:p>
            <a:pPr marL="377825" indent="-377825" algn="ctr">
              <a:lnSpc>
                <a:spcPct val="90000"/>
              </a:lnSpc>
              <a:spcBef>
                <a:spcPts val="663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33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Викторины.</a:t>
            </a:r>
          </a:p>
          <a:p>
            <a:pPr marL="377825" indent="-377825" algn="ctr">
              <a:lnSpc>
                <a:spcPct val="90000"/>
              </a:lnSpc>
              <a:spcBef>
                <a:spcPts val="663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33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КВН.</a:t>
            </a:r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hape 277"/>
          <p:cNvSpPr txBox="1">
            <a:spLocks noChangeArrowheads="1"/>
          </p:cNvSpPr>
          <p:nvPr/>
        </p:nvSpPr>
        <p:spPr bwMode="auto">
          <a:xfrm>
            <a:off x="420688" y="303213"/>
            <a:ext cx="9155112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pPr algn="ctr">
              <a:buClr>
                <a:srgbClr val="000000"/>
              </a:buClr>
              <a:buSzPct val="25000"/>
            </a:pPr>
            <a:r>
              <a:rPr lang="en-US" sz="49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Познавательные УУД: владеть общим приемом решения задач</a:t>
            </a:r>
          </a:p>
        </p:txBody>
      </p:sp>
      <p:sp>
        <p:nvSpPr>
          <p:cNvPr id="63491" name="Shape 278"/>
          <p:cNvSpPr txBox="1">
            <a:spLocks noChangeArrowheads="1"/>
          </p:cNvSpPr>
          <p:nvPr/>
        </p:nvSpPr>
        <p:spPr bwMode="auto">
          <a:xfrm>
            <a:off x="336550" y="1260475"/>
            <a:ext cx="9744075" cy="629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 algn="just"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3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практико-ориентированные знания;</a:t>
            </a:r>
          </a:p>
          <a:p>
            <a:pPr marL="377825" indent="-377825" algn="just">
              <a:spcBef>
                <a:spcPts val="613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3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ставить, формулировать  проблемы, самостоятельно создавать алгоритмы деятельности при решении проблем  различного характера;</a:t>
            </a:r>
          </a:p>
          <a:p>
            <a:pPr marL="377825" indent="-377825" algn="just">
              <a:spcBef>
                <a:spcPts val="613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3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освоение элементарных приемов исследовательской деятельности: формулирование с помощью учителя цели учебного исследования (опыта, наблюдения), составление его плана, фиксирование результатов, использование простых измерительных приборов, формулировка выводов по результатам исследования;</a:t>
            </a:r>
          </a:p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endParaRPr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64515" name="Содержимое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smtClean="0">
                <a:latin typeface="Arial" pitchFamily="34" charset="0"/>
                <a:cs typeface="Lucida Sans Unicode" pitchFamily="34" charset="0"/>
              </a:rPr>
              <a:t>  "</a:t>
            </a:r>
            <a:r>
              <a:rPr sz="4000" smtClean="0">
                <a:solidFill>
                  <a:srgbClr val="7030A0"/>
                </a:solidFill>
                <a:latin typeface="Arial Black" pitchFamily="34" charset="0"/>
                <a:cs typeface="Lucida Sans Unicode" pitchFamily="34" charset="0"/>
              </a:rPr>
              <a:t>Улыбки и шутки должны пронизывать серьезность, как лавсан шерстяную ткань. Тогда человеческие отношения не будут мяться". </a:t>
            </a:r>
          </a:p>
          <a:p>
            <a:pPr>
              <a:buFontTx/>
              <a:buNone/>
            </a:pPr>
            <a:r>
              <a:rPr b="1" i="1" smtClean="0">
                <a:solidFill>
                  <a:srgbClr val="7030A0"/>
                </a:solidFill>
                <a:latin typeface="Arial" pitchFamily="34" charset="0"/>
                <a:cs typeface="Lucida Sans Unicode" pitchFamily="34" charset="0"/>
              </a:rPr>
              <a:t>                                                          М. Светлов</a:t>
            </a:r>
            <a:endParaRPr b="1" smtClean="0">
              <a:solidFill>
                <a:srgbClr val="7030A0"/>
              </a:solidFill>
              <a:latin typeface="Arial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ChangeArrowheads="1"/>
          </p:cNvSpPr>
          <p:nvPr/>
        </p:nvSpPr>
        <p:spPr bwMode="auto">
          <a:xfrm>
            <a:off x="396875" y="250825"/>
            <a:ext cx="9467850" cy="69135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4" tIns="44997" rIns="90004" bIns="44997"/>
          <a:lstStyle/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Внеурочная деятельность может осуществляться через:</a:t>
            </a:r>
          </a:p>
          <a:p>
            <a:pPr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 b="1">
                <a:latin typeface="Times New Roman" pitchFamily="18" charset="0"/>
                <a:cs typeface="Times New Roman" pitchFamily="18" charset="0"/>
              </a:rPr>
              <a:t>учебный план: 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вариативная часть (модули, спецкурсы, НОУ, практикумы и т.д., проводимые в формах, отличных от урочной);</a:t>
            </a:r>
            <a:endParaRPr lang="ru-RU" sz="24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дополнительные образовательные программы</a:t>
            </a:r>
            <a:r>
              <a:rPr lang="ru-RU" sz="320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школы (система доп. образования школы);</a:t>
            </a:r>
            <a:endParaRPr lang="ru-RU" sz="2400">
              <a:solidFill>
                <a:srgbClr val="7030A0"/>
              </a:solidFill>
              <a:latin typeface="Times New Roman" pitchFamily="18" charset="0"/>
            </a:endParaRPr>
          </a:p>
          <a:p>
            <a:pPr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 b="1">
                <a:solidFill>
                  <a:srgbClr val="4F6228"/>
                </a:solidFill>
                <a:latin typeface="Times New Roman" pitchFamily="18" charset="0"/>
                <a:cs typeface="Times New Roman" pitchFamily="18" charset="0"/>
              </a:rPr>
              <a:t>образовательные программы УДО </a:t>
            </a:r>
            <a:r>
              <a:rPr lang="ru-RU" sz="2400">
                <a:solidFill>
                  <a:srgbClr val="4F6228"/>
                </a:solidFill>
                <a:latin typeface="Times New Roman" pitchFamily="18" charset="0"/>
                <a:cs typeface="Times New Roman" pitchFamily="18" charset="0"/>
              </a:rPr>
              <a:t>детей, учреждений культуры и спорта;</a:t>
            </a:r>
            <a:endParaRPr lang="ru-RU" sz="2400">
              <a:solidFill>
                <a:srgbClr val="4F6228"/>
              </a:solidFill>
              <a:latin typeface="Times New Roman" pitchFamily="18" charset="0"/>
            </a:endParaRPr>
          </a:p>
          <a:p>
            <a:pPr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организацию деятельности 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групп продленного дня;</a:t>
            </a:r>
            <a:endParaRPr lang="ru-RU" sz="3200">
              <a:latin typeface="Times New Roman" pitchFamily="18" charset="0"/>
            </a:endParaRPr>
          </a:p>
          <a:p>
            <a:pPr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классное руководство</a:t>
            </a:r>
            <a:r>
              <a:rPr lang="ru-RU" sz="32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(экскурсии, диспуты, круглые столы, соревнования, общественно полезные практики и т.д.);</a:t>
            </a:r>
            <a:endParaRPr lang="ru-RU" sz="2400">
              <a:solidFill>
                <a:srgbClr val="C00000"/>
              </a:solidFill>
              <a:latin typeface="Times New Roman" pitchFamily="18" charset="0"/>
            </a:endParaRPr>
          </a:p>
          <a:p>
            <a:pPr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 b="1">
                <a:latin typeface="Times New Roman" pitchFamily="18" charset="0"/>
                <a:cs typeface="Times New Roman" pitchFamily="18" charset="0"/>
              </a:rPr>
              <a:t>деятельность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педагога-организатора, социального педагога, педагога-психолога;</a:t>
            </a:r>
            <a:endParaRPr lang="ru-RU" sz="2800">
              <a:latin typeface="Times New Roman" pitchFamily="18" charset="0"/>
            </a:endParaRPr>
          </a:p>
          <a:p>
            <a:pPr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инновационную деятельность</a:t>
            </a:r>
            <a:r>
              <a:rPr lang="ru-RU" sz="32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по разработке, внедрению новых образовательных программ.</a:t>
            </a:r>
            <a:endParaRPr lang="ru-RU" sz="2400" b="1"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0243" name="Прямоугольник 1"/>
          <p:cNvSpPr>
            <a:spLocks noChangeArrowheads="1"/>
          </p:cNvSpPr>
          <p:nvPr/>
        </p:nvSpPr>
        <p:spPr bwMode="auto">
          <a:xfrm>
            <a:off x="396875" y="-1971675"/>
            <a:ext cx="9539288" cy="322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4463" y="323850"/>
            <a:ext cx="9753600" cy="7235825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solidFill>
            <a:schemeClr val="bg1"/>
          </a:solidFill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kern="0" dirty="0">
              <a:solidFill>
                <a:srgbClr val="000000"/>
              </a:solidFill>
              <a:latin typeface="Arial" pitchFamily="18"/>
              <a:ea typeface="Lucida Sans Unicode" pitchFamily="2"/>
              <a:cs typeface="Tahoma" pitchFamily="2"/>
            </a:endParaRPr>
          </a:p>
          <a:p>
            <a:pPr algn="ctr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600" b="1" kern="0" dirty="0">
                <a:solidFill>
                  <a:srgbClr val="C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t>Программы внеурочной деятельности</a:t>
            </a:r>
          </a:p>
          <a:p>
            <a:pPr indent="449263" eaLnBrk="0" hangingPunct="0">
              <a:defRPr/>
            </a:pPr>
            <a:endParaRPr lang="ru-RU" sz="3600" b="1" kern="0" dirty="0">
              <a:solidFill>
                <a:srgbClr val="C00000"/>
              </a:solidFill>
              <a:latin typeface="Times New Roman" pitchFamily="18"/>
              <a:ea typeface="Calibri" pitchFamily="34" charset="0"/>
              <a:cs typeface="Lucida Sans Unicode" pitchFamily="34"/>
            </a:endParaRPr>
          </a:p>
          <a:p>
            <a:pPr indent="449263" eaLnBrk="0" hangingPunct="0">
              <a:defRPr/>
            </a:pP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Клубы научных школьников </a:t>
            </a:r>
          </a:p>
          <a:p>
            <a:pPr indent="449263" eaLnBrk="0" hangingPunct="0">
              <a:defRPr/>
            </a:pP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«Ключ и Заря», «Мы и окружающий мир» </a:t>
            </a:r>
          </a:p>
          <a:p>
            <a:pPr indent="449263" eaLnBrk="0" hangingPunct="0"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включают в себя занятия младших школьников в </a:t>
            </a:r>
          </a:p>
          <a:p>
            <a:pPr indent="449263" eaLnBrk="0" hangingPunct="0"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клубах по интересам за пределами урока.</a:t>
            </a:r>
            <a:endParaRPr lang="ru-RU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3600" b="1" kern="0" dirty="0">
              <a:solidFill>
                <a:srgbClr val="FF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pic>
        <p:nvPicPr>
          <p:cNvPr id="6553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79913" y="3203575"/>
            <a:ext cx="5518150" cy="310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3" y="4514850"/>
            <a:ext cx="4391025" cy="282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hape 135"/>
          <p:cNvSpPr txBox="1">
            <a:spLocks noChangeArrowheads="1"/>
          </p:cNvSpPr>
          <p:nvPr/>
        </p:nvSpPr>
        <p:spPr bwMode="auto">
          <a:xfrm>
            <a:off x="420688" y="303213"/>
            <a:ext cx="9155112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pPr algn="ctr">
              <a:buClr>
                <a:srgbClr val="C00000"/>
              </a:buClr>
              <a:buSzPct val="25000"/>
            </a:pPr>
            <a:r>
              <a:rPr lang="en-US" sz="49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«Мы и окружающий мир»</a:t>
            </a:r>
          </a:p>
        </p:txBody>
      </p:sp>
      <p:sp>
        <p:nvSpPr>
          <p:cNvPr id="66563" name="Shape 136"/>
          <p:cNvSpPr txBox="1">
            <a:spLocks noChangeArrowheads="1"/>
          </p:cNvSpPr>
          <p:nvPr/>
        </p:nvSpPr>
        <p:spPr bwMode="auto">
          <a:xfrm>
            <a:off x="0" y="1344613"/>
            <a:ext cx="10080625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 algn="just">
              <a:buClr>
                <a:srgbClr val="000000"/>
              </a:buClr>
              <a:buSzPct val="25000"/>
            </a:pPr>
            <a:r>
              <a:rPr lang="en-US" sz="31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  Форма организации внеурочной деятельности</a:t>
            </a:r>
            <a:r>
              <a:rPr lang="en-US" sz="3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: школьное научное сообщество.</a:t>
            </a:r>
            <a:br>
              <a:rPr lang="en-US" sz="3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</a:br>
            <a:r>
              <a:rPr lang="en-US" sz="31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Цель </a:t>
            </a:r>
            <a:r>
              <a:rPr lang="en-US" sz="3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деятельности научного клуба младшего школьника «Мы и окружающий мир» — формирование универсальных учебных действий учащихся начальной школы методом прямого диалогового общения с «умным взрослым» (носителем информации) посредством электронной или почтовой переписки.</a:t>
            </a:r>
          </a:p>
          <a:p>
            <a:pPr marL="377825" indent="-377825" algn="just">
              <a:spcBef>
                <a:spcPts val="613"/>
              </a:spcBef>
              <a:buClr>
                <a:srgbClr val="000000"/>
              </a:buClr>
              <a:buSzPct val="25000"/>
            </a:pPr>
            <a:r>
              <a:rPr lang="en-US" sz="310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  </a:t>
            </a:r>
            <a:r>
              <a:rPr lang="en-US" sz="3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Продолжительность: в течение учебного года аудиторное или внеаудиторное занятие 1 раз в неделю. Объем часов в год: 33 ч — 1 класс; 34 ч — 2-4 классы.</a:t>
            </a:r>
          </a:p>
          <a:p>
            <a:pPr marL="377825" indent="-377825"/>
            <a:endParaRPr lang="ru-RU" sz="2000">
              <a:solidFill>
                <a:srgbClr val="000000"/>
              </a:solidFill>
              <a:sym typeface="Arial" pitchFamily="34" charset="0"/>
            </a:endParaRPr>
          </a:p>
          <a:p>
            <a:pPr marL="377825" indent="-377825"/>
            <a:endParaRPr lang="ru-RU" sz="2000">
              <a:solidFill>
                <a:srgbClr val="000000"/>
              </a:solidFill>
              <a:sym typeface="Arial" pitchFamily="34" charset="0"/>
            </a:endParaRPr>
          </a:p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hape 129"/>
          <p:cNvSpPr txBox="1">
            <a:spLocks noChangeArrowheads="1"/>
          </p:cNvSpPr>
          <p:nvPr/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endParaRPr lang="ru-RU" sz="2000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67587" name="Shape 130"/>
          <p:cNvSpPr txBox="1">
            <a:spLocks noChangeArrowheads="1"/>
          </p:cNvSpPr>
          <p:nvPr/>
        </p:nvSpPr>
        <p:spPr bwMode="auto">
          <a:xfrm>
            <a:off x="420688" y="420688"/>
            <a:ext cx="9155112" cy="633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 algn="just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en-US" sz="3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Познавательные УУД: поиск и выделение необходимой информации из различных источников в разных формах(текст, рисунок, таблица, диаграмма, схема); сбор (извлечение необходимой информации из различных источников), обработка (определение основной и второстепенной), передача информации (устным, письменным, цифровым способами); анализ; синтез; сравнение; сериация; классификация по заданным критериям; установление аналогий; установление причинно-следственных связей; </a:t>
            </a:r>
            <a:r>
              <a:rPr lang="en-US" sz="30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ставить, формулировать и решать проблемы; самостоятельно создавать алгоритмы деятельности при решении проблем различного характера</a:t>
            </a:r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hape 147"/>
          <p:cNvSpPr txBox="1">
            <a:spLocks noChangeArrowheads="1"/>
          </p:cNvSpPr>
          <p:nvPr/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pPr algn="ctr">
              <a:buClr>
                <a:srgbClr val="C00000"/>
              </a:buClr>
              <a:buSzPct val="25000"/>
            </a:pPr>
            <a:r>
              <a:rPr lang="en-US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«Мы и окружающий мир»: формы проведения занятий</a:t>
            </a:r>
          </a:p>
        </p:txBody>
      </p:sp>
      <p:sp>
        <p:nvSpPr>
          <p:cNvPr id="68611" name="Shape 148"/>
          <p:cNvSpPr txBox="1">
            <a:spLocks noChangeArrowheads="1"/>
          </p:cNvSpPr>
          <p:nvPr/>
        </p:nvSpPr>
        <p:spPr bwMode="auto">
          <a:xfrm>
            <a:off x="503238" y="1763713"/>
            <a:ext cx="9074150" cy="498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>
              <a:lnSpc>
                <a:spcPct val="80000"/>
              </a:lnSpc>
              <a:buClr>
                <a:srgbClr val="000000"/>
              </a:buClr>
              <a:buSzPct val="100000"/>
              <a:buFont typeface="Calibri" pitchFamily="34" charset="0"/>
              <a:buChar char="•"/>
            </a:pPr>
            <a:r>
              <a:rPr lang="en-US" sz="330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Оформление портфолио учащегося.</a:t>
            </a:r>
          </a:p>
          <a:p>
            <a:pPr marL="377825" indent="-377825">
              <a:lnSpc>
                <a:spcPct val="80000"/>
              </a:lnSpc>
              <a:spcBef>
                <a:spcPts val="663"/>
              </a:spcBef>
              <a:buClr>
                <a:srgbClr val="000000"/>
              </a:buClr>
              <a:buSzPct val="100000"/>
              <a:buFont typeface="Calibri" pitchFamily="34" charset="0"/>
              <a:buChar char="•"/>
            </a:pPr>
            <a:r>
              <a:rPr lang="en-US" sz="330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Конференция. Защита портфолио.</a:t>
            </a:r>
          </a:p>
          <a:p>
            <a:pPr marL="377825" indent="-377825">
              <a:lnSpc>
                <a:spcPct val="80000"/>
              </a:lnSpc>
              <a:spcBef>
                <a:spcPts val="663"/>
              </a:spcBef>
              <a:buClr>
                <a:srgbClr val="000000"/>
              </a:buClr>
              <a:buSzPct val="100000"/>
              <a:buFont typeface="Calibri" pitchFamily="34" charset="0"/>
              <a:buChar char="•"/>
            </a:pPr>
            <a:r>
              <a:rPr lang="en-US" sz="330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Практическая работа</a:t>
            </a:r>
          </a:p>
          <a:p>
            <a:pPr marL="377825" indent="-377825">
              <a:lnSpc>
                <a:spcPct val="80000"/>
              </a:lnSpc>
              <a:spcBef>
                <a:spcPts val="663"/>
              </a:spcBef>
              <a:buClr>
                <a:srgbClr val="000000"/>
              </a:buClr>
              <a:buSzPct val="100000"/>
              <a:buFont typeface="Calibri" pitchFamily="34" charset="0"/>
              <a:buChar char="•"/>
            </a:pPr>
            <a:r>
              <a:rPr lang="en-US" sz="330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Экскурсия</a:t>
            </a:r>
          </a:p>
          <a:p>
            <a:pPr marL="377825" indent="-377825">
              <a:lnSpc>
                <a:spcPct val="80000"/>
              </a:lnSpc>
              <a:spcBef>
                <a:spcPts val="663"/>
              </a:spcBef>
              <a:buClr>
                <a:srgbClr val="000000"/>
              </a:buClr>
              <a:buSzPct val="100000"/>
              <a:buFont typeface="Calibri" pitchFamily="34" charset="0"/>
              <a:buChar char="•"/>
            </a:pPr>
            <a:r>
              <a:rPr lang="en-US" sz="330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Творческая работа</a:t>
            </a:r>
          </a:p>
          <a:p>
            <a:pPr marL="377825" indent="-377825">
              <a:lnSpc>
                <a:spcPct val="80000"/>
              </a:lnSpc>
              <a:spcBef>
                <a:spcPts val="663"/>
              </a:spcBef>
              <a:buClr>
                <a:srgbClr val="000000"/>
              </a:buClr>
              <a:buSzPct val="100000"/>
              <a:buFont typeface="Calibri" pitchFamily="34" charset="0"/>
              <a:buChar char="•"/>
            </a:pPr>
            <a:r>
              <a:rPr lang="en-US" sz="330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Защита мини-проекта</a:t>
            </a:r>
          </a:p>
          <a:p>
            <a:pPr marL="377825" indent="-377825">
              <a:lnSpc>
                <a:spcPct val="80000"/>
              </a:lnSpc>
              <a:spcBef>
                <a:spcPts val="663"/>
              </a:spcBef>
              <a:buClr>
                <a:srgbClr val="000000"/>
              </a:buClr>
              <a:buSzPct val="100000"/>
              <a:buFont typeface="Calibri" pitchFamily="34" charset="0"/>
              <a:buChar char="•"/>
            </a:pPr>
            <a:r>
              <a:rPr lang="en-US" sz="330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Заседание научного клуба</a:t>
            </a:r>
          </a:p>
          <a:p>
            <a:pPr marL="377825" indent="-377825">
              <a:lnSpc>
                <a:spcPct val="80000"/>
              </a:lnSpc>
              <a:spcBef>
                <a:spcPts val="663"/>
              </a:spcBef>
              <a:buClr>
                <a:srgbClr val="000000"/>
              </a:buClr>
              <a:buSzPct val="100000"/>
              <a:buFont typeface="Calibri" pitchFamily="34" charset="0"/>
              <a:buChar char="•"/>
            </a:pPr>
            <a:r>
              <a:rPr lang="en-US" sz="330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Конкурс</a:t>
            </a:r>
          </a:p>
          <a:p>
            <a:pPr marL="377825" indent="-377825">
              <a:lnSpc>
                <a:spcPct val="80000"/>
              </a:lnSpc>
              <a:spcBef>
                <a:spcPts val="663"/>
              </a:spcBef>
              <a:buClr>
                <a:srgbClr val="000000"/>
              </a:buClr>
              <a:buSzPct val="100000"/>
              <a:buFont typeface="Calibri" pitchFamily="34" charset="0"/>
              <a:buChar char="•"/>
            </a:pPr>
            <a:r>
              <a:rPr lang="en-US" sz="330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Олимпиада</a:t>
            </a:r>
          </a:p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hape 141"/>
          <p:cNvSpPr txBox="1">
            <a:spLocks noChangeArrowheads="1"/>
          </p:cNvSpPr>
          <p:nvPr/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endParaRPr lang="ru-RU" sz="2000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69635" name="Shape 142"/>
          <p:cNvSpPr txBox="1">
            <a:spLocks noChangeArrowheads="1"/>
          </p:cNvSpPr>
          <p:nvPr/>
        </p:nvSpPr>
        <p:spPr bwMode="auto">
          <a:xfrm>
            <a:off x="503238" y="671513"/>
            <a:ext cx="9074150" cy="608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 algn="just">
              <a:lnSpc>
                <a:spcPct val="90000"/>
              </a:lnSpc>
              <a:buClr>
                <a:srgbClr val="000000"/>
              </a:buClr>
              <a:buSzPct val="25000"/>
            </a:pPr>
            <a:r>
              <a:rPr lang="en-US" sz="300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    </a:t>
            </a:r>
            <a:r>
              <a:rPr lang="en-US" sz="3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Для учащихся, желающих участвовать в электронной переписке существует web-клуб, его электронный адрес </a:t>
            </a:r>
            <a:r>
              <a:rPr lang="en-US" sz="3000" u="sng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naych_club@</a:t>
            </a:r>
            <a:r>
              <a:rPr lang="en-US" sz="3000" u="sng">
                <a:solidFill>
                  <a:schemeClr val="hlink"/>
                </a:solidFill>
                <a:sym typeface="Arial" pitchFamily="34" charset="0"/>
                <a:hlinkClick r:id="rId3"/>
              </a:rPr>
              <a:t>mail.ru</a:t>
            </a:r>
            <a:r>
              <a:rPr lang="en-US" sz="3000" u="sng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.</a:t>
            </a:r>
            <a:br>
              <a:rPr lang="en-US" sz="3000" u="sng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</a:br>
            <a:r>
              <a:rPr lang="en-US" sz="30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/>
            </a:r>
            <a:br>
              <a:rPr lang="en-US" sz="30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</a:br>
            <a:r>
              <a:rPr lang="en-US" sz="3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В web-клуб можно присылать задания, расположенные в корпусе учебника, а также задания, выполненные ребенком в рамках деятельности школьного научного сообщества.</a:t>
            </a:r>
            <a:br>
              <a:rPr lang="en-US" sz="3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</a:br>
            <a:r>
              <a:rPr lang="en-US" sz="3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/>
            </a:r>
            <a:br>
              <a:rPr lang="en-US" sz="3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</a:br>
            <a:r>
              <a:rPr lang="en-US" sz="3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По результатам переписки в течение 4 лет самым активным учащимся высылаются сертификаты участника научного клуба «Мы и окружающий мир», а педагогам — сертификаты организатора внеурочной деятельности.</a:t>
            </a:r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0"/>
            <a:ext cx="9501188" cy="73802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solidFill>
            <a:schemeClr val="bg1"/>
          </a:solidFill>
          <a:ln>
            <a:noFill/>
            <a:prstDash val="solid"/>
          </a:ln>
        </p:spPr>
        <p:txBody>
          <a:bodyPr lIns="90004" tIns="44997" rIns="90004" bIns="44997"/>
          <a:lstStyle/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endParaRPr lang="ru-RU" dirty="0">
              <a:solidFill>
                <a:srgbClr val="000000"/>
              </a:solidFill>
              <a:ea typeface="Lucida Sans Unicode" pitchFamily="34" charset="0"/>
              <a:cs typeface="Tahoma" pitchFamily="34" charset="0"/>
            </a:endParaRPr>
          </a:p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ea typeface="Lucida Sans Unicode" pitchFamily="34" charset="0"/>
                <a:cs typeface="Tahoma" pitchFamily="34" charset="0"/>
              </a:rPr>
              <a:t>Программы внеурочной деятельности</a:t>
            </a:r>
          </a:p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endParaRPr lang="ru-RU" sz="3600" b="1" dirty="0">
              <a:solidFill>
                <a:srgbClr val="C00000"/>
              </a:solidFill>
              <a:latin typeface="Times New Roman" pitchFamily="18" charset="0"/>
              <a:ea typeface="Lucida Sans Unicode" pitchFamily="34" charset="0"/>
              <a:cs typeface="Tahoma" pitchFamily="34" charset="0"/>
            </a:endParaRPr>
          </a:p>
          <a:p>
            <a:pPr eaLnBrk="0" hangingPunct="0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Calibri" pitchFamily="34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Calibri" pitchFamily="34" charset="0"/>
                <a:ea typeface="Lucida Sans Unicode" pitchFamily="34" charset="0"/>
                <a:cs typeface="Calibri" pitchFamily="34" charset="0"/>
              </a:rPr>
              <a:t>«</a:t>
            </a:r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Calibri" pitchFamily="34" charset="0"/>
              </a:rPr>
              <a:t>Расчетно-конструкторское бюро</a:t>
            </a:r>
            <a:r>
              <a:rPr lang="ru-RU" sz="3200" b="1" dirty="0">
                <a:solidFill>
                  <a:srgbClr val="000000"/>
                </a:solidFill>
                <a:latin typeface="Calibri" pitchFamily="34" charset="0"/>
                <a:ea typeface="Lucida Sans Unicode" pitchFamily="34" charset="0"/>
                <a:cs typeface="Calibri" pitchFamily="34" charset="0"/>
              </a:rPr>
              <a:t>»</a:t>
            </a:r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Calibri" pitchFamily="34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Calibri" pitchFamily="34" charset="0"/>
              </a:rPr>
              <a:t>решает задачи изучения окружающего мира </a:t>
            </a:r>
          </a:p>
          <a:p>
            <a:pPr eaLnBrk="0" hangingPunct="0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Calibri" pitchFamily="34" charset="0"/>
              </a:rPr>
              <a:t>при помощи математических средств  (выполнение расчетов, построение схем, чертежей и карт, </a:t>
            </a:r>
          </a:p>
          <a:p>
            <a:pPr eaLnBrk="0" hangingPunct="0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Calibri" pitchFamily="34" charset="0"/>
              </a:rPr>
              <a:t>конструирование моделей из бумаги и пластилина)</a:t>
            </a:r>
          </a:p>
          <a:p>
            <a:pPr marL="457200" indent="-457200" eaLnBrk="0" hangingPunct="0"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r>
              <a:rPr lang="ru-RU" sz="3200" b="1" dirty="0">
                <a:solidFill>
                  <a:srgbClr val="00B050"/>
                </a:solidFill>
                <a:latin typeface="Times New Roman" pitchFamily="18" charset="0"/>
                <a:ea typeface="Lucida Sans Unicode" pitchFamily="34" charset="0"/>
                <a:cs typeface="Calibri" pitchFamily="34" charset="0"/>
              </a:rPr>
              <a:t>«Что находится внутри Земли?»</a:t>
            </a:r>
          </a:p>
          <a:p>
            <a:pPr marL="457200" indent="-457200" eaLnBrk="0" hangingPunct="0"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ea typeface="Lucida Sans Unicode" pitchFamily="34" charset="0"/>
                <a:cs typeface="Calibri" pitchFamily="34" charset="0"/>
              </a:rPr>
              <a:t>«Сколько соли в соленой воде?»</a:t>
            </a:r>
          </a:p>
          <a:p>
            <a:pPr marL="457200" indent="-457200" eaLnBrk="0" hangingPunct="0"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ea typeface="Lucida Sans Unicode" pitchFamily="34" charset="0"/>
                <a:cs typeface="Calibri" pitchFamily="34" charset="0"/>
              </a:rPr>
              <a:t>«Как найти сокровища?»</a:t>
            </a:r>
          </a:p>
          <a:p>
            <a:pPr marL="457200" indent="-457200" eaLnBrk="0" hangingPunct="0"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ea typeface="Lucida Sans Unicode" pitchFamily="34" charset="0"/>
                <a:cs typeface="Calibri" pitchFamily="34" charset="0"/>
              </a:rPr>
              <a:t>«Далеко ли до Солнца?»</a:t>
            </a:r>
          </a:p>
          <a:p>
            <a:pPr marL="457200" indent="-457200" eaLnBrk="0" hangingPunct="0"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ea typeface="Lucida Sans Unicode" pitchFamily="34" charset="0"/>
                <a:cs typeface="Calibri" pitchFamily="34" charset="0"/>
              </a:rPr>
              <a:t>«Кто строит дома на воде?»</a:t>
            </a:r>
          </a:p>
        </p:txBody>
      </p:sp>
      <p:pic>
        <p:nvPicPr>
          <p:cNvPr id="7065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5013" y="4540250"/>
            <a:ext cx="1570037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31263" y="3708400"/>
            <a:ext cx="1249362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1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94713" y="5168900"/>
            <a:ext cx="1401762" cy="184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2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3963" y="5148263"/>
            <a:ext cx="1562100" cy="208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Заголовок 1"/>
          <p:cNvSpPr txBox="1">
            <a:spLocks noGrp="1"/>
          </p:cNvSpPr>
          <p:nvPr>
            <p:ph type="title"/>
          </p:nvPr>
        </p:nvSpPr>
        <p:spPr>
          <a:xfrm>
            <a:off x="287338" y="0"/>
            <a:ext cx="9372600" cy="6948488"/>
          </a:xfrm>
        </p:spPr>
        <p:txBody>
          <a:bodyPr/>
          <a:lstStyle/>
          <a:p>
            <a:pPr algn="just"/>
            <a: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>Сегодня одной из целей изучения математики на ступени начального общего образования является формирование предметных умений и навыков, необходимых для успешного решения учебных и практических задач; формирование способности использовать математические знания в повседневной жизни. </a:t>
            </a:r>
            <a:b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</a:br>
            <a: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>Естественным сегодня является включение в ранг задач многообразных ситуаций, которые возникают не столько на математическом, сколько на внематематическом материале. </a:t>
            </a:r>
            <a:b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</a:br>
            <a: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/>
            </a:r>
            <a:b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</a:br>
            <a: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>Ситуации, относящиеся к любой из естественнонаучных областей или областей прикладных знаний, разрешение которых возможно средствами математики, сегодня по праву относятся к математическим задачам.</a:t>
            </a:r>
            <a:r>
              <a:rPr sz="2600" b="1" smtClean="0">
                <a:latin typeface="Arial" pitchFamily="34" charset="0"/>
                <a:cs typeface="Lucida Sans Unicode" pitchFamily="34" charset="0"/>
              </a:rPr>
              <a:t> </a:t>
            </a:r>
            <a:r>
              <a:rPr b="1" smtClean="0">
                <a:latin typeface="Arial" pitchFamily="34" charset="0"/>
                <a:cs typeface="Lucida Sans Unicode" pitchFamily="34" charset="0"/>
              </a:rPr>
              <a:t/>
            </a:r>
            <a:br>
              <a:rPr b="1" smtClean="0">
                <a:latin typeface="Arial" pitchFamily="34" charset="0"/>
                <a:cs typeface="Lucida Sans Unicode" pitchFamily="34" charset="0"/>
              </a:rPr>
            </a:br>
            <a:endParaRPr b="1" smtClean="0">
              <a:latin typeface="Arial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Заголовок 5"/>
          <p:cNvSpPr txBox="1">
            <a:spLocks noGrp="1"/>
          </p:cNvSpPr>
          <p:nvPr>
            <p:ph type="title"/>
          </p:nvPr>
        </p:nvSpPr>
        <p:spPr>
          <a:xfrm>
            <a:off x="503238" y="303213"/>
            <a:ext cx="8905875" cy="6835775"/>
          </a:xfrm>
        </p:spPr>
        <p:txBody>
          <a:bodyPr/>
          <a:lstStyle/>
          <a:p>
            <a:pPr algn="just"/>
            <a:r>
              <a:rPr smtClean="0">
                <a:solidFill>
                  <a:srgbClr val="FF0000"/>
                </a:solidFill>
                <a:latin typeface="Arial" pitchFamily="34" charset="0"/>
                <a:cs typeface="Lucida Sans Unicode" pitchFamily="34" charset="0"/>
              </a:rPr>
              <a:t>Каждая практическая задача содержит задания, выполнение которых, по сути, отражает последовательность шагов, приводящих учеников к получению какого-то образовательного продукта, тем самым обеспечивая формирование проектной деятельности учащегося.</a:t>
            </a:r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0"/>
            <a:ext cx="9501188" cy="73802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solidFill>
            <a:schemeClr val="bg1"/>
          </a:solidFill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kern="0" dirty="0">
              <a:solidFill>
                <a:srgbClr val="000000"/>
              </a:solidFill>
              <a:latin typeface="Arial" pitchFamily="18"/>
              <a:ea typeface="Lucida Sans Unicode" pitchFamily="2"/>
              <a:cs typeface="Tahoma" pitchFamily="2"/>
            </a:endParaRPr>
          </a:p>
          <a:p>
            <a:pPr algn="ctr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600" b="1" kern="0" dirty="0">
                <a:solidFill>
                  <a:srgbClr val="C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t>Программы внеурочной деятельности</a:t>
            </a:r>
          </a:p>
          <a:p>
            <a:pPr algn="ctr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3600" b="1" kern="0" dirty="0">
              <a:solidFill>
                <a:srgbClr val="C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  <a:p>
            <a:pPr indent="449263" eaLnBrk="0" hangingPunct="0">
              <a:defRPr/>
            </a:pP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«Изучение природы родного края»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indent="449263" eaLnBrk="0" hangingPunct="0"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связано с формированием основ практико-ориентированных знаний об окружающей ребенка природе, малой Родине.</a:t>
            </a:r>
            <a:endParaRPr lang="ru-RU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>
              <a:defRPr/>
            </a:pPr>
            <a:endParaRPr lang="ru-RU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  <a:tab pos="941075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3600" b="1" kern="0" dirty="0">
              <a:solidFill>
                <a:srgbClr val="FF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238" y="3924300"/>
            <a:ext cx="5376862" cy="335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0313" y="3563938"/>
            <a:ext cx="4230687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hape 93"/>
          <p:cNvSpPr txBox="1">
            <a:spLocks noChangeArrowheads="1"/>
          </p:cNvSpPr>
          <p:nvPr/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pPr algn="ctr">
              <a:buClr>
                <a:srgbClr val="C00000"/>
              </a:buClr>
              <a:buSzPct val="25000"/>
            </a:pPr>
            <a:r>
              <a:rPr lang="en-US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Роза Гельфановна Чуракова</a:t>
            </a:r>
            <a:br>
              <a:rPr lang="en-US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</a:br>
            <a:r>
              <a:rPr lang="en-US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«Изучение природы родного края»</a:t>
            </a:r>
          </a:p>
        </p:txBody>
      </p:sp>
      <p:sp>
        <p:nvSpPr>
          <p:cNvPr id="74755" name="Shape 94"/>
          <p:cNvSpPr txBox="1">
            <a:spLocks noChangeArrowheads="1"/>
          </p:cNvSpPr>
          <p:nvPr/>
        </p:nvSpPr>
        <p:spPr bwMode="auto">
          <a:xfrm>
            <a:off x="503238" y="1763713"/>
            <a:ext cx="9074150" cy="498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 algn="just">
              <a:lnSpc>
                <a:spcPct val="80000"/>
              </a:lnSpc>
              <a:buClr>
                <a:srgbClr val="000000"/>
              </a:buClr>
              <a:buSzPct val="25000"/>
            </a:pPr>
            <a:r>
              <a:rPr lang="en-US" sz="33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  Цель программы — </a:t>
            </a:r>
            <a:r>
              <a:rPr lang="en-US" sz="33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овладение учеником основ </a:t>
            </a:r>
            <a:r>
              <a:rPr lang="en-US" sz="33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практико-ориентированных </a:t>
            </a:r>
            <a:r>
              <a:rPr lang="en-US" sz="33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знаний о природе родного края, освоение норм и способов сотрудничества и способов общения со сверстниками и родителями, формирование ценностно-смысловых ориентиров по охране окружающей среды.</a:t>
            </a:r>
          </a:p>
          <a:p>
            <a:pPr marL="377825" indent="-377825" algn="just">
              <a:lnSpc>
                <a:spcPct val="80000"/>
              </a:lnSpc>
              <a:spcBef>
                <a:spcPts val="663"/>
              </a:spcBef>
              <a:buClr>
                <a:srgbClr val="000000"/>
              </a:buClr>
              <a:buSzPct val="25000"/>
            </a:pPr>
            <a:r>
              <a:rPr lang="en-US" sz="33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  Продолжительность: в течение учебного года аудиторное или внеаудиторное занятие 1 раз в неделю. Объем часов в год: 33 ч — 1 класс; 34 ч — 2-4 классы.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ChangeArrowheads="1"/>
          </p:cNvSpPr>
          <p:nvPr/>
        </p:nvSpPr>
        <p:spPr bwMode="auto">
          <a:xfrm>
            <a:off x="396875" y="179388"/>
            <a:ext cx="9396413" cy="69135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/>
          <a:lstStyle/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Модели организации внеурочной деятельности</a:t>
            </a:r>
          </a:p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endParaRPr lang="ru-RU" dirty="0">
              <a:solidFill>
                <a:srgbClr val="000000"/>
              </a:solidFill>
              <a:latin typeface="Calibri" pitchFamily="34" charset="0"/>
            </a:endParaRPr>
          </a:p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Письмо </a:t>
            </a:r>
            <a:r>
              <a:rPr lang="ru-RU" sz="3200" b="1" dirty="0" err="1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Минобрнауки</a:t>
            </a:r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 № 03-296 от 12.03.2011</a:t>
            </a:r>
          </a:p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endParaRPr lang="ru-RU" sz="3200" dirty="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marL="457200" indent="-4572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Lucida Sans Unicode" pitchFamily="34" charset="0"/>
              </a:rPr>
              <a:t>Базовая 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Lucida Sans Unicode" pitchFamily="34" charset="0"/>
              </a:rPr>
              <a:t>(как общая модель, включает все  представленные варианты организации)</a:t>
            </a:r>
          </a:p>
          <a:p>
            <a:pPr marL="457200" indent="-4572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Lucida Sans Unicode" pitchFamily="34" charset="0"/>
              </a:rPr>
              <a:t>Д</a:t>
            </a: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Lucida Sans Unicode" pitchFamily="34" charset="0"/>
              </a:rPr>
              <a:t>ополнительного образования </a:t>
            </a:r>
            <a:r>
              <a:rPr lang="ru-RU" sz="2800" dirty="0">
                <a:solidFill>
                  <a:srgbClr val="7030A0"/>
                </a:solidFill>
                <a:latin typeface="Times New Roman" pitchFamily="18" charset="0"/>
                <a:cs typeface="Lucida Sans Unicode" pitchFamily="34" charset="0"/>
              </a:rPr>
              <a:t>(использование ресурсов УДО)</a:t>
            </a:r>
          </a:p>
          <a:p>
            <a:pPr marL="457200" indent="-4572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«Школы полного дня» 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(организуется воспитателями ГПД)</a:t>
            </a:r>
          </a:p>
          <a:p>
            <a:pPr marL="457200" indent="-4572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Lucida Sans Unicode" pitchFamily="34" charset="0"/>
              </a:rPr>
              <a:t>О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Lucida Sans Unicode" pitchFamily="34" charset="0"/>
              </a:rPr>
              <a:t>птимизационная 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Lucida Sans Unicode" pitchFamily="34" charset="0"/>
              </a:rPr>
              <a:t>(классный руководитель – координатор всех внутренних ресурсов школы)</a:t>
            </a:r>
          </a:p>
          <a:p>
            <a:pPr marL="457200" indent="-457200">
              <a:lnSpc>
                <a:spcPct val="93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r>
              <a:rPr lang="ru-RU" sz="2800" b="1" dirty="0" err="1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И</a:t>
            </a:r>
            <a:r>
              <a:rPr lang="ru-RU" sz="3200" b="1" dirty="0" err="1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нновационно</a:t>
            </a:r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-образовательная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(в рамках деятельности экспериментальной площадки, в режиме апробации разных моделей).</a:t>
            </a: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endParaRPr lang="ru-RU" sz="3200" b="1" dirty="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endParaRPr lang="ru-RU" sz="3200" b="1" dirty="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endParaRPr lang="ru-RU" sz="3200" b="1" dirty="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endParaRPr lang="ru-RU" sz="3200" b="1" dirty="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hape 99"/>
          <p:cNvSpPr txBox="1">
            <a:spLocks noChangeArrowheads="1"/>
          </p:cNvSpPr>
          <p:nvPr/>
        </p:nvSpPr>
        <p:spPr bwMode="auto">
          <a:xfrm>
            <a:off x="0" y="0"/>
            <a:ext cx="10080625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algn="ctr">
              <a:buClr>
                <a:srgbClr val="C00000"/>
              </a:buClr>
              <a:buSzPct val="25000"/>
            </a:pPr>
            <a:r>
              <a:rPr lang="en-US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Роза Гельфановна Чуракова</a:t>
            </a:r>
            <a:br>
              <a:rPr lang="en-US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</a:br>
            <a:r>
              <a:rPr lang="en-US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«Изучение природы родного края»</a:t>
            </a:r>
            <a:r>
              <a:rPr lang="en-US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/>
            </a:r>
            <a:br>
              <a:rPr lang="en-US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</a:br>
            <a:r>
              <a:rPr lang="en-US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 </a:t>
            </a:r>
          </a:p>
        </p:txBody>
      </p:sp>
      <p:sp>
        <p:nvSpPr>
          <p:cNvPr id="75779" name="Shape 100"/>
          <p:cNvSpPr txBox="1">
            <a:spLocks noChangeArrowheads="1"/>
          </p:cNvSpPr>
          <p:nvPr/>
        </p:nvSpPr>
        <p:spPr bwMode="auto">
          <a:xfrm>
            <a:off x="268288" y="1344613"/>
            <a:ext cx="9812337" cy="592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 algn="just">
              <a:lnSpc>
                <a:spcPct val="90000"/>
              </a:lnSpc>
              <a:buClr>
                <a:srgbClr val="000000"/>
              </a:buClr>
              <a:buSzPct val="25000"/>
            </a:pPr>
            <a:r>
              <a:rPr lang="en-US" sz="2800" b="1" u="sng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Организация  проектной деятельности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– создание пособий о </a:t>
            </a:r>
          </a:p>
          <a:p>
            <a:pPr marL="377825" indent="-377825" algn="just">
              <a:lnSpc>
                <a:spcPct val="9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8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природе родного края</a:t>
            </a:r>
          </a:p>
          <a:p>
            <a:pPr marL="377825" indent="-377825" algn="just">
              <a:lnSpc>
                <a:spcPct val="9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800" b="1" u="sng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Конечный результат 1-го года-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«Определитель растений родного края»( коллективный продукт , результат совместной работы детей ( персональные изделия), учителя, библиотекаря школы (картотека книг о растениях) и родителей ( фотографии растений и засушенные образцы листьев, веточек, плодов растений, картотека по теме проекта):</a:t>
            </a:r>
          </a:p>
          <a:p>
            <a:pPr marL="377825" indent="-377825" algn="just">
              <a:lnSpc>
                <a:spcPct val="9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800" b="1" u="sng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Раздел 1.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Дикорастущие растения региона: деревья родного края, кустарники родного края.</a:t>
            </a:r>
          </a:p>
          <a:p>
            <a:pPr marL="377825" indent="-377825" algn="just">
              <a:lnSpc>
                <a:spcPct val="9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800" b="1" u="sng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Раздел 2.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Плодовые растения региона</a:t>
            </a:r>
          </a:p>
          <a:p>
            <a:pPr marL="377825" indent="-377825" algn="just">
              <a:lnSpc>
                <a:spcPct val="9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800" b="1" u="sng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Раздел 3.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Редкие и исчезающие растения нашего региона</a:t>
            </a:r>
          </a:p>
          <a:p>
            <a:pPr marL="377825" indent="-377825"/>
            <a:endParaRPr lang="ru-RU" sz="2000">
              <a:solidFill>
                <a:srgbClr val="000000"/>
              </a:solidFill>
              <a:sym typeface="Arial" pitchFamily="34" charset="0"/>
            </a:endParaRPr>
          </a:p>
          <a:p>
            <a:pPr marL="377825" indent="-377825"/>
            <a:endParaRPr lang="ru-RU" sz="2000">
              <a:solidFill>
                <a:srgbClr val="000000"/>
              </a:solidFill>
              <a:sym typeface="Arial" pitchFamily="34" charset="0"/>
            </a:endParaRPr>
          </a:p>
        </p:txBody>
      </p:sp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hape 105"/>
          <p:cNvSpPr txBox="1">
            <a:spLocks noChangeArrowheads="1"/>
          </p:cNvSpPr>
          <p:nvPr/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endParaRPr lang="ru-RU" sz="2000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76803" name="Shape 106"/>
          <p:cNvSpPr txBox="1">
            <a:spLocks noChangeArrowheads="1"/>
          </p:cNvSpPr>
          <p:nvPr/>
        </p:nvSpPr>
        <p:spPr bwMode="auto">
          <a:xfrm>
            <a:off x="420688" y="420688"/>
            <a:ext cx="9423400" cy="676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 algn="just">
              <a:lnSpc>
                <a:spcPct val="80000"/>
              </a:lnSpc>
              <a:buClr>
                <a:srgbClr val="000000"/>
              </a:buClr>
              <a:buSzPct val="25000"/>
            </a:pPr>
            <a:r>
              <a:rPr lang="en-US" sz="2800" b="1" u="sng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Конечный результат 2-го года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– пособие по внеурочной деятельности учащихся «Опыты, наблюдения, эксперименты»( коллективный продукт, результат совместной работы детей (описание этапов проведенных опытов, экспериментов, наблюдений с фотографиями, рисунками, компьютерной презентацией), учителя, библиотекаря школы (пополнение картотеки классной библиотеки) и родителей ( фотографии этапов и результатов проведения опытов, экспериментов, наблюдений)</a:t>
            </a:r>
          </a:p>
          <a:p>
            <a:pPr marL="377825" indent="-377825" algn="just">
              <a:lnSpc>
                <a:spcPct val="8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800" b="1" u="sng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Глава 1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. Лиственные и хвойные деревья региона( дикорастущие растения) в осенний период.</a:t>
            </a:r>
          </a:p>
          <a:p>
            <a:pPr marL="377825" indent="-377825" algn="just">
              <a:lnSpc>
                <a:spcPct val="8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800" b="1" u="sng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Глава 2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. Что изменилось в жизни растений леса с наступлением зимы.</a:t>
            </a:r>
          </a:p>
          <a:p>
            <a:pPr marL="377825" indent="-377825" algn="just">
              <a:lnSpc>
                <a:spcPct val="8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800" b="1" u="sng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Глава 3.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Свойства воздуха</a:t>
            </a:r>
          </a:p>
          <a:p>
            <a:pPr marL="377825" indent="-377825" algn="just">
              <a:lnSpc>
                <a:spcPct val="8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800" b="1" u="sng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Глава 4.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Свойства воды</a:t>
            </a:r>
          </a:p>
          <a:p>
            <a:pPr marL="377825" indent="-377825" algn="just">
              <a:lnSpc>
                <a:spcPct val="8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800" b="1" u="sng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Глава 5.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Условия, необходимые для развития растений</a:t>
            </a:r>
          </a:p>
        </p:txBody>
      </p:sp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hape 111"/>
          <p:cNvSpPr txBox="1">
            <a:spLocks noChangeArrowheads="1"/>
          </p:cNvSpPr>
          <p:nvPr/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endParaRPr lang="ru-RU" sz="2000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77827" name="Shape 112"/>
          <p:cNvSpPr txBox="1">
            <a:spLocks noChangeArrowheads="1"/>
          </p:cNvSpPr>
          <p:nvPr/>
        </p:nvSpPr>
        <p:spPr bwMode="auto">
          <a:xfrm>
            <a:off x="0" y="420688"/>
            <a:ext cx="9072563" cy="602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 algn="just">
              <a:lnSpc>
                <a:spcPct val="80000"/>
              </a:lnSpc>
              <a:buClr>
                <a:srgbClr val="000000"/>
              </a:buClr>
              <a:buSzPct val="25000"/>
            </a:pPr>
            <a:r>
              <a:rPr lang="en-US" sz="26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   </a:t>
            </a:r>
            <a:r>
              <a:rPr lang="en-US" sz="2600" b="1" u="sng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3200" b="1" u="sng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Конечный результат 3-го года</a:t>
            </a:r>
            <a:r>
              <a:rPr lang="en-US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– пособие для внеурочной деятельности «Иллюстративные материалы по постановке опытов и экспериментов»</a:t>
            </a:r>
            <a:r>
              <a:rPr lang="ru-RU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( коллективный продукт, результат совместной работы учащихся ( описание этапов проведенных опытов, экспериментов, наблюдений с фотографиями , рисунками, компьютерной презентацией), учителя, библиотекаря школы ( пополнение картотеки библиотеки) и родителей (изготовление фотографий этапов и результатов проведения опытов и наблюдений):</a:t>
            </a:r>
            <a:r>
              <a:rPr lang="ru-RU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фотографии, рисунки, описания, презентации, дневник наблюдений за погодой</a:t>
            </a:r>
            <a:r>
              <a:rPr lang="ru-RU" sz="32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.</a:t>
            </a:r>
            <a:endParaRPr lang="en-US" sz="3200" b="1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hape 117"/>
          <p:cNvSpPr txBox="1">
            <a:spLocks noChangeArrowheads="1"/>
          </p:cNvSpPr>
          <p:nvPr/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endParaRPr lang="ru-RU" sz="2000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78851" name="Shape 118"/>
          <p:cNvSpPr txBox="1">
            <a:spLocks noChangeArrowheads="1"/>
          </p:cNvSpPr>
          <p:nvPr/>
        </p:nvSpPr>
        <p:spPr bwMode="auto">
          <a:xfrm>
            <a:off x="420688" y="420688"/>
            <a:ext cx="9155112" cy="633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 algn="just">
              <a:lnSpc>
                <a:spcPct val="80000"/>
              </a:lnSpc>
              <a:buClr>
                <a:srgbClr val="000000"/>
              </a:buClr>
              <a:buSzPct val="25000"/>
            </a:pPr>
            <a:r>
              <a:rPr lang="en-US" sz="2800" b="1" u="sng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Конечный результат 4-го года-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пособие для внеурочной деятельности – альбом по теме «Родной край- часть великой России» ( коллективный продукт, результат совместной работы учеников, учителя, библиотекаря школы ( пополнение картотеки школьной библиотеки) и родителей ( фотографии достопримечательностей родного края):</a:t>
            </a:r>
          </a:p>
          <a:p>
            <a:pPr marL="377825" indent="-377825">
              <a:lnSpc>
                <a:spcPct val="8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8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  </a:t>
            </a:r>
            <a:r>
              <a:rPr lang="en-US" sz="2800" b="1" u="sng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презентации</a:t>
            </a:r>
          </a:p>
          <a:p>
            <a:pPr marL="377825" indent="-377825" algn="just">
              <a:lnSpc>
                <a:spcPct val="8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8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 «Влияние человека на природу родного края </a:t>
            </a:r>
          </a:p>
          <a:p>
            <a:pPr marL="377825" indent="-377825" algn="just">
              <a:lnSpc>
                <a:spcPct val="8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8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   (поверхность земли), «Мероприятия по охране поверхности  парка, леса, территории школы и т.д.), «Памятники природы родного края», «Памятники архитектуры родного края», «Народные промыслы родного края», «Водоемы родного края», «Заповедники родного края», «Полезные ископаемые родного края», «Ветераны войны ( труда) родного края» и т.д.</a:t>
            </a:r>
          </a:p>
        </p:txBody>
      </p:sp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1"/>
          <p:cNvSpPr>
            <a:spLocks/>
          </p:cNvSpPr>
          <p:nvPr/>
        </p:nvSpPr>
        <p:spPr bwMode="auto">
          <a:xfrm>
            <a:off x="396875" y="323850"/>
            <a:ext cx="9501188" cy="6985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4" tIns="44997" rIns="90004" bIns="44997"/>
          <a:lstStyle/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>
              <a:solidFill>
                <a:srgbClr val="000000"/>
              </a:solidFill>
              <a:ea typeface="Lucida Sans Unicode" pitchFamily="34" charset="0"/>
              <a:cs typeface="Tahoma" pitchFamily="34" charset="0"/>
            </a:endParaRPr>
          </a:p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600" b="1">
                <a:solidFill>
                  <a:srgbClr val="C00000"/>
                </a:solidFill>
                <a:latin typeface="Times New Roman" pitchFamily="18" charset="0"/>
                <a:ea typeface="Lucida Sans Unicode" pitchFamily="34" charset="0"/>
                <a:cs typeface="Tahoma" pitchFamily="34" charset="0"/>
              </a:rPr>
              <a:t>Перспективы разработки программ внеурочной деятельности</a:t>
            </a:r>
          </a:p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600" b="1">
              <a:solidFill>
                <a:srgbClr val="C00000"/>
              </a:solidFill>
              <a:latin typeface="Times New Roman" pitchFamily="18" charset="0"/>
              <a:ea typeface="Lucida Sans Unicode" pitchFamily="34" charset="0"/>
              <a:cs typeface="Tahoma" pitchFamily="34" charset="0"/>
            </a:endParaRPr>
          </a:p>
          <a:p>
            <a:pPr algn="just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2800" b="1">
                <a:solidFill>
                  <a:srgbClr val="00008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Программа по английскому языку </a:t>
            </a:r>
            <a:r>
              <a:rPr lang="ru-RU" sz="2800">
                <a:solidFill>
                  <a:srgbClr val="00008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(под ред. С.Г. Тер-Минасова, с использованием видеофрагментов)</a:t>
            </a:r>
          </a:p>
          <a:p>
            <a:pPr algn="just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2800">
              <a:solidFill>
                <a:srgbClr val="000080"/>
              </a:solidFill>
              <a:latin typeface="Times New Roman" pitchFamily="18" charset="0"/>
              <a:ea typeface="Lucida Sans Unicode" pitchFamily="34" charset="0"/>
              <a:cs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2800" b="1">
                <a:solidFill>
                  <a:srgbClr val="00008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Программа по ИЗО </a:t>
            </a:r>
            <a:r>
              <a:rPr lang="ru-RU" sz="2800">
                <a:solidFill>
                  <a:srgbClr val="00008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(И.Э. Кашекова, автор учебника по изобразительному искусству, который проходит экспертизу)</a:t>
            </a:r>
          </a:p>
          <a:p>
            <a:pPr algn="just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2800">
              <a:solidFill>
                <a:srgbClr val="000080"/>
              </a:solidFill>
              <a:latin typeface="Times New Roman" pitchFamily="18" charset="0"/>
              <a:ea typeface="Lucida Sans Unicode" pitchFamily="34" charset="0"/>
              <a:cs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2800" b="1">
                <a:solidFill>
                  <a:srgbClr val="00008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Программа  в рамках спортивно-оздоровительного направления </a:t>
            </a:r>
            <a:r>
              <a:rPr lang="ru-RU" sz="2800">
                <a:solidFill>
                  <a:srgbClr val="00008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(А.В. Шишкина, автор учебника по физической культуре, который проходит экспертизу)</a:t>
            </a:r>
          </a:p>
          <a:p>
            <a:pPr algn="just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2800">
              <a:solidFill>
                <a:srgbClr val="000080"/>
              </a:solidFill>
              <a:latin typeface="Times New Roman" pitchFamily="18" charset="0"/>
              <a:ea typeface="Lucida Sans Unicode" pitchFamily="34" charset="0"/>
              <a:cs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2800" b="1">
                <a:solidFill>
                  <a:srgbClr val="00008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Рабочие тетради </a:t>
            </a:r>
            <a:r>
              <a:rPr lang="ru-RU" sz="2800">
                <a:solidFill>
                  <a:srgbClr val="00008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для имеющихся программ внеурочной деятельности</a:t>
            </a:r>
          </a:p>
          <a:p>
            <a:pPr algn="just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>
              <a:solidFill>
                <a:srgbClr val="000080"/>
              </a:solidFill>
              <a:ea typeface="Lucida Sans Unicode" pitchFamily="34" charset="0"/>
              <a:cs typeface="Times New Roman" pitchFamily="18" charset="0"/>
            </a:endParaRPr>
          </a:p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600" b="1">
              <a:solidFill>
                <a:srgbClr val="C00000"/>
              </a:solidFill>
              <a:latin typeface="Times New Roman" pitchFamily="18" charset="0"/>
              <a:ea typeface="Lucida Sans Unicode" pitchFamily="34" charset="0"/>
              <a:cs typeface="Times New Roman" pitchFamily="18" charset="0"/>
            </a:endParaRPr>
          </a:p>
          <a:p>
            <a:pPr eaLnBrk="0" hangingPunct="0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600" b="1">
              <a:solidFill>
                <a:srgbClr val="FF0000"/>
              </a:solidFill>
              <a:latin typeface="Times New Roman" pitchFamily="18" charset="0"/>
              <a:ea typeface="Lucida Sans Unicode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hape 283"/>
          <p:cNvSpPr txBox="1">
            <a:spLocks noChangeArrowheads="1"/>
          </p:cNvSpPr>
          <p:nvPr/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 anchor="ctr"/>
          <a:lstStyle/>
          <a:p>
            <a:endParaRPr lang="ru-RU" sz="2000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80899" name="Shape 284"/>
          <p:cNvSpPr txBox="1">
            <a:spLocks noChangeArrowheads="1"/>
          </p:cNvSpPr>
          <p:nvPr/>
        </p:nvSpPr>
        <p:spPr bwMode="auto">
          <a:xfrm>
            <a:off x="336550" y="1176338"/>
            <a:ext cx="9239250" cy="55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78" tIns="50375" rIns="100778" bIns="50375"/>
          <a:lstStyle/>
          <a:p>
            <a:pPr marL="377825" indent="-377825" algn="just">
              <a:buClr>
                <a:srgbClr val="000000"/>
              </a:buClr>
              <a:buSzPct val="25000"/>
            </a:pPr>
            <a:r>
              <a:rPr lang="en-US" sz="4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 Каждая авторская программа ВУД        в УМК «Перспективная начальная школа», располагаясь в определенной предметной области определяет  механизмы достижения планируемых результатов освоения ООП</a:t>
            </a:r>
          </a:p>
        </p:txBody>
      </p:sp>
    </p:spTree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endParaRPr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81923" name="Содержимое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sz="6600" smtClean="0">
                <a:solidFill>
                  <a:schemeClr val="accent2"/>
                </a:solidFill>
                <a:latin typeface="Arial Black" pitchFamily="34" charset="0"/>
                <a:cs typeface="Lucida Sans Unicode" pitchFamily="34" charset="0"/>
              </a:rPr>
              <a:t>ПРАКТИКУМ</a:t>
            </a:r>
          </a:p>
        </p:txBody>
      </p:sp>
    </p:spTree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Заголовок 1"/>
          <p:cNvSpPr txBox="1"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b="1" smtClean="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Calibri" pitchFamily="34" charset="0"/>
              </a:rPr>
              <a:t> </a:t>
            </a:r>
            <a:endParaRPr smtClean="0">
              <a:solidFill>
                <a:schemeClr val="tx1"/>
              </a:solidFill>
              <a:latin typeface="Arial" pitchFamily="34" charset="0"/>
              <a:ea typeface="Lucida Sans Unicode" pitchFamily="34" charset="0"/>
              <a:cs typeface="Calibri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23963" y="1692275"/>
            <a:ext cx="8208962" cy="4522788"/>
          </a:xfrm>
        </p:spPr>
        <p:txBody>
          <a:bodyPr/>
          <a:lstStyle/>
          <a:p>
            <a:pPr>
              <a:defRPr/>
            </a:pPr>
            <a:r>
              <a:rPr sz="4000" b="1" dirty="0" smtClean="0">
                <a:solidFill>
                  <a:schemeClr val="tx2">
                    <a:lumMod val="75000"/>
                  </a:schemeClr>
                </a:solidFill>
              </a:rPr>
              <a:t>Считаете ли Вы задачу формирования УУД приоритетной во внеурочной деятельности?</a:t>
            </a:r>
            <a:endParaRPr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endParaRPr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6263" y="466725"/>
            <a:ext cx="8985250" cy="7092950"/>
          </a:xfrm>
        </p:spPr>
        <p:txBody>
          <a:bodyPr/>
          <a:lstStyle/>
          <a:p>
            <a:pPr algn="just">
              <a:buFontTx/>
              <a:buNone/>
              <a:defRPr/>
            </a:pPr>
            <a:r>
              <a:rPr sz="4000" b="1" dirty="0" smtClean="0"/>
              <a:t>  </a:t>
            </a:r>
            <a:r>
              <a:rPr sz="3600" b="1" dirty="0" smtClean="0">
                <a:solidFill>
                  <a:schemeClr val="accent1">
                    <a:lumMod val="75000"/>
                  </a:schemeClr>
                </a:solidFill>
              </a:rPr>
              <a:t>Проводим экспертизу фрагментов программ внеурочной деятельности (УМК «Перспективная начальная школа»:</a:t>
            </a:r>
          </a:p>
          <a:p>
            <a:pPr algn="ctr">
              <a:buFontTx/>
              <a:buNone/>
              <a:defRPr/>
            </a:pPr>
            <a:r>
              <a:rPr sz="2800" b="1" dirty="0" smtClean="0"/>
              <a:t>Проанализируйте фрагмент программы внеурочной деятельности по следующим критериям:</a:t>
            </a:r>
          </a:p>
          <a:p>
            <a:pPr algn="just">
              <a:buFontTx/>
              <a:buChar char="-"/>
              <a:defRPr/>
            </a:pPr>
            <a:r>
              <a:rPr sz="2800" b="1" dirty="0" smtClean="0"/>
              <a:t>актуальность; </a:t>
            </a:r>
          </a:p>
          <a:p>
            <a:pPr algn="just">
              <a:buFontTx/>
              <a:buChar char="-"/>
              <a:defRPr/>
            </a:pPr>
            <a:r>
              <a:rPr sz="2800" b="1" dirty="0" smtClean="0"/>
              <a:t>соответствие цели и задач требованиям ФГОС;</a:t>
            </a:r>
          </a:p>
          <a:p>
            <a:pPr algn="just">
              <a:buFontTx/>
              <a:buChar char="-"/>
              <a:defRPr/>
            </a:pPr>
            <a:r>
              <a:rPr sz="2800" b="1" dirty="0" smtClean="0"/>
              <a:t>адекватность предлагаемых форм реализации;</a:t>
            </a:r>
          </a:p>
          <a:p>
            <a:pPr algn="just">
              <a:buFontTx/>
              <a:buChar char="-"/>
              <a:defRPr/>
            </a:pPr>
            <a:r>
              <a:rPr sz="2800" b="1" dirty="0" smtClean="0"/>
              <a:t>взаимосвязь цели и планируемых результатов освоения;</a:t>
            </a:r>
          </a:p>
          <a:p>
            <a:pPr algn="just">
              <a:buFontTx/>
              <a:buChar char="-"/>
              <a:defRPr/>
            </a:pPr>
            <a:r>
              <a:rPr sz="2800" b="1" dirty="0" smtClean="0"/>
              <a:t>полнота описания личностных и </a:t>
            </a:r>
            <a:r>
              <a:rPr sz="2800" b="1" dirty="0" err="1" smtClean="0"/>
              <a:t>метапредметных</a:t>
            </a:r>
            <a:r>
              <a:rPr sz="2800" b="1" dirty="0" smtClean="0"/>
              <a:t> планируемых результатов.</a:t>
            </a:r>
          </a:p>
          <a:p>
            <a:pPr algn="just">
              <a:buFontTx/>
              <a:buChar char="-"/>
              <a:defRPr/>
            </a:pPr>
            <a:endParaRPr sz="2800" b="1" dirty="0" smtClean="0"/>
          </a:p>
          <a:p>
            <a:pPr algn="just">
              <a:buFontTx/>
              <a:buChar char="-"/>
              <a:defRPr/>
            </a:pPr>
            <a:endParaRPr sz="2800" b="1" dirty="0" smtClean="0"/>
          </a:p>
          <a:p>
            <a:pPr algn="just">
              <a:buFontTx/>
              <a:buChar char="-"/>
              <a:defRPr/>
            </a:pPr>
            <a:endParaRPr sz="4000" b="1" dirty="0"/>
          </a:p>
        </p:txBody>
      </p: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endParaRPr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84995" name="Содержимое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sz="4400" b="1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Формирование УУД во внеурочной деятельности – анализ занятия</a:t>
            </a:r>
          </a:p>
          <a:p>
            <a:endParaRPr smtClean="0">
              <a:latin typeface="Arial" pitchFamily="34" charset="0"/>
              <a:ea typeface="Lucida Sans Unicode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396875" y="179388"/>
            <a:ext cx="9467850" cy="669607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4" tIns="44997" rIns="90004" bIns="44997"/>
          <a:lstStyle/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Продолжительность </a:t>
            </a:r>
          </a:p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занятий внеурочной деятельности</a:t>
            </a:r>
          </a:p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Times New Roman" pitchFamily="18" charset="0"/>
            </a:endParaRPr>
          </a:p>
          <a:p>
            <a:pPr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 b="1">
                <a:solidFill>
                  <a:srgbClr val="7030A0"/>
                </a:solidFill>
                <a:latin typeface="Times New Roman" pitchFamily="18" charset="0"/>
                <a:cs typeface="Lucida Sans Unicode" pitchFamily="34" charset="0"/>
              </a:rPr>
              <a:t>Объем внеурочной деятельности </a:t>
            </a:r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(до 1350 часов за 4 года). </a:t>
            </a:r>
            <a:r>
              <a:rPr lang="ru-RU" sz="3200" b="1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В среднем: </a:t>
            </a:r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10 часов в неделю </a:t>
            </a:r>
            <a:r>
              <a:rPr lang="ru-RU" sz="320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(</a:t>
            </a:r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максимум</a:t>
            </a:r>
            <a:r>
              <a:rPr lang="ru-RU" sz="320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). </a:t>
            </a: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	СанПиН, пункт 10.9. </a:t>
            </a:r>
            <a:r>
              <a:rPr lang="ru-RU" sz="3200">
                <a:solidFill>
                  <a:srgbClr val="7030A0"/>
                </a:solidFill>
                <a:latin typeface="Times New Roman" pitchFamily="18" charset="0"/>
                <a:cs typeface="Lucida Sans Unicode" pitchFamily="34" charset="0"/>
              </a:rPr>
              <a:t>"</a:t>
            </a:r>
            <a:r>
              <a:rPr lang="ru-RU" sz="3200" b="1">
                <a:solidFill>
                  <a:srgbClr val="7030A0"/>
                </a:solidFill>
                <a:latin typeface="Times New Roman" pitchFamily="18" charset="0"/>
                <a:cs typeface="Lucida Sans Unicode" pitchFamily="34" charset="0"/>
              </a:rPr>
              <a:t>Продолжительность урока (академический час) </a:t>
            </a:r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во всех классах не должна превышать </a:t>
            </a:r>
            <a:r>
              <a:rPr lang="ru-RU" sz="320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45 мин., </a:t>
            </a:r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за исключением 1 кл. (1-е полугодие – </a:t>
            </a:r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Lucida Sans Unicode" pitchFamily="34" charset="0"/>
              </a:rPr>
              <a:t>35 мин., </a:t>
            </a:r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2-е полугодие – </a:t>
            </a:r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Lucida Sans Unicode" pitchFamily="34" charset="0"/>
              </a:rPr>
              <a:t>45 мин.; </a:t>
            </a:r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компенсирующий класс - </a:t>
            </a:r>
            <a:r>
              <a:rPr lang="ru-RU" sz="320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не более 40 мин.)"</a:t>
            </a:r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. </a:t>
            </a: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"Академический час" - это норматив внеурочки. </a:t>
            </a: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200" b="1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200" b="1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200" b="1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200" b="1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endParaRPr smtClean="0">
              <a:latin typeface="Arial" pitchFamily="34" charset="0"/>
              <a:cs typeface="Lucida Sans Unicode" pitchFamily="34" charset="0"/>
            </a:endParaRPr>
          </a:p>
        </p:txBody>
      </p:sp>
      <p:pic>
        <p:nvPicPr>
          <p:cNvPr id="860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10080625" cy="8027988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smtClean="0">
              <a:solidFill>
                <a:schemeClr val="tx1"/>
              </a:solidFill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87043" name="Содержимое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endParaRPr sz="3600" b="1" smtClean="0">
              <a:latin typeface="Times New Roman" pitchFamily="18" charset="0"/>
              <a:ea typeface="Lucida Sans Unicode" pitchFamily="34" charset="0"/>
              <a:cs typeface="Times New Roman" pitchFamily="18" charset="0"/>
            </a:endParaRPr>
          </a:p>
          <a:p>
            <a:pPr algn="just">
              <a:buFontTx/>
              <a:buNone/>
            </a:pPr>
            <a:r>
              <a:rPr sz="3600" b="1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«Расчетно-конструкторское бюро» и «Изучение природы родного края»: возможность реализации проектной деятельности</a:t>
            </a:r>
            <a:endParaRPr sz="3600" smtClean="0">
              <a:latin typeface="Times New Roman" pitchFamily="18" charset="0"/>
              <a:ea typeface="Lucida Sans Unicode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 txBox="1"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>Договоримся о понятиях:</a:t>
            </a:r>
          </a:p>
        </p:txBody>
      </p:sp>
      <p:sp>
        <p:nvSpPr>
          <p:cNvPr id="88067" name="Rectangle 3"/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b="1" smtClean="0">
                <a:latin typeface="Arial" pitchFamily="34" charset="0"/>
                <a:cs typeface="Lucida Sans Unicode" pitchFamily="34" charset="0"/>
              </a:rPr>
              <a:t>Проект</a:t>
            </a:r>
            <a:r>
              <a:rPr smtClean="0">
                <a:latin typeface="Arial" pitchFamily="34" charset="0"/>
                <a:cs typeface="Lucida Sans Unicode" pitchFamily="34" charset="0"/>
              </a:rPr>
              <a:t> — (от лат. «брошенный вперёд») план, замысел, текст, чертеж чего-либо, предваряющий его создание </a:t>
            </a:r>
          </a:p>
          <a:p>
            <a:pPr>
              <a:lnSpc>
                <a:spcPct val="90000"/>
              </a:lnSpc>
            </a:pPr>
            <a:r>
              <a:rPr sz="2600" b="1" smtClean="0">
                <a:latin typeface="Arial" pitchFamily="34" charset="0"/>
                <a:cs typeface="Lucida Sans Unicode" pitchFamily="34" charset="0"/>
              </a:rPr>
              <a:t>Проектная деятельность</a:t>
            </a:r>
            <a:r>
              <a:rPr sz="2600" smtClean="0">
                <a:latin typeface="Arial" pitchFamily="34" charset="0"/>
                <a:cs typeface="Lucida Sans Unicode" pitchFamily="34" charset="0"/>
              </a:rPr>
              <a:t> – это совместная учебно-познавательная, творческая или игровая деятельность  учащихся, имеющая общую цель, согласованные методы, способы деятельности, направленные на достижение общего результата деятельности. </a:t>
            </a:r>
            <a:r>
              <a:rPr sz="2600" b="1" smtClean="0">
                <a:latin typeface="Arial" pitchFamily="34" charset="0"/>
                <a:cs typeface="Lucida Sans Unicode" pitchFamily="34" charset="0"/>
              </a:rPr>
              <a:t>Непременным условием проектной деятельности является наличие представлений о конечном продукте  деятельности  и этапов его достижения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0" y="287338"/>
            <a:ext cx="7183438" cy="7272337"/>
          </a:xfrm>
        </p:spPr>
        <p:txBody>
          <a:bodyPr/>
          <a:lstStyle/>
          <a:p>
            <a:pPr algn="just"/>
            <a:r>
              <a:rPr b="1" smtClean="0">
                <a:latin typeface="Arial" pitchFamily="34" charset="0"/>
                <a:cs typeface="Lucida Sans Unicode" pitchFamily="34" charset="0"/>
              </a:rPr>
              <a:t>П</a:t>
            </a:r>
            <a:r>
              <a:rPr lang="en-US" b="1" smtClean="0">
                <a:latin typeface="Arial" pitchFamily="34" charset="0"/>
                <a:cs typeface="Lucida Sans Unicode" pitchFamily="34" charset="0"/>
              </a:rPr>
              <a:t>роект</a:t>
            </a:r>
            <a:r>
              <a:rPr lang="en-US" smtClean="0">
                <a:latin typeface="Arial" pitchFamily="34" charset="0"/>
                <a:cs typeface="Lucida Sans Unicode" pitchFamily="34" charset="0"/>
              </a:rPr>
              <a:t> — это форма организации совместной деятельности учителя и обучающихся, совокупность приёмов и действий в их определённой последовательности, направленной на достижение поставленной цели — решение конкретной проблемы, значимой для обучающихся и оформленной в виде некоего конечного </a:t>
            </a:r>
            <a:r>
              <a:rPr lang="en-US" b="1" smtClean="0">
                <a:latin typeface="Arial" pitchFamily="34" charset="0"/>
                <a:cs typeface="Lucida Sans Unicode" pitchFamily="34" charset="0"/>
              </a:rPr>
              <a:t>продукта</a:t>
            </a:r>
            <a:r>
              <a:rPr b="1" smtClean="0">
                <a:latin typeface="Arial" pitchFamily="34" charset="0"/>
                <a:cs typeface="Lucida Sans Unicode" pitchFamily="34" charset="0"/>
              </a:rPr>
              <a:t> </a:t>
            </a:r>
          </a:p>
        </p:txBody>
      </p:sp>
      <p:pic>
        <p:nvPicPr>
          <p:cNvPr id="89091" name="Picture 4" descr="0_3a855_1ebba684_l-kopiy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1563" y="3700463"/>
            <a:ext cx="2659062" cy="385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 txBox="1">
            <a:spLocks noGrp="1" noChangeArrowheads="1"/>
          </p:cNvSpPr>
          <p:nvPr>
            <p:ph type="title" idx="4294967295"/>
          </p:nvPr>
        </p:nvSpPr>
        <p:spPr>
          <a:xfrm>
            <a:off x="515938" y="446088"/>
            <a:ext cx="9072562" cy="1260475"/>
          </a:xfrm>
        </p:spPr>
        <p:txBody>
          <a:bodyPr/>
          <a:lstStyle/>
          <a:p>
            <a:r>
              <a:rPr b="1" smtClean="0">
                <a:latin typeface="Arial" pitchFamily="34" charset="0"/>
                <a:cs typeface="Lucida Sans Unicode" pitchFamily="34" charset="0"/>
              </a:rPr>
              <a:t>Проект - это "пять П"</a:t>
            </a:r>
            <a:endParaRPr b="1" smtClean="0">
              <a:solidFill>
                <a:srgbClr val="003366"/>
              </a:solidFill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 idx="4294967295"/>
          </p:nvPr>
        </p:nvSpPr>
        <p:spPr>
          <a:xfrm>
            <a:off x="515938" y="2033588"/>
            <a:ext cx="9407525" cy="4989512"/>
          </a:xfrm>
        </p:spPr>
        <p:txBody>
          <a:bodyPr/>
          <a:lstStyle/>
          <a:p>
            <a:r>
              <a:rPr b="1" smtClean="0">
                <a:latin typeface="Arial" pitchFamily="34" charset="0"/>
                <a:cs typeface="Lucida Sans Unicode" pitchFamily="34" charset="0"/>
              </a:rPr>
              <a:t>Проблема</a:t>
            </a:r>
          </a:p>
          <a:p>
            <a:r>
              <a:rPr b="1" smtClean="0">
                <a:latin typeface="Arial" pitchFamily="34" charset="0"/>
                <a:cs typeface="Lucida Sans Unicode" pitchFamily="34" charset="0"/>
              </a:rPr>
              <a:t>Проектирование (планирование)</a:t>
            </a:r>
          </a:p>
          <a:p>
            <a:r>
              <a:rPr b="1" smtClean="0">
                <a:latin typeface="Arial" pitchFamily="34" charset="0"/>
                <a:cs typeface="Lucida Sans Unicode" pitchFamily="34" charset="0"/>
              </a:rPr>
              <a:t>Поиск информации</a:t>
            </a:r>
          </a:p>
          <a:p>
            <a:r>
              <a:rPr b="1" smtClean="0">
                <a:latin typeface="Arial" pitchFamily="34" charset="0"/>
                <a:cs typeface="Lucida Sans Unicode" pitchFamily="34" charset="0"/>
              </a:rPr>
              <a:t>Продукт</a:t>
            </a:r>
          </a:p>
          <a:p>
            <a:r>
              <a:rPr b="1" smtClean="0">
                <a:latin typeface="Arial" pitchFamily="34" charset="0"/>
                <a:cs typeface="Lucida Sans Unicode" pitchFamily="34" charset="0"/>
              </a:rPr>
              <a:t>Презентация</a:t>
            </a:r>
          </a:p>
          <a:p>
            <a:pPr>
              <a:buFontTx/>
              <a:buNone/>
            </a:pPr>
            <a:endParaRPr b="1" smtClean="0">
              <a:latin typeface="Arial" pitchFamily="34" charset="0"/>
              <a:cs typeface="Lucida Sans Unicode" pitchFamily="34" charset="0"/>
            </a:endParaRPr>
          </a:p>
          <a:p>
            <a:pPr>
              <a:buFontTx/>
              <a:buNone/>
            </a:pPr>
            <a:r>
              <a:rPr b="1" smtClean="0">
                <a:latin typeface="Arial" pitchFamily="34" charset="0"/>
                <a:cs typeface="Lucida Sans Unicode" pitchFamily="34" charset="0"/>
              </a:rPr>
              <a:t>Шестое "П" проекта - это его портфолио</a:t>
            </a:r>
            <a:endParaRPr b="1" smtClean="0">
              <a:solidFill>
                <a:srgbClr val="0066CC"/>
              </a:solidFill>
              <a:latin typeface="Arial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Роль учителя на проектном уроке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b="1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Организатор самостоятельной познавательной деятельности учащихся.</a:t>
            </a:r>
          </a:p>
          <a:p>
            <a:pPr>
              <a:lnSpc>
                <a:spcPct val="90000"/>
              </a:lnSpc>
              <a:defRPr/>
            </a:pPr>
            <a:r>
              <a:rPr b="1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Партнер в образовательном процессе.</a:t>
            </a:r>
          </a:p>
          <a:p>
            <a:pPr>
              <a:lnSpc>
                <a:spcPct val="90000"/>
              </a:lnSpc>
              <a:defRPr/>
            </a:pPr>
            <a:r>
              <a:rPr b="1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Эксперт.</a:t>
            </a:r>
          </a:p>
          <a:p>
            <a:pPr>
              <a:lnSpc>
                <a:spcPct val="90000"/>
              </a:lnSpc>
              <a:defRPr/>
            </a:pPr>
            <a:r>
              <a:rPr b="1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Консультант.</a:t>
            </a:r>
          </a:p>
          <a:p>
            <a:pPr>
              <a:lnSpc>
                <a:spcPct val="90000"/>
              </a:lnSpc>
              <a:defRPr/>
            </a:pPr>
            <a:r>
              <a:rPr b="1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Генератор идей.</a:t>
            </a:r>
          </a:p>
          <a:p>
            <a:pPr>
              <a:lnSpc>
                <a:spcPct val="90000"/>
              </a:lnSpc>
              <a:defRPr/>
            </a:pPr>
            <a:r>
              <a:rPr b="1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Источник знаний.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endParaRPr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92163" name="Содержимое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sz="4400" b="1" smtClean="0">
                <a:solidFill>
                  <a:srgbClr val="0070C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«Расчетно-конструкторское бюро» :</a:t>
            </a:r>
          </a:p>
          <a:p>
            <a:pPr algn="just"/>
            <a:endParaRPr sz="4400" b="1" smtClean="0">
              <a:solidFill>
                <a:srgbClr val="0070C0"/>
              </a:solidFill>
              <a:latin typeface="Times New Roman" pitchFamily="18" charset="0"/>
              <a:ea typeface="Lucida Sans Unicode" pitchFamily="34" charset="0"/>
              <a:cs typeface="Times New Roman" pitchFamily="18" charset="0"/>
            </a:endParaRPr>
          </a:p>
          <a:p>
            <a:pPr algn="just">
              <a:buFontTx/>
              <a:buNone/>
            </a:pPr>
            <a:r>
              <a:rPr sz="4400" b="1" smtClean="0">
                <a:solidFill>
                  <a:srgbClr val="0070C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  практические задачи как средство формирования проектных умений</a:t>
            </a:r>
            <a:endParaRPr sz="4400" smtClean="0">
              <a:solidFill>
                <a:srgbClr val="0070C0"/>
              </a:solidFill>
              <a:latin typeface="Times New Roman" pitchFamily="18" charset="0"/>
              <a:ea typeface="Lucida Sans Unicode" pitchFamily="34" charset="0"/>
              <a:cs typeface="Times New Roman" pitchFamily="18" charset="0"/>
            </a:endParaRPr>
          </a:p>
          <a:p>
            <a:endParaRPr smtClean="0">
              <a:latin typeface="Arial" pitchFamily="34" charset="0"/>
              <a:ea typeface="Lucida Sans Unicode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F:\123\Для презентации\Mat_tet3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4775" y="1338263"/>
            <a:ext cx="1598613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7" name="TextBox 3"/>
          <p:cNvSpPr txBox="1">
            <a:spLocks noChangeArrowheads="1"/>
          </p:cNvSpPr>
          <p:nvPr/>
        </p:nvSpPr>
        <p:spPr bwMode="auto">
          <a:xfrm>
            <a:off x="708025" y="550863"/>
            <a:ext cx="8585200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r>
              <a:rPr lang="ru-RU">
                <a:latin typeface="Calibri" pitchFamily="34" charset="0"/>
              </a:rPr>
              <a:t>ПРАКТИЧЕСКИЕ ЗАДАЧИ - часть курса математики (2 – 4 классы) </a:t>
            </a:r>
          </a:p>
          <a:p>
            <a:r>
              <a:rPr lang="ru-RU">
                <a:latin typeface="Calibri" pitchFamily="34" charset="0"/>
              </a:rPr>
              <a:t>в УМК «Перспективная начальная школа»</a:t>
            </a:r>
          </a:p>
        </p:txBody>
      </p:sp>
      <p:sp>
        <p:nvSpPr>
          <p:cNvPr id="93188" name="TextBox 5"/>
          <p:cNvSpPr txBox="1">
            <a:spLocks noChangeArrowheads="1"/>
          </p:cNvSpPr>
          <p:nvPr/>
        </p:nvSpPr>
        <p:spPr bwMode="auto">
          <a:xfrm>
            <a:off x="787400" y="3543300"/>
            <a:ext cx="8585200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r>
              <a:rPr lang="ru-RU">
                <a:latin typeface="Calibri" pitchFamily="34" charset="0"/>
              </a:rPr>
              <a:t>ПРАКТИЧЕСКИЕ ЗАДАЧИ – элективный курс для начальной и средней школы (2 – 6 классы)</a:t>
            </a:r>
          </a:p>
        </p:txBody>
      </p:sp>
      <p:pic>
        <p:nvPicPr>
          <p:cNvPr id="93189" name="Picture 3" descr="F:\123\Для презентации\Mat_tet4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67463" y="1338263"/>
            <a:ext cx="1587500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90" name="Picture 8" descr="IMG_0001"/>
          <p:cNvPicPr>
            <a:picLocks noChangeAspect="1" noChangeArrowheads="1"/>
          </p:cNvPicPr>
          <p:nvPr/>
        </p:nvPicPr>
        <p:blipFill>
          <a:blip r:embed="rId4" cstate="print">
            <a:lum bright="-6000"/>
          </a:blip>
          <a:srcRect l="42784"/>
          <a:stretch>
            <a:fillRect/>
          </a:stretch>
        </p:blipFill>
        <p:spPr bwMode="auto">
          <a:xfrm>
            <a:off x="1260475" y="1338263"/>
            <a:ext cx="1684338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91" name="Picture 4" descr="F:\123\Для презентации\Pr_zad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8263" y="4514850"/>
            <a:ext cx="1587500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92" name="Picture 5" descr="F:\123\Для презентации\Pr_zad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9600" y="4567238"/>
            <a:ext cx="1587500" cy="206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93" name="Picture 6" descr="F:\123\Для презентации\Pr_zad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60938" y="4567238"/>
            <a:ext cx="1587500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94" name="Picture 7" descr="F:\123\Для презентации\Pr_zad5-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72275" y="4519613"/>
            <a:ext cx="15875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Прямоугольник 1"/>
          <p:cNvSpPr>
            <a:spLocks noChangeArrowheads="1"/>
          </p:cNvSpPr>
          <p:nvPr/>
        </p:nvSpPr>
        <p:spPr bwMode="auto">
          <a:xfrm>
            <a:off x="1428750" y="503238"/>
            <a:ext cx="8148638" cy="661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algn="just"/>
            <a:r>
              <a:rPr lang="ru-RU" sz="3500"/>
              <a:t>Предлагаемые задачи посвящены вопросам изучения окружающего ребенка мира, и ответы на них могут быть найдены с помощью математической науки – ее теории, языка и средств. При этом практические задачи условно группируются по таким сквозным темам, как история математики; животный мир; космос; страна, в которой ты живешь; как ты устроен и т.д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Прямоугольник 1"/>
          <p:cNvSpPr>
            <a:spLocks noChangeArrowheads="1"/>
          </p:cNvSpPr>
          <p:nvPr/>
        </p:nvSpPr>
        <p:spPr bwMode="auto">
          <a:xfrm>
            <a:off x="1260475" y="755650"/>
            <a:ext cx="7643813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algn="just"/>
            <a:r>
              <a:rPr lang="ru-RU" sz="3100" b="1"/>
              <a:t>Например, практические задачи «Солнечная система» и «Планета Земля» во втором классе– находят свое продолжение в третьем в задаче «Планеты», решение которой не строится на умении выполнять сложение и вычитание «круглых» двузначных чисел и двузначных чисел, а опирается на знание свойств умножения, умножение суммы на число и т.д.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360363" y="236538"/>
            <a:ext cx="9466262" cy="61293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004" tIns="44997" rIns="90004" bIns="44997" anchorCtr="1"/>
          <a:lstStyle/>
          <a:p>
            <a:pPr algn="ctr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Приказ Минобрнауки России</a:t>
            </a:r>
          </a:p>
          <a:p>
            <a:pPr algn="ctr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от 26.10.2010 г. № 1241</a:t>
            </a:r>
          </a:p>
          <a:p>
            <a:pPr algn="ctr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endParaRPr lang="ru-RU" sz="3600" b="1">
              <a:solidFill>
                <a:srgbClr val="FF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6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«При отсутствии возможности для внеурочной деятельности ОУ в рамках</a:t>
            </a:r>
          </a:p>
          <a:p>
            <a:pPr algn="ctr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6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соответствующих государственных (муниципальных) заданий, формируемых учредителем,</a:t>
            </a:r>
          </a:p>
          <a:p>
            <a:pPr algn="ctr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600" b="1">
                <a:solidFill>
                  <a:srgbClr val="00B050"/>
                </a:solidFill>
                <a:latin typeface="Times New Roman" pitchFamily="18" charset="0"/>
                <a:cs typeface="Lucida Sans Unicode" pitchFamily="34" charset="0"/>
              </a:rPr>
              <a:t>использует возможности</a:t>
            </a:r>
          </a:p>
          <a:p>
            <a:pPr algn="ctr">
              <a:tabLst>
                <a:tab pos="0" algn="l"/>
                <a:tab pos="447675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3600" b="1">
                <a:solidFill>
                  <a:srgbClr val="00B050"/>
                </a:solidFill>
                <a:latin typeface="Times New Roman" pitchFamily="18" charset="0"/>
                <a:cs typeface="Lucida Sans Unicode" pitchFamily="34" charset="0"/>
              </a:rPr>
              <a:t>УДО детей</a:t>
            </a:r>
            <a:r>
              <a:rPr lang="ru-RU" sz="3600">
                <a:solidFill>
                  <a:srgbClr val="00B050"/>
                </a:solidFill>
                <a:latin typeface="Times New Roman" pitchFamily="18" charset="0"/>
                <a:cs typeface="Lucida Sans Unicode" pitchFamily="34" charset="0"/>
              </a:rPr>
              <a:t>, </a:t>
            </a:r>
            <a:r>
              <a:rPr lang="ru-RU" sz="3600" b="1">
                <a:solidFill>
                  <a:srgbClr val="00B050"/>
                </a:solidFill>
                <a:latin typeface="Times New Roman" pitchFamily="18" charset="0"/>
                <a:cs typeface="Lucida Sans Unicode" pitchFamily="34" charset="0"/>
              </a:rPr>
              <a:t>организаций культуры и спорта.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Заголовок 5"/>
          <p:cNvSpPr txBox="1">
            <a:spLocks noGrp="1"/>
          </p:cNvSpPr>
          <p:nvPr>
            <p:ph type="title"/>
          </p:nvPr>
        </p:nvSpPr>
        <p:spPr>
          <a:xfrm>
            <a:off x="503238" y="303213"/>
            <a:ext cx="8905875" cy="6835775"/>
          </a:xfrm>
        </p:spPr>
        <p:txBody>
          <a:bodyPr/>
          <a:lstStyle/>
          <a:p>
            <a:pPr algn="just"/>
            <a:r>
              <a:rPr smtClean="0">
                <a:solidFill>
                  <a:srgbClr val="FF0000"/>
                </a:solidFill>
                <a:latin typeface="Arial" pitchFamily="34" charset="0"/>
                <a:cs typeface="Lucida Sans Unicode" pitchFamily="34" charset="0"/>
              </a:rPr>
              <a:t>Каждая практическая задача содержит задания, выполнение которых, по сути, отражает последовательность шагов, приводящих учеников к получению какого-то образовательного продукта, тем самым обеспечивая формирование проектной деятельности учащегося.</a:t>
            </a:r>
          </a:p>
        </p:txBody>
      </p:sp>
    </p:spTree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647700" y="323850"/>
            <a:ext cx="8832850" cy="6932613"/>
          </a:xfrm>
        </p:spPr>
        <p:txBody>
          <a:bodyPr/>
          <a:lstStyle/>
          <a:p>
            <a:pPr algn="ctr">
              <a:defRPr/>
            </a:pPr>
            <a:r>
              <a:rPr sz="3200" b="1" dirty="0" smtClean="0">
                <a:solidFill>
                  <a:schemeClr val="tx1"/>
                </a:solidFill>
              </a:rPr>
              <a:t>Решение задачи, во всей своей полноте, представляет собой </a:t>
            </a:r>
            <a:r>
              <a:rPr sz="3200" b="1" dirty="0" smtClean="0">
                <a:solidFill>
                  <a:srgbClr val="FF0000"/>
                </a:solidFill>
              </a:rPr>
              <a:t>осознанный поис</a:t>
            </a:r>
            <a:r>
              <a:rPr sz="3200" b="1" dirty="0" smtClean="0">
                <a:solidFill>
                  <a:schemeClr val="tx1"/>
                </a:solidFill>
              </a:rPr>
              <a:t>к средства для достижения ясно видимой, но непосредственно не доступной </a:t>
            </a:r>
            <a:r>
              <a:rPr sz="3200" b="1" dirty="0" smtClean="0">
                <a:solidFill>
                  <a:srgbClr val="00B050"/>
                </a:solidFill>
              </a:rPr>
              <a:t>цели.</a:t>
            </a:r>
            <a:r>
              <a:rPr sz="3200" b="1" dirty="0" smtClean="0">
                <a:solidFill>
                  <a:schemeClr val="tx1"/>
                </a:solidFill>
              </a:rPr>
              <a:t> Решить задачу означает </a:t>
            </a:r>
            <a:r>
              <a:rPr sz="3200" b="1" dirty="0" smtClean="0">
                <a:solidFill>
                  <a:schemeClr val="accent2">
                    <a:lumMod val="75000"/>
                  </a:schemeClr>
                </a:solidFill>
              </a:rPr>
              <a:t>подобрать соответствующее средство </a:t>
            </a:r>
            <a:r>
              <a:rPr sz="3200" b="1" dirty="0" smtClean="0">
                <a:solidFill>
                  <a:schemeClr val="tx1"/>
                </a:solidFill>
              </a:rPr>
              <a:t>и </a:t>
            </a:r>
            <a:r>
              <a:rPr sz="3200" b="1" dirty="0" smtClean="0">
                <a:solidFill>
                  <a:srgbClr val="7030A0"/>
                </a:solidFill>
              </a:rPr>
              <a:t>адекватно его использовать.</a:t>
            </a:r>
            <a:r>
              <a:rPr sz="3200" b="1" dirty="0" smtClean="0">
                <a:solidFill>
                  <a:schemeClr val="tx1"/>
                </a:solidFill>
              </a:rPr>
              <a:t/>
            </a:r>
            <a:br>
              <a:rPr sz="3200" b="1" dirty="0" smtClean="0">
                <a:solidFill>
                  <a:schemeClr val="tx1"/>
                </a:solidFill>
              </a:rPr>
            </a:br>
            <a:r>
              <a:rPr sz="3200" b="1" i="1" dirty="0" smtClean="0">
                <a:solidFill>
                  <a:schemeClr val="tx1"/>
                </a:solidFill>
              </a:rPr>
              <a:t>                                          ЗАХАРОВА О.А</a:t>
            </a:r>
            <a:r>
              <a:rPr sz="3200" b="1" dirty="0" smtClean="0">
                <a:solidFill>
                  <a:schemeClr val="tx1"/>
                </a:solidFill>
              </a:rPr>
              <a:t>. </a:t>
            </a:r>
            <a:br>
              <a:rPr sz="3200" b="1" dirty="0" smtClean="0">
                <a:solidFill>
                  <a:schemeClr val="tx1"/>
                </a:solidFill>
              </a:rPr>
            </a:br>
            <a:r>
              <a:rPr sz="3200" b="1" dirty="0" smtClean="0"/>
              <a:t> </a:t>
            </a:r>
            <a:r>
              <a:rPr sz="3200" b="1" dirty="0" smtClean="0">
                <a:solidFill>
                  <a:schemeClr val="tx1"/>
                </a:solidFill>
              </a:rPr>
              <a:t>Проектная деятельность</a:t>
            </a:r>
            <a:r>
              <a:rPr sz="3200" dirty="0" smtClean="0">
                <a:solidFill>
                  <a:schemeClr val="tx1"/>
                </a:solidFill>
              </a:rPr>
              <a:t> – это </a:t>
            </a:r>
            <a:r>
              <a:rPr sz="3200" dirty="0" smtClean="0">
                <a:solidFill>
                  <a:srgbClr val="FF0000"/>
                </a:solidFill>
              </a:rPr>
              <a:t>совместная учебно-познавательная, творческая или игровая деятельность  </a:t>
            </a:r>
            <a:r>
              <a:rPr sz="3200" dirty="0" smtClean="0">
                <a:solidFill>
                  <a:schemeClr val="tx1"/>
                </a:solidFill>
              </a:rPr>
              <a:t>учащихся, имеющая </a:t>
            </a:r>
            <a:r>
              <a:rPr sz="3200" dirty="0" smtClean="0">
                <a:solidFill>
                  <a:srgbClr val="00B050"/>
                </a:solidFill>
              </a:rPr>
              <a:t>общую цель</a:t>
            </a:r>
            <a:r>
              <a:rPr sz="3200" dirty="0" smtClean="0">
                <a:solidFill>
                  <a:schemeClr val="tx1"/>
                </a:solidFill>
              </a:rPr>
              <a:t>, </a:t>
            </a:r>
            <a:r>
              <a:rPr sz="3200" dirty="0" smtClean="0">
                <a:solidFill>
                  <a:schemeClr val="accent2">
                    <a:lumMod val="75000"/>
                  </a:schemeClr>
                </a:solidFill>
              </a:rPr>
              <a:t>согласованные методы, способы деятельности</a:t>
            </a:r>
            <a:r>
              <a:rPr sz="3200" dirty="0" smtClean="0">
                <a:solidFill>
                  <a:schemeClr val="tx1"/>
                </a:solidFill>
              </a:rPr>
              <a:t>, направленные на </a:t>
            </a:r>
            <a:r>
              <a:rPr sz="3200" dirty="0" smtClean="0">
                <a:solidFill>
                  <a:srgbClr val="7030A0"/>
                </a:solidFill>
              </a:rPr>
              <a:t>достижение общего результата деятельности</a:t>
            </a:r>
            <a:r>
              <a:rPr sz="3200" dirty="0" smtClean="0"/>
              <a:t>.</a:t>
            </a:r>
            <a:br>
              <a:rPr sz="3200" dirty="0" smtClean="0"/>
            </a:br>
            <a:r>
              <a:rPr sz="3200" dirty="0" smtClean="0"/>
              <a:t>                                             </a:t>
            </a:r>
            <a:r>
              <a:rPr sz="3200" b="1" i="1" dirty="0" smtClean="0">
                <a:solidFill>
                  <a:schemeClr val="tx1"/>
                </a:solidFill>
              </a:rPr>
              <a:t>ПАХОМОВА Н</a:t>
            </a:r>
            <a:r>
              <a:rPr sz="3200" b="1" dirty="0" smtClean="0">
                <a:solidFill>
                  <a:schemeClr val="tx1"/>
                </a:solidFill>
              </a:rPr>
              <a:t>.Ю. </a:t>
            </a:r>
            <a:br>
              <a:rPr sz="3200" b="1" dirty="0" smtClean="0">
                <a:solidFill>
                  <a:schemeClr val="tx1"/>
                </a:solidFill>
              </a:rPr>
            </a:br>
            <a:r>
              <a:rPr sz="3200" b="1" dirty="0" smtClean="0">
                <a:solidFill>
                  <a:schemeClr val="tx1"/>
                </a:solidFill>
              </a:rPr>
              <a:t/>
            </a:r>
            <a:br>
              <a:rPr sz="3200" b="1" dirty="0" smtClean="0">
                <a:solidFill>
                  <a:schemeClr val="tx1"/>
                </a:solidFill>
              </a:rPr>
            </a:br>
            <a:endParaRPr sz="32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Заголовок 1"/>
          <p:cNvSpPr txBox="1">
            <a:spLocks noGrp="1"/>
          </p:cNvSpPr>
          <p:nvPr>
            <p:ph type="title"/>
          </p:nvPr>
        </p:nvSpPr>
        <p:spPr>
          <a:xfrm>
            <a:off x="587375" y="303213"/>
            <a:ext cx="8990013" cy="6919912"/>
          </a:xfrm>
        </p:spPr>
        <p:txBody>
          <a:bodyPr/>
          <a:lstStyle/>
          <a:p>
            <a:pPr algn="just"/>
            <a:r>
              <a:rPr sz="2600" b="1" smtClean="0">
                <a:solidFill>
                  <a:srgbClr val="FF0000"/>
                </a:solidFill>
                <a:latin typeface="Arial" pitchFamily="34" charset="0"/>
                <a:cs typeface="Lucida Sans Unicode" pitchFamily="34" charset="0"/>
              </a:rPr>
              <a:t>Предъявление  учебно-практических задач должно соответствовать механизмам действия человека в незнакомых (нестандартных ситуациях</a:t>
            </a:r>
            <a: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>):</a:t>
            </a:r>
            <a:b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</a:br>
            <a: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>- Любому (разумному) действию человека предшествует этап планирования(то есть дробление общего пути к цели на отдельные взаимосвязанные шаги). При этом для  осуществления этих шагов необходимо удерживать весь контекст действия в целом.</a:t>
            </a:r>
            <a:b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</a:br>
            <a: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> - Получая на каждом новом этапе результат, мы каждый раз сверяем его с исходным условием и достигаемой целью. </a:t>
            </a:r>
            <a:b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</a:br>
            <a: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>Такой механизм действия человека должен быть заложен  в структуру  общей, основной задачи (мы хотим научить действовать в реальных жизненных ситуациях).</a:t>
            </a:r>
            <a:b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</a:br>
            <a: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>- Задача должны иметь четко выделенные взаимосвязанные части – задания.  Сами задания должны быть построены так, чтобы провоцировать учащегося к многократному возвращению к условию и предыдущим этапам.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Заголовок 1"/>
          <p:cNvSpPr txBox="1">
            <a:spLocks noGrp="1"/>
          </p:cNvSpPr>
          <p:nvPr>
            <p:ph type="title"/>
          </p:nvPr>
        </p:nvSpPr>
        <p:spPr>
          <a:xfrm>
            <a:off x="287338" y="0"/>
            <a:ext cx="9505950" cy="7559675"/>
          </a:xfrm>
        </p:spPr>
        <p:txBody>
          <a:bodyPr/>
          <a:lstStyle/>
          <a:p>
            <a:pPr algn="just"/>
            <a:r>
              <a:rPr sz="2600" b="1" u="sng" smtClean="0">
                <a:solidFill>
                  <a:srgbClr val="FF0000"/>
                </a:solidFill>
                <a:latin typeface="Arial" pitchFamily="34" charset="0"/>
                <a:cs typeface="Lucida Sans Unicode" pitchFamily="34" charset="0"/>
              </a:rPr>
              <a:t>Организационные требования к практической задаче</a:t>
            </a:r>
            <a:r>
              <a:rPr sz="2600" b="1" u="sng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>.</a:t>
            </a:r>
            <a:r>
              <a:rPr sz="2600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/>
            </a:r>
            <a:br>
              <a:rPr sz="2600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</a:br>
            <a:r>
              <a:rPr sz="2600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> - </a:t>
            </a:r>
            <a:r>
              <a:rPr sz="2600" b="1" u="sng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>Должна содержать открытую (т.к. мы говорим </a:t>
            </a:r>
            <a: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>об обучении) </a:t>
            </a:r>
            <a:r>
              <a:rPr sz="2600" b="1" u="sng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>цепочку последовательных заданий:</a:t>
            </a:r>
            <a: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/>
            </a:r>
            <a:b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</a:br>
            <a: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>каждое отдельное задание общей задачи должно содержать требование и набор необходимых (и избыточных) данных;</a:t>
            </a:r>
            <a:b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</a:br>
            <a: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>часть данных может располагаться в преамбуле задачи.</a:t>
            </a:r>
            <a:b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</a:br>
            <a: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>- </a:t>
            </a:r>
            <a:b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</a:br>
            <a: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>- </a:t>
            </a:r>
            <a:r>
              <a:rPr sz="2600" b="1" u="sng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>Предложенные задания должны быть связанны между собой </a:t>
            </a:r>
            <a: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>(не обязательно, линейно –  последующее  с</a:t>
            </a:r>
            <a:b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</a:br>
            <a: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>предыдущим):</a:t>
            </a:r>
            <a:b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</a:br>
            <a: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  <a:t>результат, полученный при выполнении первого задания, должен служить условием второго задания, а результат - второго, условием третьего и т.д.</a:t>
            </a:r>
            <a:br>
              <a:rPr sz="2600" b="1" smtClean="0"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rPr>
            </a:br>
            <a:endParaRPr sz="2600" b="1" smtClean="0">
              <a:solidFill>
                <a:schemeClr val="tx1"/>
              </a:solidFill>
              <a:latin typeface="Arial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>
              <a:defRPr/>
            </a:pPr>
            <a:r>
              <a:rPr b="1" u="sng" dirty="0" smtClean="0">
                <a:solidFill>
                  <a:srgbClr val="FF0000"/>
                </a:solidFill>
              </a:rPr>
              <a:t/>
            </a:r>
            <a:br>
              <a:rPr b="1" u="sng" dirty="0" smtClean="0">
                <a:solidFill>
                  <a:srgbClr val="FF0000"/>
                </a:solidFill>
              </a:rPr>
            </a:br>
            <a:r>
              <a:rPr b="1" u="sng" dirty="0" smtClean="0">
                <a:solidFill>
                  <a:srgbClr val="FF0000"/>
                </a:solidFill>
              </a:rPr>
              <a:t/>
            </a:r>
            <a:br>
              <a:rPr b="1" u="sng" dirty="0" smtClean="0">
                <a:solidFill>
                  <a:srgbClr val="FF0000"/>
                </a:solidFill>
              </a:rPr>
            </a:br>
            <a:r>
              <a:rPr b="1" u="sng" dirty="0" smtClean="0">
                <a:solidFill>
                  <a:srgbClr val="FF0000"/>
                </a:solidFill>
              </a:rPr>
              <a:t/>
            </a:r>
            <a:br>
              <a:rPr b="1" u="sng" dirty="0" smtClean="0">
                <a:solidFill>
                  <a:srgbClr val="FF0000"/>
                </a:solidFill>
              </a:rPr>
            </a:br>
            <a:r>
              <a:rPr b="1" u="sng" dirty="0" smtClean="0">
                <a:solidFill>
                  <a:srgbClr val="FF0000"/>
                </a:solidFill>
              </a:rPr>
              <a:t/>
            </a:r>
            <a:br>
              <a:rPr b="1" u="sng" dirty="0" smtClean="0">
                <a:solidFill>
                  <a:srgbClr val="FF0000"/>
                </a:solidFill>
              </a:rPr>
            </a:br>
            <a:r>
              <a:rPr b="1" u="sng" dirty="0" smtClean="0">
                <a:solidFill>
                  <a:srgbClr val="FF0000"/>
                </a:solidFill>
              </a:rPr>
              <a:t/>
            </a:r>
            <a:br>
              <a:rPr b="1" u="sng" dirty="0" smtClean="0">
                <a:solidFill>
                  <a:srgbClr val="FF0000"/>
                </a:solidFill>
              </a:rPr>
            </a:br>
            <a:r>
              <a:rPr b="1" u="sng" dirty="0" smtClean="0">
                <a:solidFill>
                  <a:srgbClr val="FF0000"/>
                </a:solidFill>
              </a:rPr>
              <a:t/>
            </a:r>
            <a:br>
              <a:rPr b="1" u="sng" dirty="0" smtClean="0">
                <a:solidFill>
                  <a:srgbClr val="FF0000"/>
                </a:solidFill>
              </a:rPr>
            </a:br>
            <a:r>
              <a:rPr b="1" u="sng" dirty="0" smtClean="0">
                <a:solidFill>
                  <a:srgbClr val="FF0000"/>
                </a:solidFill>
              </a:rPr>
              <a:t/>
            </a:r>
            <a:br>
              <a:rPr b="1" u="sng" dirty="0" smtClean="0">
                <a:solidFill>
                  <a:srgbClr val="FF0000"/>
                </a:solidFill>
              </a:rPr>
            </a:br>
            <a:r>
              <a:rPr b="1" u="sng" dirty="0" smtClean="0">
                <a:solidFill>
                  <a:srgbClr val="FF0000"/>
                </a:solidFill>
              </a:rPr>
              <a:t/>
            </a:r>
            <a:br>
              <a:rPr b="1" u="sng" dirty="0" smtClean="0">
                <a:solidFill>
                  <a:srgbClr val="FF0000"/>
                </a:solidFill>
              </a:rPr>
            </a:br>
            <a:r>
              <a:rPr b="1" u="sng" dirty="0" smtClean="0">
                <a:solidFill>
                  <a:srgbClr val="FF0000"/>
                </a:solidFill>
              </a:rPr>
              <a:t/>
            </a:r>
            <a:br>
              <a:rPr b="1" u="sng" dirty="0" smtClean="0">
                <a:solidFill>
                  <a:srgbClr val="FF0000"/>
                </a:solidFill>
              </a:rPr>
            </a:br>
            <a:r>
              <a:rPr b="1" u="sng" dirty="0" smtClean="0">
                <a:solidFill>
                  <a:srgbClr val="FF0000"/>
                </a:solidFill>
              </a:rPr>
              <a:t/>
            </a:r>
            <a:br>
              <a:rPr b="1" u="sng" dirty="0" smtClean="0">
                <a:solidFill>
                  <a:srgbClr val="FF0000"/>
                </a:solidFill>
              </a:rPr>
            </a:br>
            <a:r>
              <a:rPr b="1" u="sng" dirty="0" smtClean="0">
                <a:solidFill>
                  <a:srgbClr val="FF0000"/>
                </a:solidFill>
              </a:rPr>
              <a:t/>
            </a:r>
            <a:br>
              <a:rPr b="1" u="sng" dirty="0" smtClean="0">
                <a:solidFill>
                  <a:srgbClr val="FF0000"/>
                </a:solidFill>
              </a:rPr>
            </a:br>
            <a:r>
              <a:rPr sz="3600" b="1" dirty="0" smtClean="0">
                <a:solidFill>
                  <a:srgbClr val="FF0000"/>
                </a:solidFill>
              </a:rPr>
              <a:t>Организационные требования к практической задаче соотносятся с требованиями разработчиков ФГОС к проектному заданию для группового проекта по </a:t>
            </a:r>
            <a:r>
              <a:rPr sz="3600" b="1" dirty="0" err="1" smtClean="0">
                <a:solidFill>
                  <a:srgbClr val="FF0000"/>
                </a:solidFill>
              </a:rPr>
              <a:t>оценкие</a:t>
            </a:r>
            <a:r>
              <a:rPr sz="3600" b="1" dirty="0" smtClean="0">
                <a:solidFill>
                  <a:srgbClr val="FF0000"/>
                </a:solidFill>
              </a:rPr>
              <a:t> </a:t>
            </a:r>
            <a:r>
              <a:rPr sz="3600" b="1" dirty="0" err="1" smtClean="0">
                <a:solidFill>
                  <a:srgbClr val="FF0000"/>
                </a:solidFill>
              </a:rPr>
              <a:t>сформированности</a:t>
            </a:r>
            <a:r>
              <a:rPr sz="3600" b="1" dirty="0" smtClean="0">
                <a:solidFill>
                  <a:srgbClr val="FF0000"/>
                </a:solidFill>
              </a:rPr>
              <a:t> </a:t>
            </a:r>
            <a:r>
              <a:rPr sz="3600" b="1" dirty="0" err="1" smtClean="0">
                <a:solidFill>
                  <a:srgbClr val="FF0000"/>
                </a:solidFill>
              </a:rPr>
              <a:t>метапредметных</a:t>
            </a:r>
            <a:r>
              <a:rPr sz="3600" b="1" dirty="0" smtClean="0">
                <a:solidFill>
                  <a:srgbClr val="FF0000"/>
                </a:solidFill>
              </a:rPr>
              <a:t> результатов:</a:t>
            </a:r>
            <a:br>
              <a:rPr sz="3600" b="1" dirty="0" smtClean="0">
                <a:solidFill>
                  <a:srgbClr val="FF0000"/>
                </a:solidFill>
              </a:rPr>
            </a:br>
            <a:r>
              <a:rPr sz="3600" b="1" dirty="0" smtClean="0">
                <a:solidFill>
                  <a:srgbClr val="FF0000"/>
                </a:solidFill>
              </a:rPr>
              <a:t/>
            </a:r>
            <a:br>
              <a:rPr sz="3600" b="1" dirty="0" smtClean="0">
                <a:solidFill>
                  <a:srgbClr val="FF0000"/>
                </a:solidFill>
              </a:rPr>
            </a:br>
            <a:r>
              <a:rPr sz="3600" b="1" dirty="0" smtClean="0">
                <a:solidFill>
                  <a:srgbClr val="FF0000"/>
                </a:solidFill>
              </a:rPr>
              <a:t/>
            </a:r>
            <a:br>
              <a:rPr sz="3600" b="1" dirty="0" smtClean="0">
                <a:solidFill>
                  <a:srgbClr val="FF0000"/>
                </a:solidFill>
              </a:rPr>
            </a:br>
            <a:r>
              <a:rPr sz="3600" b="1" i="1" dirty="0" smtClean="0">
                <a:solidFill>
                  <a:schemeClr val="tx2">
                    <a:lumMod val="75000"/>
                  </a:schemeClr>
                </a:solidFill>
              </a:rPr>
              <a:t>рассмотрим пример структуры проектного задания на примере познавательного проекта «Что мы знаем о Земле»</a:t>
            </a:r>
            <a:br>
              <a:rPr sz="36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sz="3600" b="1" i="1" dirty="0" smtClean="0">
                <a:solidFill>
                  <a:schemeClr val="tx2">
                    <a:lumMod val="75000"/>
                  </a:schemeClr>
                </a:solidFill>
              </a:rPr>
              <a:t>                      </a:t>
            </a:r>
            <a:r>
              <a:rPr sz="2800" b="1" i="1" dirty="0" smtClean="0">
                <a:solidFill>
                  <a:schemeClr val="tx2">
                    <a:lumMod val="75000"/>
                  </a:schemeClr>
                </a:solidFill>
              </a:rPr>
              <a:t>(Логинова О.Б. и др. разработчики ФГОС)</a:t>
            </a:r>
            <a:r>
              <a:rPr b="1" i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b="1" i="1" dirty="0" smtClean="0">
                <a:solidFill>
                  <a:schemeClr val="tx2">
                    <a:lumMod val="75000"/>
                  </a:schemeClr>
                </a:solidFill>
              </a:rPr>
            </a:br>
            <a:endParaRPr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Заголовок 1"/>
          <p:cNvSpPr txBox="1">
            <a:spLocks noGrp="1"/>
          </p:cNvSpPr>
          <p:nvPr>
            <p:ph type="title"/>
          </p:nvPr>
        </p:nvSpPr>
        <p:spPr>
          <a:xfrm>
            <a:off x="503238" y="303213"/>
            <a:ext cx="9074150" cy="1258887"/>
          </a:xfrm>
        </p:spPr>
        <p:txBody>
          <a:bodyPr/>
          <a:lstStyle/>
          <a:p>
            <a:endParaRPr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101379" name="Текст 2"/>
          <p:cNvSpPr txBox="1">
            <a:spLocks noGrp="1"/>
          </p:cNvSpPr>
          <p:nvPr>
            <p:ph type="body" sz="half" idx="1"/>
          </p:nvPr>
        </p:nvSpPr>
        <p:spPr>
          <a:xfrm>
            <a:off x="503238" y="1763713"/>
            <a:ext cx="4452937" cy="4989512"/>
          </a:xfrm>
        </p:spPr>
        <p:txBody>
          <a:bodyPr/>
          <a:lstStyle/>
          <a:p>
            <a:endParaRPr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101380" name="Содержимое 3"/>
          <p:cNvSpPr txBox="1">
            <a:spLocks noGrp="1"/>
          </p:cNvSpPr>
          <p:nvPr>
            <p:ph sz="quarter" idx="2"/>
          </p:nvPr>
        </p:nvSpPr>
        <p:spPr>
          <a:xfrm>
            <a:off x="5124450" y="1763713"/>
            <a:ext cx="4452938" cy="2409825"/>
          </a:xfrm>
        </p:spPr>
        <p:txBody>
          <a:bodyPr/>
          <a:lstStyle/>
          <a:p>
            <a:endParaRPr smtClean="0">
              <a:latin typeface="Arial" pitchFamily="34" charset="0"/>
              <a:cs typeface="Lucida Sans Unicode" pitchFamily="34" charset="0"/>
            </a:endParaRPr>
          </a:p>
        </p:txBody>
      </p:sp>
      <p:sp>
        <p:nvSpPr>
          <p:cNvPr id="101381" name="Содержимое 4"/>
          <p:cNvSpPr txBox="1">
            <a:spLocks noGrp="1"/>
          </p:cNvSpPr>
          <p:nvPr>
            <p:ph sz="quarter" idx="3"/>
          </p:nvPr>
        </p:nvSpPr>
        <p:spPr>
          <a:xfrm>
            <a:off x="5124450" y="4341813"/>
            <a:ext cx="4452938" cy="2411412"/>
          </a:xfrm>
        </p:spPr>
        <p:txBody>
          <a:bodyPr/>
          <a:lstStyle/>
          <a:p>
            <a:endParaRPr smtClean="0">
              <a:latin typeface="Arial" pitchFamily="34" charset="0"/>
              <a:cs typeface="Lucida Sans Unicode" pitchFamily="34" charset="0"/>
            </a:endParaRPr>
          </a:p>
        </p:txBody>
      </p:sp>
      <p:pic>
        <p:nvPicPr>
          <p:cNvPr id="1013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3850"/>
            <a:ext cx="10512425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73100" y="684213"/>
            <a:ext cx="8821738" cy="427037"/>
          </a:xfrm>
        </p:spPr>
        <p:txBody>
          <a:bodyPr anchor="b"/>
          <a:lstStyle/>
          <a:p>
            <a:pPr algn="ctr" eaLnBrk="1" hangingPunct="1">
              <a:defRPr/>
            </a:pPr>
            <a:r>
              <a:rPr altLang="ru-RU" sz="35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Этапы осуществления</a:t>
            </a:r>
            <a:br>
              <a:rPr altLang="ru-RU" sz="35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altLang="ru-RU" sz="35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проектной деятельности</a:t>
            </a:r>
          </a:p>
        </p:txBody>
      </p:sp>
      <p:graphicFrame>
        <p:nvGraphicFramePr>
          <p:cNvPr id="24636" name="Group 60"/>
          <p:cNvGraphicFramePr>
            <a:graphicFrameLocks noGrp="1"/>
          </p:cNvGraphicFramePr>
          <p:nvPr>
            <p:ph type="tbl" idx="4294967295"/>
          </p:nvPr>
        </p:nvGraphicFramePr>
        <p:xfrm>
          <a:off x="276225" y="1235075"/>
          <a:ext cx="9564688" cy="5868988"/>
        </p:xfrm>
        <a:graphic>
          <a:graphicData uri="http://schemas.openxmlformats.org/drawingml/2006/table">
            <a:tbl>
              <a:tblPr/>
              <a:tblGrid>
                <a:gridCol w="2936682"/>
                <a:gridCol w="5000061"/>
                <a:gridCol w="1627601"/>
              </a:tblGrid>
              <a:tr h="10869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роблема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806" marR="100806" marT="50399" marB="503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Давайте попробуем…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 чем хотели бы …?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Чему хотели  бы……</a:t>
                      </a:r>
                    </a:p>
                  </a:txBody>
                  <a:tcPr marL="100806" marR="100806" marT="50399" marB="50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806" marR="100806" marT="50399" marB="50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роектирование (планирование)</a:t>
                      </a:r>
                    </a:p>
                  </a:txBody>
                  <a:tcPr marL="100806" marR="100806" marT="50399" marB="503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Что будем  выполнять …  ?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Что интересного…?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С кем вместе…?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Что? Кто? Где? Когда?</a:t>
                      </a:r>
                    </a:p>
                  </a:txBody>
                  <a:tcPr marL="100806" marR="100806" marT="50399" marB="50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806" marR="100806" marT="50399" marB="50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01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оиск информации</a:t>
                      </a:r>
                    </a:p>
                  </a:txBody>
                  <a:tcPr marL="100806" marR="100806" marT="50399" marB="503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Что знаем…? Что еще  необходимо узнать?   Какие необходимы? Какие приемы работы необходимо использовать? Как можно распределить работу? </a:t>
                      </a:r>
                    </a:p>
                  </a:txBody>
                  <a:tcPr marL="100806" marR="100806" marT="50399" marB="50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806" marR="100806" marT="50399" marB="50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76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родукт</a:t>
                      </a:r>
                    </a:p>
                  </a:txBody>
                  <a:tcPr marL="100806" marR="100806" marT="50399" marB="503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Как продвигается? В чем трудность? Помощь требуется ? Фиксация деятельности. (листы продвижения)</a:t>
                      </a:r>
                    </a:p>
                  </a:txBody>
                  <a:tcPr marL="100806" marR="100806" marT="50399" marB="50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806" marR="100806" marT="50399" marB="50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76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резентация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рефлексия</a:t>
                      </a:r>
                    </a:p>
                  </a:txBody>
                  <a:tcPr marL="100806" marR="100806" marT="50399" marB="503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Чему я научился?, Чего я достиг?, Что сделал?, Что у меня раньше не получалось, а теперь получается?, Кому я помог?. </a:t>
                      </a:r>
                    </a:p>
                  </a:txBody>
                  <a:tcPr marL="100806" marR="100806" marT="50399" marB="50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806" marR="100806" marT="50399" marB="503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0145" name="AutoShape 82"/>
          <p:cNvSpPr>
            <a:spLocks noChangeArrowheads="1"/>
          </p:cNvSpPr>
          <p:nvPr/>
        </p:nvSpPr>
        <p:spPr bwMode="auto">
          <a:xfrm>
            <a:off x="9088438" y="1241425"/>
            <a:ext cx="554037" cy="869950"/>
          </a:xfrm>
          <a:prstGeom prst="triangle">
            <a:avLst>
              <a:gd name="adj" fmla="val 50000"/>
            </a:avLst>
          </a:prstGeom>
          <a:solidFill>
            <a:schemeClr val="bg2">
              <a:lumMod val="25000"/>
              <a:lumOff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100794" tIns="50397" rIns="100794" bIns="50397" anchor="ctr"/>
          <a:lstStyle/>
          <a:p>
            <a:pPr>
              <a:defRPr/>
            </a:pPr>
            <a:endParaRPr lang="ru-RU">
              <a:solidFill>
                <a:srgbClr val="002060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90146" name="AutoShape 83"/>
          <p:cNvSpPr>
            <a:spLocks noChangeArrowheads="1"/>
          </p:cNvSpPr>
          <p:nvPr/>
        </p:nvSpPr>
        <p:spPr bwMode="auto">
          <a:xfrm>
            <a:off x="9169400" y="6081713"/>
            <a:ext cx="554038" cy="873125"/>
          </a:xfrm>
          <a:prstGeom prst="triangle">
            <a:avLst>
              <a:gd name="adj" fmla="val 50000"/>
            </a:avLst>
          </a:prstGeom>
          <a:solidFill>
            <a:schemeClr val="bg2">
              <a:lumMod val="25000"/>
              <a:lumOff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100794" tIns="50397" rIns="100794" bIns="50397" anchor="ctr"/>
          <a:lstStyle/>
          <a:p>
            <a:pPr>
              <a:defRPr/>
            </a:pPr>
            <a:endParaRPr lang="ru-RU">
              <a:latin typeface="Verdana" pitchFamily="34" charset="0"/>
              <a:cs typeface="Arial" charset="0"/>
            </a:endParaRPr>
          </a:p>
        </p:txBody>
      </p:sp>
      <p:sp>
        <p:nvSpPr>
          <p:cNvPr id="90147" name="AutoShape 84"/>
          <p:cNvSpPr>
            <a:spLocks noChangeArrowheads="1"/>
          </p:cNvSpPr>
          <p:nvPr/>
        </p:nvSpPr>
        <p:spPr bwMode="auto">
          <a:xfrm>
            <a:off x="9169400" y="4097338"/>
            <a:ext cx="554038" cy="873125"/>
          </a:xfrm>
          <a:prstGeom prst="triangle">
            <a:avLst>
              <a:gd name="adj" fmla="val 50000"/>
            </a:avLst>
          </a:prstGeom>
          <a:solidFill>
            <a:schemeClr val="bg2">
              <a:lumMod val="25000"/>
              <a:lumOff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100794" tIns="50397" rIns="100794" bIns="50397" anchor="ctr"/>
          <a:lstStyle/>
          <a:p>
            <a:pPr>
              <a:defRPr/>
            </a:pPr>
            <a:endParaRPr lang="ru-RU">
              <a:latin typeface="Verdana" pitchFamily="34" charset="0"/>
              <a:cs typeface="Arial" charset="0"/>
            </a:endParaRPr>
          </a:p>
        </p:txBody>
      </p:sp>
      <p:sp>
        <p:nvSpPr>
          <p:cNvPr id="90149" name="AutoShape 86"/>
          <p:cNvSpPr>
            <a:spLocks noChangeArrowheads="1"/>
          </p:cNvSpPr>
          <p:nvPr/>
        </p:nvSpPr>
        <p:spPr bwMode="auto">
          <a:xfrm>
            <a:off x="9088438" y="5207000"/>
            <a:ext cx="554037" cy="715963"/>
          </a:xfrm>
          <a:prstGeom prst="triangle">
            <a:avLst>
              <a:gd name="adj" fmla="val 50000"/>
            </a:avLst>
          </a:prstGeom>
          <a:solidFill>
            <a:schemeClr val="bg2">
              <a:lumMod val="25000"/>
              <a:lumOff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100794" tIns="50397" rIns="100794" bIns="50397" anchor="ctr"/>
          <a:lstStyle/>
          <a:p>
            <a:pPr>
              <a:defRPr/>
            </a:pPr>
            <a:endParaRPr lang="ru-RU">
              <a:latin typeface="Verdana" pitchFamily="34" charset="0"/>
              <a:cs typeface="Arial" charset="0"/>
            </a:endParaRPr>
          </a:p>
        </p:txBody>
      </p:sp>
      <p:sp>
        <p:nvSpPr>
          <p:cNvPr id="90150" name="AutoShape 87"/>
          <p:cNvSpPr>
            <a:spLocks noChangeArrowheads="1"/>
          </p:cNvSpPr>
          <p:nvPr/>
        </p:nvSpPr>
        <p:spPr bwMode="auto">
          <a:xfrm>
            <a:off x="8374063" y="1557338"/>
            <a:ext cx="449262" cy="474662"/>
          </a:xfrm>
          <a:prstGeom prst="triangle">
            <a:avLst>
              <a:gd name="adj" fmla="val 50000"/>
            </a:avLst>
          </a:prstGeom>
          <a:solidFill>
            <a:schemeClr val="tx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100794" tIns="50397" rIns="100794" bIns="50397" anchor="ctr"/>
          <a:lstStyle/>
          <a:p>
            <a:pPr>
              <a:defRPr/>
            </a:pPr>
            <a:endParaRPr lang="ru-RU">
              <a:latin typeface="Verdana" pitchFamily="34" charset="0"/>
              <a:cs typeface="Arial" charset="0"/>
            </a:endParaRPr>
          </a:p>
        </p:txBody>
      </p:sp>
      <p:sp>
        <p:nvSpPr>
          <p:cNvPr id="90151" name="AutoShape 88"/>
          <p:cNvSpPr>
            <a:spLocks noChangeArrowheads="1"/>
          </p:cNvSpPr>
          <p:nvPr/>
        </p:nvSpPr>
        <p:spPr bwMode="auto">
          <a:xfrm>
            <a:off x="8374063" y="2747963"/>
            <a:ext cx="449262" cy="473075"/>
          </a:xfrm>
          <a:prstGeom prst="triangle">
            <a:avLst>
              <a:gd name="adj" fmla="val 50000"/>
            </a:avLst>
          </a:prstGeom>
          <a:solidFill>
            <a:schemeClr val="tx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100794" tIns="50397" rIns="100794" bIns="50397" anchor="ctr"/>
          <a:lstStyle/>
          <a:p>
            <a:pPr>
              <a:defRPr/>
            </a:pPr>
            <a:endParaRPr lang="ru-RU">
              <a:latin typeface="Verdana" pitchFamily="34" charset="0"/>
              <a:cs typeface="Arial" charset="0"/>
            </a:endParaRPr>
          </a:p>
        </p:txBody>
      </p:sp>
      <p:sp>
        <p:nvSpPr>
          <p:cNvPr id="90152" name="AutoShape 89"/>
          <p:cNvSpPr>
            <a:spLocks noChangeArrowheads="1"/>
          </p:cNvSpPr>
          <p:nvPr/>
        </p:nvSpPr>
        <p:spPr bwMode="auto">
          <a:xfrm>
            <a:off x="8374063" y="4494213"/>
            <a:ext cx="449262" cy="473075"/>
          </a:xfrm>
          <a:prstGeom prst="triangle">
            <a:avLst>
              <a:gd name="adj" fmla="val 50000"/>
            </a:avLst>
          </a:prstGeom>
          <a:solidFill>
            <a:schemeClr val="tx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100794" tIns="50397" rIns="100794" bIns="50397" anchor="ctr"/>
          <a:lstStyle/>
          <a:p>
            <a:pPr>
              <a:defRPr/>
            </a:pPr>
            <a:endParaRPr lang="ru-RU">
              <a:latin typeface="Verdana" pitchFamily="34" charset="0"/>
              <a:cs typeface="Arial" charset="0"/>
            </a:endParaRPr>
          </a:p>
        </p:txBody>
      </p:sp>
      <p:sp>
        <p:nvSpPr>
          <p:cNvPr id="90155" name="AutoShape 92"/>
          <p:cNvSpPr>
            <a:spLocks noChangeArrowheads="1"/>
          </p:cNvSpPr>
          <p:nvPr/>
        </p:nvSpPr>
        <p:spPr bwMode="auto">
          <a:xfrm>
            <a:off x="8374063" y="6478588"/>
            <a:ext cx="449262" cy="473075"/>
          </a:xfrm>
          <a:prstGeom prst="triangle">
            <a:avLst>
              <a:gd name="adj" fmla="val 50000"/>
            </a:avLst>
          </a:prstGeom>
          <a:solidFill>
            <a:schemeClr val="tx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100794" tIns="50397" rIns="100794" bIns="50397" anchor="ctr"/>
          <a:lstStyle/>
          <a:p>
            <a:pPr>
              <a:defRPr/>
            </a:pPr>
            <a:endParaRPr lang="ru-RU">
              <a:latin typeface="Verdana" pitchFamily="34" charset="0"/>
              <a:cs typeface="Arial" charset="0"/>
            </a:endParaRPr>
          </a:p>
        </p:txBody>
      </p:sp>
      <p:sp>
        <p:nvSpPr>
          <p:cNvPr id="90156" name="AutoShape 93"/>
          <p:cNvSpPr>
            <a:spLocks noChangeArrowheads="1"/>
          </p:cNvSpPr>
          <p:nvPr/>
        </p:nvSpPr>
        <p:spPr bwMode="auto">
          <a:xfrm>
            <a:off x="9088438" y="2352675"/>
            <a:ext cx="554037" cy="873125"/>
          </a:xfrm>
          <a:prstGeom prst="triangle">
            <a:avLst>
              <a:gd name="adj" fmla="val 50000"/>
            </a:avLst>
          </a:prstGeom>
          <a:solidFill>
            <a:schemeClr val="bg2">
              <a:lumMod val="25000"/>
              <a:lumOff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100794" tIns="50397" rIns="100794" bIns="50397" anchor="ctr"/>
          <a:lstStyle/>
          <a:p>
            <a:pPr>
              <a:defRPr/>
            </a:pPr>
            <a:endParaRPr lang="ru-RU">
              <a:latin typeface="Verdana" pitchFamily="34" charset="0"/>
              <a:cs typeface="Arial" charset="0"/>
            </a:endParaRPr>
          </a:p>
        </p:txBody>
      </p:sp>
      <p:sp>
        <p:nvSpPr>
          <p:cNvPr id="18" name="AutoShape 92"/>
          <p:cNvSpPr>
            <a:spLocks noChangeArrowheads="1"/>
          </p:cNvSpPr>
          <p:nvPr/>
        </p:nvSpPr>
        <p:spPr bwMode="auto">
          <a:xfrm>
            <a:off x="8374063" y="5367338"/>
            <a:ext cx="449262" cy="474662"/>
          </a:xfrm>
          <a:prstGeom prst="triangle">
            <a:avLst>
              <a:gd name="adj" fmla="val 50000"/>
            </a:avLst>
          </a:prstGeom>
          <a:solidFill>
            <a:schemeClr val="tx1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100794" tIns="50397" rIns="100794" bIns="50397" anchor="ctr"/>
          <a:lstStyle/>
          <a:p>
            <a:pPr>
              <a:defRPr/>
            </a:pPr>
            <a:endParaRPr lang="ru-RU">
              <a:latin typeface="Verdana" pitchFamily="34" charset="0"/>
              <a:cs typeface="Arial" charset="0"/>
            </a:endParaRPr>
          </a:p>
        </p:txBody>
      </p:sp>
    </p:spTree>
  </p:cSld>
  <p:clrMapOvr>
    <a:masterClrMapping/>
  </p:clrMapOvr>
  <p:transition advTm="1178821"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6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7224713" y="6888163"/>
            <a:ext cx="2100262" cy="5032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0794" tIns="50397" rIns="100794" bIns="50397"/>
          <a:lstStyle/>
          <a:p>
            <a:fld id="{CE1BB1C4-5CE0-4F83-80C7-EEEEC3D21C7A}" type="slidenum">
              <a:rPr lang="ru-RU"/>
              <a:pPr/>
              <a:t>97</a:t>
            </a:fld>
            <a:endParaRPr lang="ru-RU"/>
          </a:p>
        </p:txBody>
      </p:sp>
      <p:sp>
        <p:nvSpPr>
          <p:cNvPr id="103427" name="Text Box 6"/>
          <p:cNvSpPr txBox="1">
            <a:spLocks noChangeArrowheads="1"/>
          </p:cNvSpPr>
          <p:nvPr/>
        </p:nvSpPr>
        <p:spPr bwMode="auto">
          <a:xfrm>
            <a:off x="1049338" y="1481138"/>
            <a:ext cx="8018462" cy="541337"/>
          </a:xfrm>
          <a:prstGeom prst="rect">
            <a:avLst/>
          </a:prstGeom>
          <a:gradFill rotWithShape="1">
            <a:gsLst>
              <a:gs pos="0">
                <a:srgbClr val="F3F9FA"/>
              </a:gs>
              <a:gs pos="100000">
                <a:srgbClr val="EEF7F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lIns="100794" tIns="50397" rIns="100794" bIns="50397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500" b="1">
                <a:solidFill>
                  <a:srgbClr val="000000"/>
                </a:solidFill>
              </a:rPr>
              <a:t>ГРУППОВЫЕ ПРОЕКТЫ</a:t>
            </a:r>
          </a:p>
        </p:txBody>
      </p:sp>
      <p:sp>
        <p:nvSpPr>
          <p:cNvPr id="940034" name="AutoShape 2"/>
          <p:cNvSpPr>
            <a:spLocks noChangeArrowheads="1"/>
          </p:cNvSpPr>
          <p:nvPr/>
        </p:nvSpPr>
        <p:spPr bwMode="gray">
          <a:xfrm>
            <a:off x="0" y="168275"/>
            <a:ext cx="9961563" cy="1111250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lIns="100794" tIns="50397" rIns="100794" bIns="50397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3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НШ: мониторинг оценки качества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3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образования: групповые проекты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(Логинова О.Б. и др.разработчики ФГОС) </a:t>
            </a:r>
          </a:p>
        </p:txBody>
      </p:sp>
      <p:sp>
        <p:nvSpPr>
          <p:cNvPr id="2" name="Прямоугольник с двумя вырезанными соседними углами 1"/>
          <p:cNvSpPr/>
          <p:nvPr/>
        </p:nvSpPr>
        <p:spPr bwMode="auto">
          <a:xfrm>
            <a:off x="69850" y="2125663"/>
            <a:ext cx="2301875" cy="1468437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9207" tIns="51588" rIns="99207" bIns="51588"/>
          <a:lstStyle/>
          <a:p>
            <a:pPr algn="ctr" eaLnBrk="0" hangingPunct="0">
              <a:defRPr/>
            </a:pPr>
            <a:r>
              <a:rPr lang="ru-RU" b="1" dirty="0">
                <a:cs typeface="+mn-cs"/>
              </a:rPr>
              <a:t>Познавательный</a:t>
            </a:r>
          </a:p>
          <a:p>
            <a:pPr eaLnBrk="0" hangingPunct="0">
              <a:defRPr/>
            </a:pPr>
            <a:endParaRPr lang="ru-RU" sz="900" b="1" dirty="0">
              <a:cs typeface="+mn-cs"/>
            </a:endParaRPr>
          </a:p>
          <a:p>
            <a:pPr eaLnBrk="0" hangingPunct="0">
              <a:defRPr/>
            </a:pPr>
            <a:endParaRPr lang="ru-RU" b="1" dirty="0">
              <a:cs typeface="+mn-cs"/>
            </a:endParaRPr>
          </a:p>
          <a:p>
            <a:pPr eaLnBrk="0" hangingPunct="0">
              <a:defRPr/>
            </a:pPr>
            <a:endParaRPr lang="ru-RU" b="1" dirty="0">
              <a:cs typeface="+mn-cs"/>
            </a:endParaRPr>
          </a:p>
          <a:p>
            <a:pPr eaLnBrk="0" hangingPunct="0">
              <a:defRPr/>
            </a:pPr>
            <a:endParaRPr lang="ru-RU" b="1" dirty="0">
              <a:cs typeface="+mn-cs"/>
            </a:endParaRPr>
          </a:p>
          <a:p>
            <a:pPr eaLnBrk="0" hangingPunct="0">
              <a:defRPr/>
            </a:pPr>
            <a:endParaRPr lang="ru-RU" b="1" dirty="0">
              <a:cs typeface="+mn-cs"/>
            </a:endParaRPr>
          </a:p>
        </p:txBody>
      </p:sp>
      <p:sp>
        <p:nvSpPr>
          <p:cNvPr id="35" name="Прямоугольник с двумя вырезанными соседними углами 34"/>
          <p:cNvSpPr/>
          <p:nvPr/>
        </p:nvSpPr>
        <p:spPr bwMode="auto">
          <a:xfrm>
            <a:off x="2630488" y="2132013"/>
            <a:ext cx="2303462" cy="1466850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9207" tIns="51588" rIns="99207" bIns="51588"/>
          <a:lstStyle/>
          <a:p>
            <a:pPr algn="ctr" eaLnBrk="0" hangingPunct="0">
              <a:defRPr/>
            </a:pPr>
            <a:r>
              <a:rPr lang="ru-RU" b="1" dirty="0">
                <a:cs typeface="+mn-cs"/>
              </a:rPr>
              <a:t>Конструкторский</a:t>
            </a:r>
          </a:p>
          <a:p>
            <a:pPr eaLnBrk="0" hangingPunct="0">
              <a:defRPr/>
            </a:pPr>
            <a:endParaRPr lang="ru-RU" sz="900" b="1" dirty="0"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</p:txBody>
      </p:sp>
      <p:sp>
        <p:nvSpPr>
          <p:cNvPr id="36" name="Прямоугольник с двумя вырезанными соседними углами 35"/>
          <p:cNvSpPr/>
          <p:nvPr/>
        </p:nvSpPr>
        <p:spPr bwMode="auto">
          <a:xfrm>
            <a:off x="5078413" y="2132013"/>
            <a:ext cx="2422525" cy="1466850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9207" tIns="51588" rIns="99207" bIns="51588"/>
          <a:lstStyle/>
          <a:p>
            <a:pPr algn="ctr" eaLnBrk="0" hangingPunct="0">
              <a:defRPr/>
            </a:pPr>
            <a:r>
              <a:rPr lang="ru-RU" b="1" dirty="0">
                <a:cs typeface="+mn-cs"/>
              </a:rPr>
              <a:t>Исследовательский</a:t>
            </a:r>
          </a:p>
          <a:p>
            <a:pPr eaLnBrk="0" hangingPunct="0">
              <a:defRPr/>
            </a:pPr>
            <a:endParaRPr lang="ru-RU" sz="900" b="1" dirty="0">
              <a:cs typeface="+mn-cs"/>
            </a:endParaRPr>
          </a:p>
          <a:p>
            <a:pPr algn="ctr" eaLnBrk="0" hangingPunct="0">
              <a:defRPr/>
            </a:pPr>
            <a:r>
              <a:rPr lang="ru-RU" b="1" dirty="0">
                <a:cs typeface="+mn-cs"/>
              </a:rPr>
              <a:t>«</a:t>
            </a: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</p:txBody>
      </p:sp>
      <p:sp>
        <p:nvSpPr>
          <p:cNvPr id="37" name="Прямоугольник с двумя вырезанными соседними углами 36"/>
          <p:cNvSpPr/>
          <p:nvPr/>
        </p:nvSpPr>
        <p:spPr bwMode="auto">
          <a:xfrm>
            <a:off x="7540625" y="2125663"/>
            <a:ext cx="2420938" cy="1468437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9207" tIns="51588" rIns="99207" bIns="51588"/>
          <a:lstStyle/>
          <a:p>
            <a:pPr algn="ctr" eaLnBrk="0" hangingPunct="0">
              <a:defRPr/>
            </a:pPr>
            <a:r>
              <a:rPr lang="ru-RU" b="1" dirty="0">
                <a:cs typeface="+mn-cs"/>
              </a:rPr>
              <a:t>Социальный</a:t>
            </a:r>
          </a:p>
          <a:p>
            <a:pPr eaLnBrk="0" hangingPunct="0">
              <a:defRPr/>
            </a:pPr>
            <a:endParaRPr lang="ru-RU" sz="900" b="1" dirty="0"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</p:txBody>
      </p:sp>
      <p:sp>
        <p:nvSpPr>
          <p:cNvPr id="41" name="Прямоугольник с двумя вырезанными соседними углами 40"/>
          <p:cNvSpPr/>
          <p:nvPr/>
        </p:nvSpPr>
        <p:spPr bwMode="auto">
          <a:xfrm rot="10800000">
            <a:off x="69850" y="5207000"/>
            <a:ext cx="2301875" cy="1290638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9207" tIns="51588" rIns="99207" bIns="51588"/>
          <a:lstStyle/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215900" y="5207000"/>
            <a:ext cx="2128838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0794" tIns="50397" rIns="100794" bIns="50397">
            <a:spAutoFit/>
          </a:bodyPr>
          <a:lstStyle/>
          <a:p>
            <a:pPr algn="ctr" eaLnBrk="0" hangingPunct="0"/>
            <a:r>
              <a:rPr lang="ru-RU" sz="1500" b="1"/>
              <a:t>короткий текст,</a:t>
            </a:r>
          </a:p>
          <a:p>
            <a:pPr algn="ctr" eaLnBrk="0" hangingPunct="0"/>
            <a:r>
              <a:rPr lang="ru-RU" sz="1500" b="1"/>
              <a:t>вопросы к нему</a:t>
            </a:r>
          </a:p>
          <a:p>
            <a:pPr algn="ctr" eaLnBrk="0" hangingPunct="0"/>
            <a:r>
              <a:rPr lang="ru-RU" sz="1500" b="1"/>
              <a:t>и иллюстрации,</a:t>
            </a:r>
          </a:p>
          <a:p>
            <a:pPr algn="ctr" eaLnBrk="0" hangingPunct="0"/>
            <a:r>
              <a:rPr lang="ru-RU" sz="1500" b="1"/>
              <a:t>загадки, пословицы</a:t>
            </a:r>
          </a:p>
          <a:p>
            <a:pPr algn="ctr" eaLnBrk="0" hangingPunct="0"/>
            <a:r>
              <a:rPr lang="ru-RU" sz="1500" b="1"/>
              <a:t>список литературы</a:t>
            </a:r>
            <a:endParaRPr lang="ru-RU" b="1"/>
          </a:p>
        </p:txBody>
      </p:sp>
      <p:sp>
        <p:nvSpPr>
          <p:cNvPr id="45" name="Прямоугольник с двумя вырезанными соседними углами 44"/>
          <p:cNvSpPr/>
          <p:nvPr/>
        </p:nvSpPr>
        <p:spPr bwMode="auto">
          <a:xfrm rot="10800000">
            <a:off x="2635250" y="5207000"/>
            <a:ext cx="2301875" cy="1290638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9207" tIns="51588" rIns="99207" bIns="51588"/>
          <a:lstStyle/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</p:txBody>
      </p:sp>
      <p:sp>
        <p:nvSpPr>
          <p:cNvPr id="46" name="Прямоугольник с двумя вырезанными соседними углами 45"/>
          <p:cNvSpPr/>
          <p:nvPr/>
        </p:nvSpPr>
        <p:spPr bwMode="auto">
          <a:xfrm rot="10800000">
            <a:off x="5111750" y="5219700"/>
            <a:ext cx="2303463" cy="1290638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9207" tIns="51588" rIns="99207" bIns="51588"/>
          <a:lstStyle/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</p:txBody>
      </p:sp>
      <p:sp>
        <p:nvSpPr>
          <p:cNvPr id="47" name="Прямоугольник с двумя вырезанными соседними углами 46"/>
          <p:cNvSpPr/>
          <p:nvPr/>
        </p:nvSpPr>
        <p:spPr bwMode="auto">
          <a:xfrm rot="10800000">
            <a:off x="7600950" y="5207000"/>
            <a:ext cx="2301875" cy="1290638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9207" tIns="51588" rIns="99207" bIns="51588"/>
          <a:lstStyle/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  <a:p>
            <a:pPr eaLnBrk="0" hangingPunct="0">
              <a:defRPr/>
            </a:pPr>
            <a:endParaRPr lang="ru-RU" b="1" dirty="0">
              <a:solidFill>
                <a:schemeClr val="bg2"/>
              </a:solidFill>
              <a:cs typeface="+mn-cs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2781300" y="5246688"/>
            <a:ext cx="2011363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0794" tIns="50397" rIns="100794" bIns="50397">
            <a:spAutoFit/>
          </a:bodyPr>
          <a:lstStyle/>
          <a:p>
            <a:pPr algn="ctr" eaLnBrk="0" hangingPunct="0"/>
            <a:r>
              <a:rPr lang="ru-RU" sz="1500" b="1"/>
              <a:t>макет – рисунок,</a:t>
            </a:r>
          </a:p>
          <a:p>
            <a:pPr algn="ctr" eaLnBrk="0" hangingPunct="0"/>
            <a:r>
              <a:rPr lang="ru-RU" sz="1500" b="1"/>
              <a:t>или из ЛЕГО,</a:t>
            </a:r>
          </a:p>
          <a:p>
            <a:pPr algn="ctr" eaLnBrk="0" hangingPunct="0"/>
            <a:r>
              <a:rPr lang="ru-RU" sz="1500" b="1"/>
              <a:t>или из пластилина</a:t>
            </a:r>
          </a:p>
          <a:p>
            <a:pPr algn="ctr" eaLnBrk="0" hangingPunct="0"/>
            <a:r>
              <a:rPr lang="ru-RU" sz="1500" b="1"/>
              <a:t>+ пояснения</a:t>
            </a:r>
            <a:endParaRPr lang="ru-RU" b="1"/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5184775" y="5364163"/>
            <a:ext cx="2259013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0794" tIns="50397" rIns="100794" bIns="50397">
            <a:spAutoFit/>
          </a:bodyPr>
          <a:lstStyle/>
          <a:p>
            <a:pPr algn="ctr" eaLnBrk="0" hangingPunct="0"/>
            <a:endParaRPr lang="ru-RU" sz="1500" b="1"/>
          </a:p>
          <a:p>
            <a:pPr algn="ctr" eaLnBrk="0" hangingPunct="0"/>
            <a:r>
              <a:rPr lang="ru-RU" sz="1500" b="1"/>
              <a:t>вопросы, опрос</a:t>
            </a:r>
          </a:p>
          <a:p>
            <a:pPr algn="ctr" eaLnBrk="0" hangingPunct="0"/>
            <a:r>
              <a:rPr lang="ru-RU" sz="1500" b="1"/>
              <a:t>диаграмма</a:t>
            </a:r>
          </a:p>
          <a:p>
            <a:pPr algn="ctr" eaLnBrk="0" hangingPunct="0"/>
            <a:r>
              <a:rPr lang="ru-RU" sz="1500" b="1"/>
              <a:t>текст-интерпретация </a:t>
            </a:r>
            <a:endParaRPr lang="ru-RU" b="1"/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8054975" y="5189538"/>
            <a:ext cx="163195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0794" tIns="50397" rIns="100794" bIns="50397">
            <a:spAutoFit/>
          </a:bodyPr>
          <a:lstStyle/>
          <a:p>
            <a:pPr algn="ctr" eaLnBrk="0" hangingPunct="0"/>
            <a:r>
              <a:rPr lang="ru-RU" sz="1500" b="1"/>
              <a:t> возможные</a:t>
            </a:r>
          </a:p>
          <a:p>
            <a:pPr algn="ctr" eaLnBrk="0" hangingPunct="0"/>
            <a:r>
              <a:rPr lang="ru-RU" sz="1500" b="1"/>
              <a:t>проблемы</a:t>
            </a:r>
          </a:p>
          <a:p>
            <a:pPr algn="ctr" eaLnBrk="0" hangingPunct="0"/>
            <a:r>
              <a:rPr lang="ru-RU" sz="1500" b="1"/>
              <a:t>и</a:t>
            </a:r>
          </a:p>
          <a:p>
            <a:pPr algn="ctr" eaLnBrk="0" hangingPunct="0"/>
            <a:r>
              <a:rPr lang="ru-RU" sz="1500" b="1"/>
              <a:t> план</a:t>
            </a:r>
          </a:p>
          <a:p>
            <a:pPr algn="ctr" eaLnBrk="0" hangingPunct="0"/>
            <a:r>
              <a:rPr lang="ru-RU" sz="1500" b="1"/>
              <a:t>помощи/опеки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4" grpId="0"/>
      <p:bldP spid="45" grpId="0" animBg="1"/>
      <p:bldP spid="46" grpId="0" animBg="1"/>
      <p:bldP spid="47" grpId="0" animBg="1"/>
      <p:bldP spid="48" grpId="0"/>
      <p:bldP spid="49" grpId="0"/>
      <p:bldP spid="50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Прямоугольник 1"/>
          <p:cNvSpPr>
            <a:spLocks noChangeArrowheads="1"/>
          </p:cNvSpPr>
          <p:nvPr/>
        </p:nvSpPr>
        <p:spPr bwMode="auto">
          <a:xfrm>
            <a:off x="647700" y="1474788"/>
            <a:ext cx="8856663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«</a:t>
            </a:r>
            <a:r>
              <a:rPr lang="ru-RU" sz="4400" b="1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Изучение природы родного края»: </a:t>
            </a:r>
          </a:p>
          <a:p>
            <a:pPr algn="just"/>
            <a:r>
              <a:rPr lang="ru-RU" sz="4400" b="1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индивидуальный, групповой, </a:t>
            </a:r>
            <a:r>
              <a:rPr lang="ru-RU" sz="4400" b="1" i="1">
                <a:solidFill>
                  <a:srgbClr val="FF000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коллективный характер </a:t>
            </a:r>
            <a:r>
              <a:rPr lang="ru-RU" sz="4400" b="1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проектной деятельности</a:t>
            </a:r>
            <a:endParaRPr lang="ru-RU" sz="4400">
              <a:ea typeface="Lucida Sans Unicode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Прямоугольник 1"/>
          <p:cNvSpPr>
            <a:spLocks noChangeArrowheads="1"/>
          </p:cNvSpPr>
          <p:nvPr/>
        </p:nvSpPr>
        <p:spPr bwMode="auto">
          <a:xfrm>
            <a:off x="287338" y="0"/>
            <a:ext cx="9793287" cy="895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77825" indent="-377825" algn="just">
              <a:lnSpc>
                <a:spcPct val="90000"/>
              </a:lnSpc>
              <a:buClr>
                <a:srgbClr val="000000"/>
              </a:buClr>
              <a:buSzPct val="25000"/>
            </a:pPr>
            <a:r>
              <a:rPr lang="ru-RU" sz="2800" b="1" i="1">
                <a:solidFill>
                  <a:srgbClr val="FF000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Коллективный характер </a:t>
            </a:r>
            <a:r>
              <a:rPr lang="ru-RU" sz="2800" b="1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проектной деятельности:</a:t>
            </a:r>
            <a:endParaRPr lang="ru-RU" sz="2800" b="1">
              <a:solidFill>
                <a:srgbClr val="000000"/>
              </a:solidFill>
              <a:latin typeface="Calibri" pitchFamily="34" charset="0"/>
              <a:ea typeface="Lucida Sans Unicode" pitchFamily="34" charset="0"/>
              <a:cs typeface="Times New Roman" pitchFamily="18" charset="0"/>
              <a:sym typeface="Calibri" pitchFamily="34" charset="0"/>
            </a:endParaRPr>
          </a:p>
          <a:p>
            <a:pPr marL="377825" indent="-377825" algn="just">
              <a:lnSpc>
                <a:spcPct val="90000"/>
              </a:lnSpc>
              <a:buClr>
                <a:srgbClr val="000000"/>
              </a:buClr>
              <a:buSzPct val="25000"/>
            </a:pPr>
            <a:r>
              <a:rPr lang="en-US" sz="2800" b="1">
                <a:solidFill>
                  <a:srgbClr val="000000"/>
                </a:solidFill>
                <a:latin typeface="Calibri" pitchFamily="34" charset="0"/>
                <a:ea typeface="Lucida Sans Unicode" pitchFamily="34" charset="0"/>
                <a:cs typeface="Times New Roman" pitchFamily="18" charset="0"/>
                <a:sym typeface="Calibri" pitchFamily="34" charset="0"/>
              </a:rPr>
              <a:t>коллективный продукт, результат совместной работы детей</a:t>
            </a:r>
            <a:endParaRPr lang="ru-RU" sz="2800" b="1">
              <a:solidFill>
                <a:srgbClr val="000000"/>
              </a:solidFill>
              <a:latin typeface="Calibri" pitchFamily="34" charset="0"/>
              <a:ea typeface="Lucida Sans Unicode" pitchFamily="34" charset="0"/>
              <a:cs typeface="Times New Roman" pitchFamily="18" charset="0"/>
              <a:sym typeface="Calibri" pitchFamily="34" charset="0"/>
            </a:endParaRPr>
          </a:p>
          <a:p>
            <a:pPr marL="377825" indent="-377825" algn="just">
              <a:lnSpc>
                <a:spcPct val="90000"/>
              </a:lnSpc>
              <a:buClr>
                <a:srgbClr val="000000"/>
              </a:buClr>
              <a:buSzPct val="25000"/>
            </a:pPr>
            <a:r>
              <a:rPr lang="en-US" sz="2800" b="1">
                <a:solidFill>
                  <a:srgbClr val="000000"/>
                </a:solidFill>
                <a:latin typeface="Calibri" pitchFamily="34" charset="0"/>
                <a:ea typeface="Lucida Sans Unicode" pitchFamily="34" charset="0"/>
                <a:cs typeface="Times New Roman" pitchFamily="18" charset="0"/>
                <a:sym typeface="Calibri" pitchFamily="34" charset="0"/>
              </a:rPr>
              <a:t> ( персональные изделия), учителя</a:t>
            </a:r>
            <a:r>
              <a:rPr lang="ru-RU" sz="2800" b="1">
                <a:solidFill>
                  <a:srgbClr val="000000"/>
                </a:solidFill>
                <a:latin typeface="Calibri" pitchFamily="34" charset="0"/>
                <a:ea typeface="Lucida Sans Unicode" pitchFamily="34" charset="0"/>
                <a:cs typeface="Times New Roman" pitchFamily="18" charset="0"/>
                <a:sym typeface="Calibri" pitchFamily="34" charset="0"/>
              </a:rPr>
              <a:t> (генератор идей, консультатнт)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ea typeface="Lucida Sans Unicode" pitchFamily="34" charset="0"/>
                <a:cs typeface="Times New Roman" pitchFamily="18" charset="0"/>
                <a:sym typeface="Calibri" pitchFamily="34" charset="0"/>
              </a:rPr>
              <a:t> библиотекаря школы (картотека книг) и родителей </a:t>
            </a:r>
            <a:r>
              <a:rPr lang="ru-RU" sz="2800" b="1">
                <a:solidFill>
                  <a:srgbClr val="000000"/>
                </a:solidFill>
                <a:latin typeface="Calibri" pitchFamily="34" charset="0"/>
                <a:ea typeface="Lucida Sans Unicode" pitchFamily="34" charset="0"/>
                <a:cs typeface="Times New Roman" pitchFamily="18" charset="0"/>
                <a:sym typeface="Calibri" pitchFamily="34" charset="0"/>
              </a:rPr>
              <a:t>(консультационная поддержка)</a:t>
            </a:r>
            <a:r>
              <a:rPr lang="ru-RU" sz="2800" b="1">
                <a:latin typeface="Times New Roman" pitchFamily="18" charset="0"/>
                <a:ea typeface="Lucida Sans Unicode" pitchFamily="34" charset="0"/>
                <a:cs typeface="Times New Roman" pitchFamily="18" charset="0"/>
                <a:sym typeface="Calibri" pitchFamily="34" charset="0"/>
              </a:rPr>
              <a:t> -</a:t>
            </a:r>
            <a:r>
              <a:rPr lang="ru-RU" sz="2800" b="1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ea typeface="Lucida Sans Unicode" pitchFamily="34" charset="0"/>
                <a:sym typeface="Calibri" pitchFamily="34" charset="0"/>
              </a:rPr>
              <a:t>создание пособий о природе родного края</a:t>
            </a:r>
            <a:r>
              <a:rPr lang="ru-RU" sz="2800" b="1">
                <a:solidFill>
                  <a:srgbClr val="000000"/>
                </a:solidFill>
                <a:latin typeface="Calibri" pitchFamily="34" charset="0"/>
                <a:ea typeface="Lucida Sans Unicode" pitchFamily="34" charset="0"/>
                <a:sym typeface="Calibri" pitchFamily="34" charset="0"/>
              </a:rPr>
              <a:t>:</a:t>
            </a:r>
            <a:endParaRPr lang="en-US" sz="2800" b="1">
              <a:solidFill>
                <a:srgbClr val="000000"/>
              </a:solidFill>
              <a:latin typeface="Calibri" pitchFamily="34" charset="0"/>
              <a:ea typeface="Lucida Sans Unicode" pitchFamily="34" charset="0"/>
              <a:sym typeface="Calibri" pitchFamily="34" charset="0"/>
            </a:endParaRPr>
          </a:p>
          <a:p>
            <a:pPr marL="377825" indent="-377825" algn="just">
              <a:lnSpc>
                <a:spcPct val="9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800" b="1" u="sng">
                <a:solidFill>
                  <a:srgbClr val="000000"/>
                </a:solidFill>
                <a:latin typeface="Calibri" pitchFamily="34" charset="0"/>
                <a:ea typeface="Lucida Sans Unicode" pitchFamily="34" charset="0"/>
                <a:sym typeface="Calibri" pitchFamily="34" charset="0"/>
              </a:rPr>
              <a:t>Конечный результат 1-го года-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ea typeface="Lucida Sans Unicode" pitchFamily="34" charset="0"/>
                <a:sym typeface="Calibri" pitchFamily="34" charset="0"/>
              </a:rPr>
              <a:t> «Определитель растений родного края</a:t>
            </a:r>
            <a:r>
              <a:rPr lang="ru-RU" sz="2800" b="1">
                <a:solidFill>
                  <a:srgbClr val="000000"/>
                </a:solidFill>
                <a:latin typeface="Calibri" pitchFamily="34" charset="0"/>
                <a:ea typeface="Lucida Sans Unicode" pitchFamily="34" charset="0"/>
                <a:sym typeface="Calibri" pitchFamily="34" charset="0"/>
              </a:rPr>
              <a:t>»;</a:t>
            </a:r>
          </a:p>
          <a:p>
            <a:pPr marL="377825" indent="-377825" algn="just">
              <a:lnSpc>
                <a:spcPct val="9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800" b="1" u="sng">
                <a:solidFill>
                  <a:srgbClr val="000000"/>
                </a:solidFill>
                <a:latin typeface="Calibri" pitchFamily="34" charset="0"/>
                <a:ea typeface="Lucida Sans Unicode" pitchFamily="34" charset="0"/>
                <a:sym typeface="Calibri" pitchFamily="34" charset="0"/>
              </a:rPr>
              <a:t>Конечный результат 2-го года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ea typeface="Lucida Sans Unicode" pitchFamily="34" charset="0"/>
                <a:sym typeface="Calibri" pitchFamily="34" charset="0"/>
              </a:rPr>
              <a:t> – пособие по внеурочной деятельности учащихся «Опыты, наблюдения, эксперименты»</a:t>
            </a:r>
            <a:r>
              <a:rPr lang="ru-RU" sz="2800" b="1">
                <a:solidFill>
                  <a:srgbClr val="000000"/>
                </a:solidFill>
                <a:latin typeface="Calibri" pitchFamily="34" charset="0"/>
                <a:ea typeface="Lucida Sans Unicode" pitchFamily="34" charset="0"/>
                <a:sym typeface="Calibri" pitchFamily="34" charset="0"/>
              </a:rPr>
              <a:t>;</a:t>
            </a:r>
          </a:p>
          <a:p>
            <a:pPr marL="377825" indent="-377825" algn="just">
              <a:lnSpc>
                <a:spcPct val="9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800" b="1" u="sng">
                <a:solidFill>
                  <a:srgbClr val="000000"/>
                </a:solidFill>
                <a:latin typeface="Calibri" pitchFamily="34" charset="0"/>
                <a:ea typeface="Lucida Sans Unicode" pitchFamily="34" charset="0"/>
                <a:sym typeface="Calibri" pitchFamily="34" charset="0"/>
              </a:rPr>
              <a:t>Конечный результат 3-го года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ea typeface="Lucida Sans Unicode" pitchFamily="34" charset="0"/>
                <a:sym typeface="Calibri" pitchFamily="34" charset="0"/>
              </a:rPr>
              <a:t> – пособие для внеурочной деятельности «Иллюстративные материалы по постановке опытов и экспериментов»</a:t>
            </a:r>
            <a:r>
              <a:rPr lang="ru-RU" sz="2800" b="1">
                <a:solidFill>
                  <a:srgbClr val="000000"/>
                </a:solidFill>
                <a:latin typeface="Calibri" pitchFamily="34" charset="0"/>
                <a:ea typeface="Lucida Sans Unicode" pitchFamily="34" charset="0"/>
                <a:sym typeface="Calibri" pitchFamily="34" charset="0"/>
              </a:rPr>
              <a:t>;</a:t>
            </a:r>
          </a:p>
          <a:p>
            <a:pPr marL="377825" indent="-377825" algn="just">
              <a:lnSpc>
                <a:spcPct val="9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r>
              <a:rPr lang="en-US" sz="2800" b="1" u="sng">
                <a:solidFill>
                  <a:srgbClr val="000000"/>
                </a:solidFill>
                <a:latin typeface="Calibri" pitchFamily="34" charset="0"/>
                <a:ea typeface="Lucida Sans Unicode" pitchFamily="34" charset="0"/>
                <a:sym typeface="Calibri" pitchFamily="34" charset="0"/>
              </a:rPr>
              <a:t>Конечный результат 4-го года</a:t>
            </a:r>
            <a:r>
              <a:rPr lang="ru-RU" sz="2800" b="1" u="sng">
                <a:solidFill>
                  <a:srgbClr val="000000"/>
                </a:solidFill>
                <a:latin typeface="Calibri" pitchFamily="34" charset="0"/>
                <a:ea typeface="Lucida Sans Unicode" pitchFamily="34" charset="0"/>
                <a:sym typeface="Calibri" pitchFamily="34" charset="0"/>
              </a:rPr>
              <a:t> </a:t>
            </a:r>
            <a:r>
              <a:rPr lang="en-US" sz="2800" b="1" u="sng">
                <a:solidFill>
                  <a:srgbClr val="000000"/>
                </a:solidFill>
                <a:latin typeface="Calibri" pitchFamily="34" charset="0"/>
                <a:ea typeface="Lucida Sans Unicode" pitchFamily="34" charset="0"/>
                <a:sym typeface="Calibri" pitchFamily="34" charset="0"/>
              </a:rPr>
              <a:t>-</a:t>
            </a:r>
            <a:r>
              <a:rPr lang="en-US" sz="2800" b="1">
                <a:solidFill>
                  <a:srgbClr val="000000"/>
                </a:solidFill>
                <a:latin typeface="Calibri" pitchFamily="34" charset="0"/>
                <a:ea typeface="Lucida Sans Unicode" pitchFamily="34" charset="0"/>
                <a:sym typeface="Calibri" pitchFamily="34" charset="0"/>
              </a:rPr>
              <a:t> пособие для внеурочной деятельности – альбом по теме «Родной край- часть великой России»</a:t>
            </a:r>
            <a:endParaRPr lang="ru-RU" sz="2800" b="1">
              <a:solidFill>
                <a:srgbClr val="000000"/>
              </a:solidFill>
              <a:latin typeface="Calibri" pitchFamily="34" charset="0"/>
              <a:ea typeface="Lucida Sans Unicode" pitchFamily="34" charset="0"/>
              <a:sym typeface="Calibri" pitchFamily="34" charset="0"/>
            </a:endParaRPr>
          </a:p>
          <a:p>
            <a:pPr marL="377825" indent="-377825" algn="just">
              <a:lnSpc>
                <a:spcPct val="9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endParaRPr lang="ru-RU" sz="3200" b="1">
              <a:solidFill>
                <a:srgbClr val="000000"/>
              </a:solidFill>
              <a:latin typeface="Calibri" pitchFamily="34" charset="0"/>
              <a:ea typeface="Lucida Sans Unicode" pitchFamily="34" charset="0"/>
              <a:sym typeface="Calibri" pitchFamily="34" charset="0"/>
            </a:endParaRPr>
          </a:p>
          <a:p>
            <a:pPr marL="377825" indent="-377825" algn="just">
              <a:lnSpc>
                <a:spcPct val="9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endParaRPr lang="ru-RU" sz="3200" b="1">
              <a:solidFill>
                <a:srgbClr val="000000"/>
              </a:solidFill>
              <a:latin typeface="Calibri" pitchFamily="34" charset="0"/>
              <a:ea typeface="Lucida Sans Unicode" pitchFamily="34" charset="0"/>
              <a:sym typeface="Calibri" pitchFamily="34" charset="0"/>
            </a:endParaRPr>
          </a:p>
          <a:p>
            <a:pPr marL="377825" indent="-377825" algn="just">
              <a:lnSpc>
                <a:spcPct val="90000"/>
              </a:lnSpc>
              <a:spcBef>
                <a:spcPts val="525"/>
              </a:spcBef>
              <a:buClr>
                <a:srgbClr val="000000"/>
              </a:buClr>
              <a:buSzPct val="25000"/>
            </a:pPr>
            <a:endParaRPr lang="ru-RU" sz="3200" b="1">
              <a:latin typeface="Times New Roman" pitchFamily="18" charset="0"/>
              <a:ea typeface="Lucida Sans Unicode" pitchFamily="34" charset="0"/>
            </a:endParaRPr>
          </a:p>
          <a:p>
            <a:pPr marL="377825" indent="-377825"/>
            <a:endParaRPr lang="ru-RU" sz="3200">
              <a:ea typeface="Lucida Sans Unicode" pitchFamily="34" charset="0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Обычн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Обычн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38576</TotalTime>
  <Words>6194</Words>
  <Application>Microsoft Office PowerPoint</Application>
  <PresentationFormat>Произвольный</PresentationFormat>
  <Paragraphs>1106</Paragraphs>
  <Slides>106</Slides>
  <Notes>65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106</vt:i4>
      </vt:variant>
    </vt:vector>
  </HeadingPairs>
  <TitlesOfParts>
    <vt:vector size="108" baseType="lpstr">
      <vt:lpstr>Обычный</vt:lpstr>
      <vt:lpstr>1_Обычный</vt:lpstr>
      <vt:lpstr>Презентация PowerPoint</vt:lpstr>
      <vt:lpstr>  Организация внеурочной деятельности.  Понятия: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Умения, формируемые в процессе учебно-исследовательской и проектной деятельности </vt:lpstr>
      <vt:lpstr>Презентация PowerPoint</vt:lpstr>
      <vt:lpstr>       Я прикасаюсь к будущему. Я учу. Криста МакОлифф (1948 — 1986, американская учительница и астронавт)</vt:lpstr>
      <vt:lpstr>Специфические черты (различия) проектной и учебно-исследовательской деятельности</vt:lpstr>
      <vt:lpstr>Специфические черты (различия) проектной и учебно-исследовательской деятельности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Сегодня одной из целей изучения математики на ступени начального общего образования является формирование предметных умений и навыков, необходимых для успешного решения учебных и практических задач; формирование способности использовать математические знания в повседневной жизни.  Естественным сегодня является включение в ранг задач многообразных ситуаций, которые возникают не столько на математическом, сколько на внематематическом материале.   Ситуации, относящиеся к любой из естественнонаучных областей или областей прикладных знаний, разрешение которых возможно средствами математики, сегодня по праву относятся к математическим задачам.  </vt:lpstr>
      <vt:lpstr>Каждая практическая задача содержит задания, выполнение которых, по сути, отражает последовательность шагов, приводящих учеников к получению какого-то образовательного продукта, тем самым обеспечивая формирование проектной деятельности учащегося.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Договоримся о понятиях:</vt:lpstr>
      <vt:lpstr>Презентация PowerPoint</vt:lpstr>
      <vt:lpstr>Проект - это "пять П"</vt:lpstr>
      <vt:lpstr>Роль учителя на проектном уроке</vt:lpstr>
      <vt:lpstr>Презентация PowerPoint</vt:lpstr>
      <vt:lpstr>Презентация PowerPoint</vt:lpstr>
      <vt:lpstr>Презентация PowerPoint</vt:lpstr>
      <vt:lpstr>Презентация PowerPoint</vt:lpstr>
      <vt:lpstr>Каждая практическая задача содержит задания, выполнение которых, по сути, отражает последовательность шагов, приводящих учеников к получению какого-то образовательного продукта, тем самым обеспечивая формирование проектной деятельности учащегося.</vt:lpstr>
      <vt:lpstr>Решение задачи, во всей своей полноте, представляет собой осознанный поиск средства для достижения ясно видимой, но непосредственно не доступной цели. Решить задачу означает подобрать соответствующее средство и адекватно его использовать.                                           ЗАХАРОВА О.А.   Проектная деятельность – это совместная учебно-познавательная, творческая или игровая деятельность  учащихся, имеющая общую цель, согласованные методы, способы деятельности, направленные на достижение общего результата деятельности.                                              ПАХОМОВА Н.Ю.   </vt:lpstr>
      <vt:lpstr>Предъявление  учебно-практических задач должно соответствовать механизмам действия человека в незнакомых (нестандартных ситуациях): - Любому (разумному) действию человека предшествует этап планирования(то есть дробление общего пути к цели на отдельные взаимосвязанные шаги). При этом для  осуществления этих шагов необходимо удерживать весь контекст действия в целом.  - Получая на каждом новом этапе результат, мы каждый раз сверяем его с исходным условием и достигаемой целью.  Такой механизм действия человека должен быть заложен  в структуру  общей, основной задачи (мы хотим научить действовать в реальных жизненных ситуациях). - Задача должны иметь четко выделенные взаимосвязанные части – задания.  Сами задания должны быть построены так, чтобы провоцировать учащегося к многократному возвращению к условию и предыдущим этапам.</vt:lpstr>
      <vt:lpstr>Организационные требования к практической задаче.  - Должна содержать открытую (т.к. мы говорим об обучении) цепочку последовательных заданий: каждое отдельное задание общей задачи должно содержать требование и набор необходимых (и избыточных) данных; часть данных может располагаться в преамбуле задачи. -  - Предложенные задания должны быть связанны между собой (не обязательно, линейно –  последующее  с предыдущим): результат, полученный при выполнении первого задания, должен служить условием второго задания, а результат - второго, условием третьего и т.д. </vt:lpstr>
      <vt:lpstr>           Организационные требования к практической задаче соотносятся с требованиями разработчиков ФГОС к проектному заданию для группового проекта по оценкие сформированности метапредметных результатов:   рассмотрим пример структуры проектного задания на примере познавательного проекта «Что мы знаем о Земле»                       (Логинова О.Б. и др. разработчики ФГОС) </vt:lpstr>
      <vt:lpstr>Презентация PowerPoint</vt:lpstr>
      <vt:lpstr>Этапы осуществления  проектной деятельности</vt:lpstr>
      <vt:lpstr>Презентация PowerPoint</vt:lpstr>
      <vt:lpstr>Презентация PowerPoint</vt:lpstr>
      <vt:lpstr>Презентация PowerPoint</vt:lpstr>
      <vt:lpstr>Организация выставки работ( рисунков, фотографий,  презентаций и др.) с целью отбора лучших в пособие о природе родного края( по годам обучения</vt:lpstr>
      <vt:lpstr>Возможности курса для критериальной само- и взаимооценки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257</cp:revision>
  <dcterms:modified xsi:type="dcterms:W3CDTF">2016-03-31T00:08:41Z</dcterms:modified>
</cp:coreProperties>
</file>