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comments/comment2.xml" ContentType="application/vnd.openxmlformats-officedocument.presentationml.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7"/>
  </p:notesMasterIdLst>
  <p:handoutMasterIdLst>
    <p:handoutMasterId r:id="rId98"/>
  </p:handoutMasterIdLst>
  <p:sldIdLst>
    <p:sldId id="775" r:id="rId2"/>
    <p:sldId id="927" r:id="rId3"/>
    <p:sldId id="982" r:id="rId4"/>
    <p:sldId id="983" r:id="rId5"/>
    <p:sldId id="984" r:id="rId6"/>
    <p:sldId id="963" r:id="rId7"/>
    <p:sldId id="962" r:id="rId8"/>
    <p:sldId id="985" r:id="rId9"/>
    <p:sldId id="938" r:id="rId10"/>
    <p:sldId id="986" r:id="rId11"/>
    <p:sldId id="987" r:id="rId12"/>
    <p:sldId id="849" r:id="rId13"/>
    <p:sldId id="803" r:id="rId14"/>
    <p:sldId id="858" r:id="rId15"/>
    <p:sldId id="989" r:id="rId16"/>
    <p:sldId id="862" r:id="rId17"/>
    <p:sldId id="864" r:id="rId18"/>
    <p:sldId id="1004" r:id="rId19"/>
    <p:sldId id="1005" r:id="rId20"/>
    <p:sldId id="1007" r:id="rId21"/>
    <p:sldId id="869" r:id="rId22"/>
    <p:sldId id="871" r:id="rId23"/>
    <p:sldId id="872" r:id="rId24"/>
    <p:sldId id="1013" r:id="rId25"/>
    <p:sldId id="1012" r:id="rId26"/>
    <p:sldId id="1008" r:id="rId27"/>
    <p:sldId id="990" r:id="rId28"/>
    <p:sldId id="991" r:id="rId29"/>
    <p:sldId id="992" r:id="rId30"/>
    <p:sldId id="993" r:id="rId31"/>
    <p:sldId id="1000" r:id="rId32"/>
    <p:sldId id="1001" r:id="rId33"/>
    <p:sldId id="1002" r:id="rId34"/>
    <p:sldId id="1024" r:id="rId35"/>
    <p:sldId id="1025" r:id="rId36"/>
    <p:sldId id="1011" r:id="rId37"/>
    <p:sldId id="998" r:id="rId38"/>
    <p:sldId id="1010" r:id="rId39"/>
    <p:sldId id="1003" r:id="rId40"/>
    <p:sldId id="874" r:id="rId41"/>
    <p:sldId id="996" r:id="rId42"/>
    <p:sldId id="891" r:id="rId43"/>
    <p:sldId id="1015" r:id="rId44"/>
    <p:sldId id="944" r:id="rId45"/>
    <p:sldId id="945" r:id="rId46"/>
    <p:sldId id="1014" r:id="rId47"/>
    <p:sldId id="968" r:id="rId48"/>
    <p:sldId id="969" r:id="rId49"/>
    <p:sldId id="970" r:id="rId50"/>
    <p:sldId id="971" r:id="rId51"/>
    <p:sldId id="972" r:id="rId52"/>
    <p:sldId id="973" r:id="rId53"/>
    <p:sldId id="974" r:id="rId54"/>
    <p:sldId id="975" r:id="rId55"/>
    <p:sldId id="976" r:id="rId56"/>
    <p:sldId id="977" r:id="rId57"/>
    <p:sldId id="978" r:id="rId58"/>
    <p:sldId id="979" r:id="rId59"/>
    <p:sldId id="980" r:id="rId60"/>
    <p:sldId id="981" r:id="rId61"/>
    <p:sldId id="1026" r:id="rId62"/>
    <p:sldId id="1027" r:id="rId63"/>
    <p:sldId id="1028" r:id="rId64"/>
    <p:sldId id="1029" r:id="rId65"/>
    <p:sldId id="948" r:id="rId66"/>
    <p:sldId id="960" r:id="rId67"/>
    <p:sldId id="949" r:id="rId68"/>
    <p:sldId id="951" r:id="rId69"/>
    <p:sldId id="952" r:id="rId70"/>
    <p:sldId id="956" r:id="rId71"/>
    <p:sldId id="957" r:id="rId72"/>
    <p:sldId id="959" r:id="rId73"/>
    <p:sldId id="988" r:id="rId74"/>
    <p:sldId id="1022" r:id="rId75"/>
    <p:sldId id="1016" r:id="rId76"/>
    <p:sldId id="1017" r:id="rId77"/>
    <p:sldId id="1018" r:id="rId78"/>
    <p:sldId id="1019" r:id="rId79"/>
    <p:sldId id="1020" r:id="rId80"/>
    <p:sldId id="1021" r:id="rId81"/>
    <p:sldId id="1023" r:id="rId82"/>
    <p:sldId id="798" r:id="rId83"/>
    <p:sldId id="922" r:id="rId84"/>
    <p:sldId id="923" r:id="rId85"/>
    <p:sldId id="924" r:id="rId86"/>
    <p:sldId id="925" r:id="rId87"/>
    <p:sldId id="779" r:id="rId88"/>
    <p:sldId id="806" r:id="rId89"/>
    <p:sldId id="926" r:id="rId90"/>
    <p:sldId id="964" r:id="rId91"/>
    <p:sldId id="895" r:id="rId92"/>
    <p:sldId id="904" r:id="rId93"/>
    <p:sldId id="903" r:id="rId94"/>
    <p:sldId id="905" r:id="rId95"/>
    <p:sldId id="906" r:id="rId96"/>
  </p:sldIdLst>
  <p:sldSz cx="10080625" cy="7559675"/>
  <p:notesSz cx="7559675" cy="10691813"/>
  <p:defaultTextStyle>
    <a:defPPr>
      <a:defRPr lang="ru-RU"/>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521415D9-36F7-43E2-AB2F-B90AF26B5E84}">
      <p14:sectionLst xmlns:p14="http://schemas.microsoft.com/office/powerpoint/2010/main">
        <p14:section name="Раздел по умолчанию" id="{5B1F2318-2D2D-487A-81F6-2DAA70508ECB}">
          <p14:sldIdLst>
            <p14:sldId id="775"/>
            <p14:sldId id="927"/>
            <p14:sldId id="982"/>
            <p14:sldId id="983"/>
            <p14:sldId id="984"/>
            <p14:sldId id="963"/>
            <p14:sldId id="962"/>
            <p14:sldId id="985"/>
            <p14:sldId id="938"/>
            <p14:sldId id="986"/>
            <p14:sldId id="987"/>
            <p14:sldId id="849"/>
            <p14:sldId id="803"/>
          </p14:sldIdLst>
        </p14:section>
        <p14:section name="Раздел без заголовка" id="{7A560C8A-A2F9-49BF-9B02-A54486252ADA}">
          <p14:sldIdLst>
            <p14:sldId id="858"/>
            <p14:sldId id="989"/>
            <p14:sldId id="862"/>
            <p14:sldId id="864"/>
            <p14:sldId id="1004"/>
            <p14:sldId id="1005"/>
            <p14:sldId id="1007"/>
            <p14:sldId id="869"/>
            <p14:sldId id="871"/>
            <p14:sldId id="872"/>
            <p14:sldId id="1013"/>
            <p14:sldId id="1012"/>
            <p14:sldId id="1008"/>
            <p14:sldId id="990"/>
            <p14:sldId id="991"/>
            <p14:sldId id="992"/>
            <p14:sldId id="993"/>
            <p14:sldId id="1000"/>
            <p14:sldId id="1001"/>
            <p14:sldId id="1002"/>
            <p14:sldId id="1024"/>
            <p14:sldId id="1025"/>
            <p14:sldId id="1011"/>
            <p14:sldId id="998"/>
            <p14:sldId id="1010"/>
            <p14:sldId id="1003"/>
            <p14:sldId id="874"/>
            <p14:sldId id="996"/>
            <p14:sldId id="891"/>
            <p14:sldId id="1015"/>
            <p14:sldId id="944"/>
            <p14:sldId id="945"/>
            <p14:sldId id="1014"/>
            <p14:sldId id="968"/>
            <p14:sldId id="969"/>
            <p14:sldId id="970"/>
            <p14:sldId id="971"/>
            <p14:sldId id="972"/>
            <p14:sldId id="973"/>
            <p14:sldId id="974"/>
            <p14:sldId id="975"/>
            <p14:sldId id="976"/>
            <p14:sldId id="977"/>
            <p14:sldId id="978"/>
            <p14:sldId id="979"/>
            <p14:sldId id="980"/>
            <p14:sldId id="981"/>
            <p14:sldId id="1026"/>
            <p14:sldId id="1027"/>
            <p14:sldId id="1028"/>
            <p14:sldId id="1029"/>
            <p14:sldId id="948"/>
            <p14:sldId id="960"/>
            <p14:sldId id="949"/>
            <p14:sldId id="951"/>
            <p14:sldId id="952"/>
            <p14:sldId id="956"/>
            <p14:sldId id="957"/>
            <p14:sldId id="959"/>
            <p14:sldId id="988"/>
            <p14:sldId id="1022"/>
            <p14:sldId id="1016"/>
            <p14:sldId id="1017"/>
            <p14:sldId id="1018"/>
            <p14:sldId id="1019"/>
            <p14:sldId id="1020"/>
            <p14:sldId id="1021"/>
            <p14:sldId id="1023"/>
            <p14:sldId id="798"/>
            <p14:sldId id="922"/>
            <p14:sldId id="923"/>
            <p14:sldId id="924"/>
            <p14:sldId id="925"/>
            <p14:sldId id="779"/>
            <p14:sldId id="806"/>
            <p14:sldId id="926"/>
            <p14:sldId id="964"/>
            <p14:sldId id="895"/>
            <p14:sldId id="904"/>
            <p14:sldId id="903"/>
            <p14:sldId id="905"/>
            <p14:sldId id="906"/>
          </p14:sldIdLst>
        </p14:section>
        <p14:section name="Раздел без заголовка" id="{C02C90CF-5503-4F31-AC6D-15D48CFF33CB}">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nekinalyu" initials="m"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78" autoAdjust="0"/>
    <p:restoredTop sz="86406" autoAdjust="0"/>
  </p:normalViewPr>
  <p:slideViewPr>
    <p:cSldViewPr>
      <p:cViewPr varScale="1">
        <p:scale>
          <a:sx n="43" d="100"/>
          <a:sy n="43" d="100"/>
        </p:scale>
        <p:origin x="-708" y="-108"/>
      </p:cViewPr>
      <p:guideLst>
        <p:guide orient="horz" pos="2381"/>
        <p:guide pos="3175"/>
      </p:guideLst>
    </p:cSldViewPr>
  </p:slideViewPr>
  <p:outlineViewPr>
    <p:cViewPr>
      <p:scale>
        <a:sx n="33" d="100"/>
        <a:sy n="33" d="100"/>
      </p:scale>
      <p:origin x="0" y="30318"/>
    </p:cViewPr>
  </p:outlineViewPr>
  <p:notesTextViewPr>
    <p:cViewPr>
      <p:scale>
        <a:sx n="100" d="100"/>
        <a:sy n="100" d="100"/>
      </p:scale>
      <p:origin x="0" y="0"/>
    </p:cViewPr>
  </p:notesTextViewPr>
  <p:sorterViewPr>
    <p:cViewPr>
      <p:scale>
        <a:sx n="100" d="100"/>
        <a:sy n="100" d="100"/>
      </p:scale>
      <p:origin x="0" y="591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commentAuthors" Target="commentAuthors.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notesMaster" Target="notesMasters/notes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4-01-28T15:02:03.375" idx="1">
    <p:pos x="5417" y="3625"/>
    <p:text>ального общего, олсновного обще</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4-01-28T15:02:03.375" idx="2">
    <p:pos x="5417" y="3625"/>
    <p:text>ального общего, олсновного обще</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88D960-7076-48D2-B06E-059DAC2550A6}" type="doc">
      <dgm:prSet loTypeId="urn:microsoft.com/office/officeart/2005/8/layout/default#1" loCatId="list" qsTypeId="urn:microsoft.com/office/officeart/2005/8/quickstyle/3d1" qsCatId="3D" csTypeId="urn:microsoft.com/office/officeart/2005/8/colors/accent1_2" csCatId="accent1" phldr="1"/>
      <dgm:spPr/>
      <dgm:t>
        <a:bodyPr/>
        <a:lstStyle/>
        <a:p>
          <a:endParaRPr lang="ru-RU"/>
        </a:p>
      </dgm:t>
    </dgm:pt>
    <dgm:pt modelId="{2F953277-99D4-496E-B153-8D2BAC19A7A5}">
      <dgm:prSet phldrT="[Текст]" custT="1"/>
      <dgm:spPr>
        <a:xfrm>
          <a:off x="6350" y="0"/>
          <a:ext cx="2536164" cy="1841103"/>
        </a:xfrm>
        <a:solidFill>
          <a:schemeClr val="tx2">
            <a:lumMod val="75000"/>
          </a:schemeClr>
        </a:solidFill>
        <a:ln>
          <a:noFill/>
        </a:ln>
        <a:effectLst>
          <a:glow rad="139700">
            <a:schemeClr val="accent1">
              <a:satMod val="175000"/>
              <a:alpha val="40000"/>
            </a:schemeClr>
          </a:glow>
          <a:outerShdw blurRad="50800" dist="43000" dir="5400000" rotWithShape="0">
            <a:srgbClr val="000000">
              <a:alpha val="40000"/>
            </a:srgbClr>
          </a:outerShdw>
        </a:effectLst>
        <a:scene3d>
          <a:camera prst="orthographicFront"/>
          <a:lightRig rig="flat" dir="t"/>
        </a:scene3d>
        <a:sp3d prstMaterial="plastic">
          <a:bevelT w="120900" h="88900"/>
          <a:bevelB w="88900" h="31750" prst="angle"/>
        </a:sp3d>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2000" b="1" smtClean="0">
              <a:solidFill>
                <a:sysClr val="window" lastClr="FFFFFF"/>
              </a:solidFill>
              <a:effectLst>
                <a:outerShdw blurRad="38100" dist="38100" dir="2700000" algn="tl">
                  <a:srgbClr val="000000">
                    <a:alpha val="43137"/>
                  </a:srgbClr>
                </a:outerShdw>
              </a:effectLst>
              <a:latin typeface="Calibri" panose="020F0502020204030204" pitchFamily="34" charset="0"/>
              <a:ea typeface="+mn-ea"/>
              <a:cs typeface="+mn-cs"/>
            </a:rPr>
            <a:t>Инструмент реализации стратегии образования</a:t>
          </a:r>
        </a:p>
        <a:p>
          <a:pPr defTabSz="2889250">
            <a:lnSpc>
              <a:spcPct val="90000"/>
            </a:lnSpc>
            <a:spcBef>
              <a:spcPct val="0"/>
            </a:spcBef>
            <a:spcAft>
              <a:spcPct val="35000"/>
            </a:spcAft>
          </a:pPr>
          <a:endParaRPr lang="ru-RU" sz="2000" b="1" dirty="0">
            <a:solidFill>
              <a:sysClr val="window" lastClr="FFFFFF"/>
            </a:solidFill>
            <a:latin typeface="Calibri" panose="020F0502020204030204" pitchFamily="34" charset="0"/>
            <a:ea typeface="+mn-ea"/>
            <a:cs typeface="+mn-cs"/>
          </a:endParaRPr>
        </a:p>
      </dgm:t>
    </dgm:pt>
    <dgm:pt modelId="{BCCD247C-D7A1-4E4A-B384-FFB7C6E195A2}" type="parTrans" cxnId="{F6F34D18-3023-4C63-9801-415AB96E29FF}">
      <dgm:prSet/>
      <dgm:spPr/>
      <dgm:t>
        <a:bodyPr/>
        <a:lstStyle/>
        <a:p>
          <a:endParaRPr lang="ru-RU" b="1"/>
        </a:p>
      </dgm:t>
    </dgm:pt>
    <dgm:pt modelId="{9FEF14D3-2898-4F5B-AE3E-30795F73F126}" type="sibTrans" cxnId="{F6F34D18-3023-4C63-9801-415AB96E29FF}">
      <dgm:prSet/>
      <dgm:spPr/>
      <dgm:t>
        <a:bodyPr/>
        <a:lstStyle/>
        <a:p>
          <a:endParaRPr lang="ru-RU" b="1"/>
        </a:p>
      </dgm:t>
    </dgm:pt>
    <dgm:pt modelId="{5BBD3A88-E36C-4266-A4E7-2A5B18C69C37}">
      <dgm:prSet custT="1"/>
      <dgm:spPr>
        <a:xfrm>
          <a:off x="5585911" y="3390"/>
          <a:ext cx="2536164" cy="2212777"/>
        </a:xfrm>
        <a:solidFill>
          <a:schemeClr val="tx2">
            <a:lumMod val="75000"/>
          </a:schemeClr>
        </a:solidFill>
        <a:ln>
          <a:noFill/>
        </a:ln>
        <a:effectLst>
          <a:glow rad="139700">
            <a:schemeClr val="accent1">
              <a:satMod val="175000"/>
              <a:alpha val="40000"/>
            </a:schemeClr>
          </a:glow>
          <a:outerShdw blurRad="50800" dist="43000" dir="5400000" rotWithShape="0">
            <a:srgbClr val="000000">
              <a:alpha val="40000"/>
            </a:srgbClr>
          </a:outerShdw>
        </a:effectLst>
        <a:scene3d>
          <a:camera prst="orthographicFront"/>
          <a:lightRig rig="flat" dir="t"/>
        </a:scene3d>
        <a:sp3d prstMaterial="plastic">
          <a:bevelT w="120900" h="88900"/>
          <a:bevelB w="88900" h="31750" prst="angle"/>
        </a:sp3d>
      </dgm:spPr>
      <dgm:t>
        <a:bodyPr/>
        <a:lstStyle/>
        <a:p>
          <a:r>
            <a:rPr lang="ru-RU" sz="1800" b="1" dirty="0" smtClean="0">
              <a:solidFill>
                <a:sysClr val="window" lastClr="FFFFFF"/>
              </a:solidFill>
              <a:effectLst>
                <a:outerShdw blurRad="38100" dist="38100" dir="2700000" algn="tl">
                  <a:srgbClr val="000000">
                    <a:alpha val="43137"/>
                  </a:srgbClr>
                </a:outerShdw>
              </a:effectLst>
              <a:latin typeface="Calibri" panose="020F0502020204030204" pitchFamily="34" charset="0"/>
              <a:ea typeface="+mn-ea"/>
              <a:cs typeface="+mn-cs"/>
            </a:rPr>
            <a:t>Инструмент повышения качества образования и выхода отечественного образования на международный уров</a:t>
          </a:r>
          <a:r>
            <a:rPr lang="ru-RU" sz="1600" b="1" dirty="0" smtClean="0">
              <a:solidFill>
                <a:sysClr val="window" lastClr="FFFFFF"/>
              </a:solidFill>
              <a:effectLst>
                <a:outerShdw blurRad="38100" dist="38100" dir="2700000" algn="tl">
                  <a:srgbClr val="000000">
                    <a:alpha val="43137"/>
                  </a:srgbClr>
                </a:outerShdw>
              </a:effectLst>
              <a:latin typeface="Calibri" panose="020F0502020204030204" pitchFamily="34" charset="0"/>
              <a:ea typeface="+mn-ea"/>
              <a:cs typeface="+mn-cs"/>
            </a:rPr>
            <a:t>ень</a:t>
          </a:r>
          <a:endParaRPr lang="ru-RU" sz="1600" b="1" dirty="0">
            <a:solidFill>
              <a:sysClr val="window" lastClr="FFFFFF"/>
            </a:solidFill>
            <a:effectLst>
              <a:outerShdw blurRad="38100" dist="38100" dir="2700000" algn="tl">
                <a:srgbClr val="000000">
                  <a:alpha val="43137"/>
                </a:srgbClr>
              </a:outerShdw>
            </a:effectLst>
            <a:latin typeface="Calibri" panose="020F0502020204030204" pitchFamily="34" charset="0"/>
            <a:ea typeface="+mn-ea"/>
            <a:cs typeface="+mn-cs"/>
          </a:endParaRPr>
        </a:p>
      </dgm:t>
    </dgm:pt>
    <dgm:pt modelId="{897B9CDB-9B4C-433A-B742-AFD13CC4FE33}" type="parTrans" cxnId="{D08818A7-9EF2-459C-9D07-6149CDDE026D}">
      <dgm:prSet/>
      <dgm:spPr/>
      <dgm:t>
        <a:bodyPr/>
        <a:lstStyle/>
        <a:p>
          <a:endParaRPr lang="ru-RU" b="1"/>
        </a:p>
      </dgm:t>
    </dgm:pt>
    <dgm:pt modelId="{E217408A-CE68-4AF4-AF99-E6EA44EEB15B}" type="sibTrans" cxnId="{D08818A7-9EF2-459C-9D07-6149CDDE026D}">
      <dgm:prSet/>
      <dgm:spPr/>
      <dgm:t>
        <a:bodyPr/>
        <a:lstStyle/>
        <a:p>
          <a:endParaRPr lang="ru-RU" b="1"/>
        </a:p>
      </dgm:t>
    </dgm:pt>
    <dgm:pt modelId="{C674CC5A-855F-4719-884A-5A0C3598C5E5}">
      <dgm:prSet custT="1"/>
      <dgm:spPr>
        <a:xfrm>
          <a:off x="2796130" y="44689"/>
          <a:ext cx="2536164" cy="2130180"/>
        </a:xfrm>
        <a:solidFill>
          <a:srgbClr val="0070C0"/>
        </a:solidFill>
        <a:ln>
          <a:noFill/>
        </a:ln>
        <a:effectLst>
          <a:glow rad="139700">
            <a:schemeClr val="accent1">
              <a:satMod val="175000"/>
              <a:alpha val="40000"/>
            </a:schemeClr>
          </a:glow>
          <a:outerShdw blurRad="50800" dist="43000" dir="5400000" rotWithShape="0">
            <a:srgbClr val="000000">
              <a:alpha val="40000"/>
            </a:srgbClr>
          </a:outerShdw>
        </a:effectLst>
        <a:scene3d>
          <a:camera prst="orthographicFront"/>
          <a:lightRig rig="flat" dir="t"/>
        </a:scene3d>
        <a:sp3d prstMaterial="plastic">
          <a:bevelT w="120900" h="88900"/>
          <a:bevelB w="88900" h="31750" prst="angle"/>
        </a:sp3d>
      </dgm:spPr>
      <dgm:t>
        <a:bodyPr/>
        <a:lstStyle/>
        <a:p>
          <a:r>
            <a:rPr lang="ru-RU" sz="2200" b="1" dirty="0" smtClean="0">
              <a:solidFill>
                <a:schemeClr val="bg1"/>
              </a:solidFill>
              <a:effectLst>
                <a:outerShdw blurRad="38100" dist="38100" dir="2700000" algn="tl">
                  <a:srgbClr val="000000">
                    <a:alpha val="43137"/>
                  </a:srgbClr>
                </a:outerShdw>
              </a:effectLst>
              <a:latin typeface="Calibri" panose="020F0502020204030204" pitchFamily="34" charset="0"/>
              <a:ea typeface="+mn-ea"/>
              <a:cs typeface="+mn-cs"/>
            </a:rPr>
            <a:t>Объективный измеритель квалификации педагога</a:t>
          </a:r>
          <a:endParaRPr lang="ru-RU" sz="2200" b="1" dirty="0">
            <a:solidFill>
              <a:schemeClr val="bg1"/>
            </a:solidFill>
            <a:effectLst>
              <a:outerShdw blurRad="38100" dist="38100" dir="2700000" algn="tl">
                <a:srgbClr val="000000">
                  <a:alpha val="43137"/>
                </a:srgbClr>
              </a:outerShdw>
            </a:effectLst>
            <a:latin typeface="Calibri" panose="020F0502020204030204" pitchFamily="34" charset="0"/>
            <a:ea typeface="+mn-ea"/>
            <a:cs typeface="+mn-cs"/>
          </a:endParaRPr>
        </a:p>
      </dgm:t>
    </dgm:pt>
    <dgm:pt modelId="{AEF3793A-E503-4954-8B2D-B692F9E1A54A}" type="parTrans" cxnId="{CECDA72D-E0D1-4BEA-9AA4-EED487E6F31F}">
      <dgm:prSet/>
      <dgm:spPr/>
      <dgm:t>
        <a:bodyPr/>
        <a:lstStyle/>
        <a:p>
          <a:endParaRPr lang="ru-RU" b="1"/>
        </a:p>
      </dgm:t>
    </dgm:pt>
    <dgm:pt modelId="{5EF30341-5D89-4471-A7A2-DEF5A16D9774}" type="sibTrans" cxnId="{CECDA72D-E0D1-4BEA-9AA4-EED487E6F31F}">
      <dgm:prSet/>
      <dgm:spPr/>
      <dgm:t>
        <a:bodyPr/>
        <a:lstStyle/>
        <a:p>
          <a:endParaRPr lang="ru-RU" b="1"/>
        </a:p>
      </dgm:t>
    </dgm:pt>
    <dgm:pt modelId="{636527CB-FE2E-462D-93BB-12F25DC5A372}">
      <dgm:prSet custT="1"/>
      <dgm:spPr>
        <a:xfrm>
          <a:off x="1401240" y="2469784"/>
          <a:ext cx="2536164" cy="1867063"/>
        </a:xfrm>
        <a:solidFill>
          <a:srgbClr val="0070C0"/>
        </a:solidFill>
        <a:ln>
          <a:solidFill>
            <a:schemeClr val="accent1"/>
          </a:solidFill>
        </a:ln>
        <a:effectLst>
          <a:glow rad="139700">
            <a:schemeClr val="accent1">
              <a:satMod val="175000"/>
              <a:alpha val="40000"/>
            </a:schemeClr>
          </a:glow>
          <a:outerShdw blurRad="50800" dist="43000" dir="5400000" rotWithShape="0">
            <a:srgbClr val="000000">
              <a:alpha val="40000"/>
            </a:srgbClr>
          </a:outerShdw>
        </a:effectLst>
        <a:scene3d>
          <a:camera prst="orthographicFront"/>
          <a:lightRig rig="flat" dir="t"/>
        </a:scene3d>
        <a:sp3d prstMaterial="plastic">
          <a:bevelT w="120900" h="88900"/>
          <a:bevelB w="88900" h="31750" prst="angle"/>
        </a:sp3d>
      </dgm:spPr>
      <dgm:t>
        <a:bodyPr/>
        <a:lstStyle/>
        <a:p>
          <a:r>
            <a:rPr lang="ru-RU" sz="2200" b="1" dirty="0" smtClean="0">
              <a:solidFill>
                <a:schemeClr val="bg1"/>
              </a:solidFill>
              <a:latin typeface="Calibri" panose="020F0502020204030204" pitchFamily="34" charset="0"/>
              <a:ea typeface="+mn-ea"/>
              <a:cs typeface="+mn-cs"/>
            </a:rPr>
            <a:t>Средство отбора педагогических кадров в учреждения образования</a:t>
          </a:r>
          <a:endParaRPr lang="ru-RU" sz="2200" b="1" dirty="0">
            <a:solidFill>
              <a:schemeClr val="bg1"/>
            </a:solidFill>
            <a:latin typeface="Calibri" panose="020F0502020204030204" pitchFamily="34" charset="0"/>
            <a:ea typeface="+mn-ea"/>
            <a:cs typeface="+mn-cs"/>
          </a:endParaRPr>
        </a:p>
      </dgm:t>
    </dgm:pt>
    <dgm:pt modelId="{3931058E-5567-431C-B110-99C25A6333EA}" type="parTrans" cxnId="{18342165-B0E4-4746-98A1-81B0877EA685}">
      <dgm:prSet/>
      <dgm:spPr/>
      <dgm:t>
        <a:bodyPr/>
        <a:lstStyle/>
        <a:p>
          <a:endParaRPr lang="ru-RU" b="1"/>
        </a:p>
      </dgm:t>
    </dgm:pt>
    <dgm:pt modelId="{386A9753-5624-423B-8FC6-06378945400E}" type="sibTrans" cxnId="{18342165-B0E4-4746-98A1-81B0877EA685}">
      <dgm:prSet/>
      <dgm:spPr/>
      <dgm:t>
        <a:bodyPr/>
        <a:lstStyle/>
        <a:p>
          <a:endParaRPr lang="ru-RU" b="1"/>
        </a:p>
      </dgm:t>
    </dgm:pt>
    <dgm:pt modelId="{36AC3B82-3D04-4C5D-9CBB-EB825623EB0A}">
      <dgm:prSet custT="1"/>
      <dgm:spPr>
        <a:xfrm>
          <a:off x="4191021" y="2469784"/>
          <a:ext cx="2536164" cy="1867063"/>
        </a:xfrm>
        <a:solidFill>
          <a:srgbClr val="0070C0"/>
        </a:solidFill>
        <a:ln>
          <a:noFill/>
        </a:ln>
        <a:effectLst>
          <a:glow rad="139700">
            <a:schemeClr val="accent1">
              <a:satMod val="175000"/>
              <a:alpha val="40000"/>
            </a:schemeClr>
          </a:glow>
          <a:outerShdw blurRad="50800" dist="43000" dir="5400000" rotWithShape="0">
            <a:srgbClr val="000000">
              <a:alpha val="40000"/>
            </a:srgbClr>
          </a:outerShdw>
        </a:effectLst>
        <a:scene3d>
          <a:camera prst="orthographicFront"/>
          <a:lightRig rig="flat" dir="t"/>
        </a:scene3d>
        <a:sp3d prstMaterial="plastic">
          <a:bevelT w="120900" h="88900"/>
          <a:bevelB w="88900" h="31750" prst="angle"/>
        </a:sp3d>
      </dgm:spPr>
      <dgm:t>
        <a:bodyPr/>
        <a:lstStyle/>
        <a:p>
          <a:r>
            <a:rPr lang="ru-RU" sz="2200" b="1" dirty="0" smtClean="0">
              <a:solidFill>
                <a:schemeClr val="bg1"/>
              </a:solidFill>
              <a:latin typeface="Calibri" panose="020F0502020204030204" pitchFamily="34" charset="0"/>
              <a:ea typeface="+mn-ea"/>
              <a:cs typeface="+mn-cs"/>
            </a:rPr>
            <a:t>Основа для формирования трудового договора</a:t>
          </a:r>
          <a:endParaRPr lang="ru-RU" sz="2200" b="1" dirty="0">
            <a:solidFill>
              <a:schemeClr val="bg1"/>
            </a:solidFill>
            <a:latin typeface="Calibri" panose="020F0502020204030204" pitchFamily="34" charset="0"/>
            <a:ea typeface="+mn-ea"/>
            <a:cs typeface="+mn-cs"/>
          </a:endParaRPr>
        </a:p>
      </dgm:t>
    </dgm:pt>
    <dgm:pt modelId="{4D317BEB-88C8-4024-A8C2-2BCCB655C24A}" type="parTrans" cxnId="{97C7EAC2-9548-4257-AAB0-20510B4D7446}">
      <dgm:prSet/>
      <dgm:spPr/>
      <dgm:t>
        <a:bodyPr/>
        <a:lstStyle/>
        <a:p>
          <a:endParaRPr lang="ru-RU" b="1"/>
        </a:p>
      </dgm:t>
    </dgm:pt>
    <dgm:pt modelId="{F6E2D957-17E6-4D8F-813C-A84911FB07FF}" type="sibTrans" cxnId="{97C7EAC2-9548-4257-AAB0-20510B4D7446}">
      <dgm:prSet/>
      <dgm:spPr/>
      <dgm:t>
        <a:bodyPr/>
        <a:lstStyle/>
        <a:p>
          <a:endParaRPr lang="ru-RU" b="1"/>
        </a:p>
      </dgm:t>
    </dgm:pt>
    <dgm:pt modelId="{AB445C18-A244-478A-AF11-0CA71B80DB89}" type="pres">
      <dgm:prSet presAssocID="{2B88D960-7076-48D2-B06E-059DAC2550A6}" presName="diagram" presStyleCnt="0">
        <dgm:presLayoutVars>
          <dgm:dir/>
          <dgm:resizeHandles val="exact"/>
        </dgm:presLayoutVars>
      </dgm:prSet>
      <dgm:spPr/>
      <dgm:t>
        <a:bodyPr/>
        <a:lstStyle/>
        <a:p>
          <a:endParaRPr lang="ru-RU"/>
        </a:p>
      </dgm:t>
    </dgm:pt>
    <dgm:pt modelId="{11E143E7-C068-4402-8827-9AB69DBE52F4}" type="pres">
      <dgm:prSet presAssocID="{2F953277-99D4-496E-B153-8D2BAC19A7A5}" presName="node" presStyleLbl="node1" presStyleIdx="0" presStyleCnt="5" custScaleX="95640" custScaleY="132819" custLinFactNeighborY="-13314">
        <dgm:presLayoutVars>
          <dgm:bulletEnabled val="1"/>
        </dgm:presLayoutVars>
      </dgm:prSet>
      <dgm:spPr>
        <a:prstGeom prst="rect">
          <a:avLst/>
        </a:prstGeom>
      </dgm:spPr>
      <dgm:t>
        <a:bodyPr/>
        <a:lstStyle/>
        <a:p>
          <a:endParaRPr lang="ru-RU"/>
        </a:p>
      </dgm:t>
    </dgm:pt>
    <dgm:pt modelId="{E027F95A-F4E0-4276-A0CE-346E0B4EFD49}" type="pres">
      <dgm:prSet presAssocID="{9FEF14D3-2898-4F5B-AE3E-30795F73F126}" presName="sibTrans" presStyleCnt="0"/>
      <dgm:spPr/>
      <dgm:t>
        <a:bodyPr/>
        <a:lstStyle/>
        <a:p>
          <a:endParaRPr lang="ru-RU"/>
        </a:p>
      </dgm:t>
    </dgm:pt>
    <dgm:pt modelId="{2B80E7BA-2A1B-4A1F-81A6-70E351184799}" type="pres">
      <dgm:prSet presAssocID="{C674CC5A-855F-4719-884A-5A0C3598C5E5}" presName="node" presStyleLbl="node1" presStyleIdx="1" presStyleCnt="5" custScaleX="95640" custScaleY="132751" custLinFactNeighborX="-823" custLinFactNeighborY="-8530">
        <dgm:presLayoutVars>
          <dgm:bulletEnabled val="1"/>
        </dgm:presLayoutVars>
      </dgm:prSet>
      <dgm:spPr>
        <a:prstGeom prst="rect">
          <a:avLst/>
        </a:prstGeom>
      </dgm:spPr>
      <dgm:t>
        <a:bodyPr/>
        <a:lstStyle/>
        <a:p>
          <a:endParaRPr lang="ru-RU"/>
        </a:p>
      </dgm:t>
    </dgm:pt>
    <dgm:pt modelId="{D558D2FF-8B5A-4243-B9B8-C583ABCD22A4}" type="pres">
      <dgm:prSet presAssocID="{5EF30341-5D89-4471-A7A2-DEF5A16D9774}" presName="sibTrans" presStyleCnt="0"/>
      <dgm:spPr/>
      <dgm:t>
        <a:bodyPr/>
        <a:lstStyle/>
        <a:p>
          <a:endParaRPr lang="ru-RU"/>
        </a:p>
      </dgm:t>
    </dgm:pt>
    <dgm:pt modelId="{17C9B40C-28E4-40FC-AA27-8B702F1E7C98}" type="pres">
      <dgm:prSet presAssocID="{5BBD3A88-E36C-4266-A4E7-2A5B18C69C37}" presName="node" presStyleLbl="node1" presStyleIdx="2" presStyleCnt="5" custScaleX="97862" custScaleY="128785">
        <dgm:presLayoutVars>
          <dgm:bulletEnabled val="1"/>
        </dgm:presLayoutVars>
      </dgm:prSet>
      <dgm:spPr>
        <a:prstGeom prst="rect">
          <a:avLst/>
        </a:prstGeom>
      </dgm:spPr>
      <dgm:t>
        <a:bodyPr/>
        <a:lstStyle/>
        <a:p>
          <a:endParaRPr lang="ru-RU"/>
        </a:p>
      </dgm:t>
    </dgm:pt>
    <dgm:pt modelId="{FA7D1389-C00E-44C9-BB32-F74FE2E62154}" type="pres">
      <dgm:prSet presAssocID="{E217408A-CE68-4AF4-AF99-E6EA44EEB15B}" presName="sibTrans" presStyleCnt="0"/>
      <dgm:spPr/>
      <dgm:t>
        <a:bodyPr/>
        <a:lstStyle/>
        <a:p>
          <a:endParaRPr lang="ru-RU"/>
        </a:p>
      </dgm:t>
    </dgm:pt>
    <dgm:pt modelId="{64BC48BA-1CB6-4E43-A59B-7498D30AAAE5}" type="pres">
      <dgm:prSet presAssocID="{636527CB-FE2E-462D-93BB-12F25DC5A372}" presName="node" presStyleLbl="node1" presStyleIdx="3" presStyleCnt="5" custScaleY="122696">
        <dgm:presLayoutVars>
          <dgm:bulletEnabled val="1"/>
        </dgm:presLayoutVars>
      </dgm:prSet>
      <dgm:spPr>
        <a:prstGeom prst="rect">
          <a:avLst/>
        </a:prstGeom>
      </dgm:spPr>
      <dgm:t>
        <a:bodyPr/>
        <a:lstStyle/>
        <a:p>
          <a:endParaRPr lang="ru-RU"/>
        </a:p>
      </dgm:t>
    </dgm:pt>
    <dgm:pt modelId="{38D962C8-50E1-4CA6-8C10-116AE416F144}" type="pres">
      <dgm:prSet presAssocID="{386A9753-5624-423B-8FC6-06378945400E}" presName="sibTrans" presStyleCnt="0"/>
      <dgm:spPr/>
      <dgm:t>
        <a:bodyPr/>
        <a:lstStyle/>
        <a:p>
          <a:endParaRPr lang="ru-RU"/>
        </a:p>
      </dgm:t>
    </dgm:pt>
    <dgm:pt modelId="{C86A6FC6-A957-4EC3-9043-ECCC9CF799AE}" type="pres">
      <dgm:prSet presAssocID="{36AC3B82-3D04-4C5D-9CBB-EB825623EB0A}" presName="node" presStyleLbl="node1" presStyleIdx="4" presStyleCnt="5" custScaleY="122696" custLinFactNeighborY="4498">
        <dgm:presLayoutVars>
          <dgm:bulletEnabled val="1"/>
        </dgm:presLayoutVars>
      </dgm:prSet>
      <dgm:spPr>
        <a:prstGeom prst="rect">
          <a:avLst/>
        </a:prstGeom>
      </dgm:spPr>
      <dgm:t>
        <a:bodyPr/>
        <a:lstStyle/>
        <a:p>
          <a:endParaRPr lang="ru-RU"/>
        </a:p>
      </dgm:t>
    </dgm:pt>
  </dgm:ptLst>
  <dgm:cxnLst>
    <dgm:cxn modelId="{97C7EAC2-9548-4257-AAB0-20510B4D7446}" srcId="{2B88D960-7076-48D2-B06E-059DAC2550A6}" destId="{36AC3B82-3D04-4C5D-9CBB-EB825623EB0A}" srcOrd="4" destOrd="0" parTransId="{4D317BEB-88C8-4024-A8C2-2BCCB655C24A}" sibTransId="{F6E2D957-17E6-4D8F-813C-A84911FB07FF}"/>
    <dgm:cxn modelId="{F6F34D18-3023-4C63-9801-415AB96E29FF}" srcId="{2B88D960-7076-48D2-B06E-059DAC2550A6}" destId="{2F953277-99D4-496E-B153-8D2BAC19A7A5}" srcOrd="0" destOrd="0" parTransId="{BCCD247C-D7A1-4E4A-B384-FFB7C6E195A2}" sibTransId="{9FEF14D3-2898-4F5B-AE3E-30795F73F126}"/>
    <dgm:cxn modelId="{4301CBF6-2F91-42A4-97B5-62B72065F12D}" type="presOf" srcId="{2F953277-99D4-496E-B153-8D2BAC19A7A5}" destId="{11E143E7-C068-4402-8827-9AB69DBE52F4}" srcOrd="0" destOrd="0" presId="urn:microsoft.com/office/officeart/2005/8/layout/default#1"/>
    <dgm:cxn modelId="{ACAB415B-CCDF-4480-82B9-6BB33CDA3EAF}" type="presOf" srcId="{636527CB-FE2E-462D-93BB-12F25DC5A372}" destId="{64BC48BA-1CB6-4E43-A59B-7498D30AAAE5}" srcOrd="0" destOrd="0" presId="urn:microsoft.com/office/officeart/2005/8/layout/default#1"/>
    <dgm:cxn modelId="{CECDA72D-E0D1-4BEA-9AA4-EED487E6F31F}" srcId="{2B88D960-7076-48D2-B06E-059DAC2550A6}" destId="{C674CC5A-855F-4719-884A-5A0C3598C5E5}" srcOrd="1" destOrd="0" parTransId="{AEF3793A-E503-4954-8B2D-B692F9E1A54A}" sibTransId="{5EF30341-5D89-4471-A7A2-DEF5A16D9774}"/>
    <dgm:cxn modelId="{F64DAA18-D818-4CB7-A5D7-997F2F4ECBC9}" type="presOf" srcId="{36AC3B82-3D04-4C5D-9CBB-EB825623EB0A}" destId="{C86A6FC6-A957-4EC3-9043-ECCC9CF799AE}" srcOrd="0" destOrd="0" presId="urn:microsoft.com/office/officeart/2005/8/layout/default#1"/>
    <dgm:cxn modelId="{D190C064-FB5E-46D8-A896-1F0C501010B1}" type="presOf" srcId="{5BBD3A88-E36C-4266-A4E7-2A5B18C69C37}" destId="{17C9B40C-28E4-40FC-AA27-8B702F1E7C98}" srcOrd="0" destOrd="0" presId="urn:microsoft.com/office/officeart/2005/8/layout/default#1"/>
    <dgm:cxn modelId="{18342165-B0E4-4746-98A1-81B0877EA685}" srcId="{2B88D960-7076-48D2-B06E-059DAC2550A6}" destId="{636527CB-FE2E-462D-93BB-12F25DC5A372}" srcOrd="3" destOrd="0" parTransId="{3931058E-5567-431C-B110-99C25A6333EA}" sibTransId="{386A9753-5624-423B-8FC6-06378945400E}"/>
    <dgm:cxn modelId="{F8B3279D-3582-4634-B5CD-0E2F76B776B6}" type="presOf" srcId="{2B88D960-7076-48D2-B06E-059DAC2550A6}" destId="{AB445C18-A244-478A-AF11-0CA71B80DB89}" srcOrd="0" destOrd="0" presId="urn:microsoft.com/office/officeart/2005/8/layout/default#1"/>
    <dgm:cxn modelId="{10E9C333-C7B7-46BE-9CF9-485A0D6F54A0}" type="presOf" srcId="{C674CC5A-855F-4719-884A-5A0C3598C5E5}" destId="{2B80E7BA-2A1B-4A1F-81A6-70E351184799}" srcOrd="0" destOrd="0" presId="urn:microsoft.com/office/officeart/2005/8/layout/default#1"/>
    <dgm:cxn modelId="{D08818A7-9EF2-459C-9D07-6149CDDE026D}" srcId="{2B88D960-7076-48D2-B06E-059DAC2550A6}" destId="{5BBD3A88-E36C-4266-A4E7-2A5B18C69C37}" srcOrd="2" destOrd="0" parTransId="{897B9CDB-9B4C-433A-B742-AFD13CC4FE33}" sibTransId="{E217408A-CE68-4AF4-AF99-E6EA44EEB15B}"/>
    <dgm:cxn modelId="{668B38C9-AECC-4180-89BE-F7FA5CF2FE05}" type="presParOf" srcId="{AB445C18-A244-478A-AF11-0CA71B80DB89}" destId="{11E143E7-C068-4402-8827-9AB69DBE52F4}" srcOrd="0" destOrd="0" presId="urn:microsoft.com/office/officeart/2005/8/layout/default#1"/>
    <dgm:cxn modelId="{AA3C3318-9816-4D9B-BE72-641640EE497B}" type="presParOf" srcId="{AB445C18-A244-478A-AF11-0CA71B80DB89}" destId="{E027F95A-F4E0-4276-A0CE-346E0B4EFD49}" srcOrd="1" destOrd="0" presId="urn:microsoft.com/office/officeart/2005/8/layout/default#1"/>
    <dgm:cxn modelId="{E6C04AD0-DFB7-46FC-BE1F-2439BCB5AFAB}" type="presParOf" srcId="{AB445C18-A244-478A-AF11-0CA71B80DB89}" destId="{2B80E7BA-2A1B-4A1F-81A6-70E351184799}" srcOrd="2" destOrd="0" presId="urn:microsoft.com/office/officeart/2005/8/layout/default#1"/>
    <dgm:cxn modelId="{0FA7D0DC-EA2D-4431-8468-EBA6A24C986B}" type="presParOf" srcId="{AB445C18-A244-478A-AF11-0CA71B80DB89}" destId="{D558D2FF-8B5A-4243-B9B8-C583ABCD22A4}" srcOrd="3" destOrd="0" presId="urn:microsoft.com/office/officeart/2005/8/layout/default#1"/>
    <dgm:cxn modelId="{ABBC8AE0-78C0-4873-B684-A391EF617AC2}" type="presParOf" srcId="{AB445C18-A244-478A-AF11-0CA71B80DB89}" destId="{17C9B40C-28E4-40FC-AA27-8B702F1E7C98}" srcOrd="4" destOrd="0" presId="urn:microsoft.com/office/officeart/2005/8/layout/default#1"/>
    <dgm:cxn modelId="{EDDEB8D8-8486-4BF8-99D0-3D7C93EEC20D}" type="presParOf" srcId="{AB445C18-A244-478A-AF11-0CA71B80DB89}" destId="{FA7D1389-C00E-44C9-BB32-F74FE2E62154}" srcOrd="5" destOrd="0" presId="urn:microsoft.com/office/officeart/2005/8/layout/default#1"/>
    <dgm:cxn modelId="{48F393C6-FA7F-438C-A3C1-26A39D99FCF3}" type="presParOf" srcId="{AB445C18-A244-478A-AF11-0CA71B80DB89}" destId="{64BC48BA-1CB6-4E43-A59B-7498D30AAAE5}" srcOrd="6" destOrd="0" presId="urn:microsoft.com/office/officeart/2005/8/layout/default#1"/>
    <dgm:cxn modelId="{FA7BE6EC-A8BB-41AA-B579-A308F15C9DA6}" type="presParOf" srcId="{AB445C18-A244-478A-AF11-0CA71B80DB89}" destId="{38D962C8-50E1-4CA6-8C10-116AE416F144}" srcOrd="7" destOrd="0" presId="urn:microsoft.com/office/officeart/2005/8/layout/default#1"/>
    <dgm:cxn modelId="{174D3D4B-E334-4DCF-B08F-D396AE0990BE}" type="presParOf" srcId="{AB445C18-A244-478A-AF11-0CA71B80DB89}" destId="{C86A6FC6-A957-4EC3-9043-ECCC9CF799AE}" srcOrd="8" destOrd="0" presId="urn:microsoft.com/office/officeart/2005/8/layout/default#1"/>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7F17DDB1-2319-42F3-A9E2-8785E266FEBA}" type="doc">
      <dgm:prSet loTypeId="urn:microsoft.com/office/officeart/2005/8/layout/vList3#1" loCatId="list" qsTypeId="urn:microsoft.com/office/officeart/2005/8/quickstyle/3d1" qsCatId="3D" csTypeId="urn:microsoft.com/office/officeart/2005/8/colors/accent1_2" csCatId="accent1" phldr="1"/>
      <dgm:spPr/>
      <dgm:t>
        <a:bodyPr/>
        <a:lstStyle/>
        <a:p>
          <a:endParaRPr lang="ru-RU"/>
        </a:p>
      </dgm:t>
    </dgm:pt>
    <dgm:pt modelId="{BCB5D094-0152-40D2-97B3-A0E4C25C3045}">
      <dgm:prSet custT="1"/>
      <dgm:spPr>
        <a:xfrm rot="10800000">
          <a:off x="1616242" y="3841"/>
          <a:ext cx="5550417" cy="847434"/>
        </a:xfrm>
        <a:effectLst>
          <a:glow rad="139700">
            <a:schemeClr val="accent1">
              <a:satMod val="175000"/>
              <a:alpha val="40000"/>
            </a:schemeClr>
          </a:glow>
        </a:effectLst>
      </dgm:spPr>
      <dgm:t>
        <a:bodyPr/>
        <a:lstStyle/>
        <a:p>
          <a:pPr rtl="0"/>
          <a:r>
            <a:rPr lang="ru-RU" sz="2000" b="1" smtClean="0">
              <a:effectLst>
                <a:outerShdw blurRad="38100" dist="38100" dir="2700000" algn="tl">
                  <a:srgbClr val="000000">
                    <a:alpha val="43137"/>
                  </a:srgbClr>
                </a:outerShdw>
              </a:effectLst>
              <a:latin typeface="Calibri" panose="020F0502020204030204" pitchFamily="34" charset="0"/>
              <a:ea typeface="+mn-ea"/>
              <a:cs typeface="+mn-cs"/>
            </a:rPr>
            <a:t>Работа с одаренными учащимися</a:t>
          </a:r>
          <a:endParaRPr lang="ru-RU" sz="2000" b="1" dirty="0">
            <a:effectLst>
              <a:outerShdw blurRad="38100" dist="38100" dir="2700000" algn="tl">
                <a:srgbClr val="000000">
                  <a:alpha val="43137"/>
                </a:srgbClr>
              </a:outerShdw>
            </a:effectLst>
            <a:latin typeface="Calibri" panose="020F0502020204030204" pitchFamily="34" charset="0"/>
            <a:ea typeface="+mn-ea"/>
            <a:cs typeface="+mn-cs"/>
          </a:endParaRPr>
        </a:p>
      </dgm:t>
    </dgm:pt>
    <dgm:pt modelId="{0D2E37AC-7EF1-40BA-87F9-1D786BEA8946}" type="parTrans" cxnId="{AD023B63-B510-4478-8EC8-2F71051B0255}">
      <dgm:prSet/>
      <dgm:spPr/>
      <dgm:t>
        <a:bodyPr/>
        <a:lstStyle/>
        <a:p>
          <a:endParaRPr lang="ru-RU" b="1"/>
        </a:p>
      </dgm:t>
    </dgm:pt>
    <dgm:pt modelId="{32098361-7C18-4B23-8847-627B9447B181}" type="sibTrans" cxnId="{AD023B63-B510-4478-8EC8-2F71051B0255}">
      <dgm:prSet/>
      <dgm:spPr/>
      <dgm:t>
        <a:bodyPr/>
        <a:lstStyle/>
        <a:p>
          <a:endParaRPr lang="ru-RU" b="1"/>
        </a:p>
      </dgm:t>
    </dgm:pt>
    <dgm:pt modelId="{26BC88FB-F1A2-4078-9B94-91F1CDB89B3D}">
      <dgm:prSet custT="1"/>
      <dgm:spPr>
        <a:xfrm rot="10800000">
          <a:off x="1611491" y="1104241"/>
          <a:ext cx="5556752" cy="847434"/>
        </a:xfrm>
        <a:effectLst>
          <a:glow rad="139700">
            <a:schemeClr val="accent1">
              <a:satMod val="175000"/>
              <a:alpha val="40000"/>
            </a:schemeClr>
          </a:glow>
        </a:effectLst>
      </dgm:spPr>
      <dgm:t>
        <a:bodyPr/>
        <a:lstStyle/>
        <a:p>
          <a:pPr rtl="0"/>
          <a:r>
            <a:rPr lang="ru-RU" sz="2000" b="1" dirty="0" smtClean="0">
              <a:effectLst>
                <a:outerShdw blurRad="38100" dist="38100" dir="2700000" algn="tl">
                  <a:srgbClr val="000000">
                    <a:alpha val="43137"/>
                  </a:srgbClr>
                </a:outerShdw>
              </a:effectLst>
              <a:latin typeface="Calibri" panose="020F0502020204030204" pitchFamily="34" charset="0"/>
              <a:ea typeface="+mn-ea"/>
              <a:cs typeface="+mn-cs"/>
            </a:rPr>
            <a:t>Работа</a:t>
          </a:r>
          <a:r>
            <a:rPr lang="ru-RU" sz="2000" b="1" dirty="0" smtClean="0">
              <a:latin typeface="Calibri" panose="020F0502020204030204" pitchFamily="34" charset="0"/>
              <a:ea typeface="+mn-ea"/>
              <a:cs typeface="+mn-cs"/>
            </a:rPr>
            <a:t> в условиях реализации программ инклюзивного образования</a:t>
          </a:r>
          <a:endParaRPr lang="ru-RU" sz="2000" b="1" dirty="0">
            <a:latin typeface="Calibri" panose="020F0502020204030204" pitchFamily="34" charset="0"/>
            <a:ea typeface="+mn-ea"/>
            <a:cs typeface="+mn-cs"/>
          </a:endParaRPr>
        </a:p>
      </dgm:t>
    </dgm:pt>
    <dgm:pt modelId="{002301C6-08AC-443D-B959-CAE8D58C9240}" type="parTrans" cxnId="{51937399-15C0-449E-AF44-8F8E88CBE9A7}">
      <dgm:prSet/>
      <dgm:spPr/>
      <dgm:t>
        <a:bodyPr/>
        <a:lstStyle/>
        <a:p>
          <a:endParaRPr lang="ru-RU" b="1"/>
        </a:p>
      </dgm:t>
    </dgm:pt>
    <dgm:pt modelId="{B50D7AFB-7948-47C5-A9D5-F494E9FD03F6}" type="sibTrans" cxnId="{51937399-15C0-449E-AF44-8F8E88CBE9A7}">
      <dgm:prSet/>
      <dgm:spPr/>
      <dgm:t>
        <a:bodyPr/>
        <a:lstStyle/>
        <a:p>
          <a:endParaRPr lang="ru-RU" b="1"/>
        </a:p>
      </dgm:t>
    </dgm:pt>
    <dgm:pt modelId="{C627B659-48C4-4027-AEA0-8928B159982E}">
      <dgm:prSet custT="1"/>
      <dgm:spPr>
        <a:xfrm rot="10800000">
          <a:off x="1635566" y="2165709"/>
          <a:ext cx="5583258" cy="847434"/>
        </a:xfrm>
        <a:effectLst>
          <a:glow rad="139700">
            <a:schemeClr val="accent1">
              <a:satMod val="175000"/>
              <a:alpha val="40000"/>
            </a:schemeClr>
          </a:glow>
        </a:effectLst>
      </dgm:spPr>
      <dgm:t>
        <a:bodyPr/>
        <a:lstStyle/>
        <a:p>
          <a:pPr rtl="0"/>
          <a:r>
            <a:rPr lang="ru-RU" sz="2000" b="1" dirty="0" smtClean="0">
              <a:effectLst>
                <a:outerShdw blurRad="38100" dist="38100" dir="2700000" algn="tl">
                  <a:srgbClr val="000000">
                    <a:alpha val="43137"/>
                  </a:srgbClr>
                </a:outerShdw>
              </a:effectLst>
              <a:latin typeface="Calibri" panose="020F0502020204030204" pitchFamily="34" charset="0"/>
              <a:ea typeface="+mn-ea"/>
              <a:cs typeface="+mn-cs"/>
            </a:rPr>
            <a:t>Преподавание</a:t>
          </a:r>
          <a:r>
            <a:rPr lang="ru-RU" sz="2000" b="1" dirty="0" smtClean="0">
              <a:latin typeface="Calibri" panose="020F0502020204030204" pitchFamily="34" charset="0"/>
              <a:ea typeface="+mn-ea"/>
              <a:cs typeface="+mn-cs"/>
            </a:rPr>
            <a:t> русского языка учащимся, для которых он не является родным</a:t>
          </a:r>
          <a:endParaRPr lang="ru-RU" sz="2000" b="1" dirty="0">
            <a:latin typeface="Calibri" panose="020F0502020204030204" pitchFamily="34" charset="0"/>
            <a:ea typeface="+mn-ea"/>
            <a:cs typeface="+mn-cs"/>
          </a:endParaRPr>
        </a:p>
      </dgm:t>
    </dgm:pt>
    <dgm:pt modelId="{60BF1606-CCEE-4A23-B252-40D8B98C8273}" type="parTrans" cxnId="{45C05E1C-A437-402C-9C77-4EE1739BA86B}">
      <dgm:prSet/>
      <dgm:spPr/>
      <dgm:t>
        <a:bodyPr/>
        <a:lstStyle/>
        <a:p>
          <a:endParaRPr lang="ru-RU" b="1"/>
        </a:p>
      </dgm:t>
    </dgm:pt>
    <dgm:pt modelId="{9BCE5191-1022-411B-8CF3-F47C6ED53E25}" type="sibTrans" cxnId="{45C05E1C-A437-402C-9C77-4EE1739BA86B}">
      <dgm:prSet/>
      <dgm:spPr/>
      <dgm:t>
        <a:bodyPr/>
        <a:lstStyle/>
        <a:p>
          <a:endParaRPr lang="ru-RU" b="1"/>
        </a:p>
      </dgm:t>
    </dgm:pt>
    <dgm:pt modelId="{DB31E0D0-9097-48ED-A524-2A13C7B42802}">
      <dgm:prSet custT="1"/>
      <dgm:spPr>
        <a:xfrm rot="10800000">
          <a:off x="1616284" y="3305040"/>
          <a:ext cx="5550362" cy="847434"/>
        </a:xfrm>
        <a:effectLst>
          <a:glow rad="139700">
            <a:schemeClr val="accent1">
              <a:satMod val="175000"/>
              <a:alpha val="40000"/>
            </a:schemeClr>
          </a:glow>
        </a:effectLst>
      </dgm:spPr>
      <dgm:t>
        <a:bodyPr/>
        <a:lstStyle/>
        <a:p>
          <a:pPr rtl="0"/>
          <a:r>
            <a:rPr lang="ru-RU" sz="2000" b="1" dirty="0" smtClean="0">
              <a:effectLst>
                <a:outerShdw blurRad="38100" dist="38100" dir="2700000" algn="tl">
                  <a:srgbClr val="000000">
                    <a:alpha val="43137"/>
                  </a:srgbClr>
                </a:outerShdw>
              </a:effectLst>
              <a:latin typeface="Calibri" panose="020F0502020204030204" pitchFamily="34" charset="0"/>
              <a:ea typeface="+mn-ea"/>
              <a:cs typeface="+mn-cs"/>
            </a:rPr>
            <a:t>Работа</a:t>
          </a:r>
          <a:r>
            <a:rPr lang="ru-RU" sz="2000" b="1" dirty="0" smtClean="0">
              <a:latin typeface="Calibri" panose="020F0502020204030204" pitchFamily="34" charset="0"/>
              <a:ea typeface="+mn-ea"/>
              <a:cs typeface="+mn-cs"/>
            </a:rPr>
            <a:t> с учащимися, имеющими проблемы в развитии</a:t>
          </a:r>
          <a:endParaRPr lang="ru-RU" sz="2000" b="1" dirty="0">
            <a:latin typeface="Calibri" panose="020F0502020204030204" pitchFamily="34" charset="0"/>
            <a:ea typeface="+mn-ea"/>
            <a:cs typeface="+mn-cs"/>
          </a:endParaRPr>
        </a:p>
      </dgm:t>
    </dgm:pt>
    <dgm:pt modelId="{71F381C7-936D-4755-A3A8-BC80C1F02611}" type="parTrans" cxnId="{D376601F-8357-41DA-A9EC-DA4A982B4FBA}">
      <dgm:prSet/>
      <dgm:spPr/>
      <dgm:t>
        <a:bodyPr/>
        <a:lstStyle/>
        <a:p>
          <a:endParaRPr lang="ru-RU" b="1"/>
        </a:p>
      </dgm:t>
    </dgm:pt>
    <dgm:pt modelId="{DFA88398-BF74-4002-9CB6-8A138B0560BE}" type="sibTrans" cxnId="{D376601F-8357-41DA-A9EC-DA4A982B4FBA}">
      <dgm:prSet/>
      <dgm:spPr/>
      <dgm:t>
        <a:bodyPr/>
        <a:lstStyle/>
        <a:p>
          <a:endParaRPr lang="ru-RU" b="1"/>
        </a:p>
      </dgm:t>
    </dgm:pt>
    <dgm:pt modelId="{E80B34A7-E22F-4B5D-8EE7-5C7BB295D864}">
      <dgm:prSet custT="1"/>
      <dgm:spPr>
        <a:xfrm rot="10800000">
          <a:off x="1570982" y="4405440"/>
          <a:ext cx="5610764" cy="847434"/>
        </a:xfrm>
        <a:effectLst>
          <a:glow rad="139700">
            <a:schemeClr val="accent1">
              <a:satMod val="175000"/>
              <a:alpha val="40000"/>
            </a:schemeClr>
          </a:glow>
        </a:effectLst>
      </dgm:spPr>
      <dgm:t>
        <a:bodyPr/>
        <a:lstStyle/>
        <a:p>
          <a:pPr rtl="0"/>
          <a:r>
            <a:rPr lang="ru-RU" sz="1800" b="1" dirty="0" smtClean="0">
              <a:latin typeface="Calibri" panose="020F0502020204030204" pitchFamily="34" charset="0"/>
              <a:ea typeface="+mn-ea"/>
              <a:cs typeface="+mn-cs"/>
            </a:rPr>
            <a:t>Работа с девиантными, зависимыми, социально </a:t>
          </a:r>
          <a:r>
            <a:rPr lang="ru-RU" sz="1800" b="1" dirty="0" smtClean="0">
              <a:effectLst>
                <a:outerShdw blurRad="38100" dist="38100" dir="2700000" algn="tl">
                  <a:srgbClr val="000000">
                    <a:alpha val="43137"/>
                  </a:srgbClr>
                </a:outerShdw>
              </a:effectLst>
              <a:latin typeface="Calibri" panose="020F0502020204030204" pitchFamily="34" charset="0"/>
              <a:ea typeface="+mn-ea"/>
              <a:cs typeface="+mn-cs"/>
            </a:rPr>
            <a:t>запущенными</a:t>
          </a:r>
          <a:r>
            <a:rPr lang="ru-RU" sz="1800" b="1" dirty="0" smtClean="0">
              <a:latin typeface="Calibri" panose="020F0502020204030204" pitchFamily="34" charset="0"/>
              <a:ea typeface="+mn-ea"/>
              <a:cs typeface="+mn-cs"/>
            </a:rPr>
            <a:t> детьми, в том числе с отклонениями в социальном поведении</a:t>
          </a:r>
          <a:endParaRPr lang="ru-RU" sz="1800" b="1" dirty="0">
            <a:latin typeface="Calibri" panose="020F0502020204030204" pitchFamily="34" charset="0"/>
            <a:ea typeface="+mn-ea"/>
            <a:cs typeface="+mn-cs"/>
          </a:endParaRPr>
        </a:p>
      </dgm:t>
    </dgm:pt>
    <dgm:pt modelId="{BB11F5CC-C4EA-471A-9075-A03DD26C2363}" type="parTrans" cxnId="{71DCDA81-36FE-44F4-B6EE-28A6DEFB1D62}">
      <dgm:prSet/>
      <dgm:spPr/>
      <dgm:t>
        <a:bodyPr/>
        <a:lstStyle/>
        <a:p>
          <a:endParaRPr lang="ru-RU" b="1"/>
        </a:p>
      </dgm:t>
    </dgm:pt>
    <dgm:pt modelId="{996794F8-FD18-4D96-BE1C-58143482C79F}" type="sibTrans" cxnId="{71DCDA81-36FE-44F4-B6EE-28A6DEFB1D62}">
      <dgm:prSet/>
      <dgm:spPr/>
      <dgm:t>
        <a:bodyPr/>
        <a:lstStyle/>
        <a:p>
          <a:endParaRPr lang="ru-RU" b="1"/>
        </a:p>
      </dgm:t>
    </dgm:pt>
    <dgm:pt modelId="{76849E6C-A401-4D0F-ACE6-9A8A43A65D97}" type="pres">
      <dgm:prSet presAssocID="{7F17DDB1-2319-42F3-A9E2-8785E266FEBA}" presName="linearFlow" presStyleCnt="0">
        <dgm:presLayoutVars>
          <dgm:dir/>
          <dgm:resizeHandles val="exact"/>
        </dgm:presLayoutVars>
      </dgm:prSet>
      <dgm:spPr/>
      <dgm:t>
        <a:bodyPr/>
        <a:lstStyle/>
        <a:p>
          <a:endParaRPr lang="ru-RU"/>
        </a:p>
      </dgm:t>
    </dgm:pt>
    <dgm:pt modelId="{99AB9CDD-1E77-454C-BC4A-D7C6B0B90D37}" type="pres">
      <dgm:prSet presAssocID="{BCB5D094-0152-40D2-97B3-A0E4C25C3045}" presName="composite" presStyleCnt="0"/>
      <dgm:spPr/>
      <dgm:t>
        <a:bodyPr/>
        <a:lstStyle/>
        <a:p>
          <a:endParaRPr lang="ru-RU"/>
        </a:p>
      </dgm:t>
    </dgm:pt>
    <dgm:pt modelId="{E71F6195-A6B3-4E53-B27D-C6020126B040}" type="pres">
      <dgm:prSet presAssocID="{BCB5D094-0152-40D2-97B3-A0E4C25C3045}" presName="imgShp" presStyleLbl="fgImgPlace1" presStyleIdx="0" presStyleCnt="5"/>
      <dgm:spPr>
        <a:xfrm>
          <a:off x="1189358" y="3841"/>
          <a:ext cx="847434" cy="847434"/>
        </a:xfrm>
        <a:prstGeom prst="ellipse">
          <a:avLst/>
        </a:prstGeom>
      </dgm:spPr>
      <dgm:t>
        <a:bodyPr/>
        <a:lstStyle/>
        <a:p>
          <a:endParaRPr lang="ru-RU"/>
        </a:p>
      </dgm:t>
    </dgm:pt>
    <dgm:pt modelId="{558FE444-28AC-4142-BCEF-0447254F4CB8}" type="pres">
      <dgm:prSet presAssocID="{BCB5D094-0152-40D2-97B3-A0E4C25C3045}" presName="txShp" presStyleLbl="node1" presStyleIdx="0" presStyleCnt="5" custScaleX="99886">
        <dgm:presLayoutVars>
          <dgm:bulletEnabled val="1"/>
        </dgm:presLayoutVars>
      </dgm:prSet>
      <dgm:spPr>
        <a:prstGeom prst="homePlate">
          <a:avLst/>
        </a:prstGeom>
      </dgm:spPr>
      <dgm:t>
        <a:bodyPr/>
        <a:lstStyle/>
        <a:p>
          <a:endParaRPr lang="ru-RU"/>
        </a:p>
      </dgm:t>
    </dgm:pt>
    <dgm:pt modelId="{E046DB80-871A-412F-B4BF-440BAE575C2B}" type="pres">
      <dgm:prSet presAssocID="{32098361-7C18-4B23-8847-627B9447B181}" presName="spacing" presStyleCnt="0"/>
      <dgm:spPr/>
      <dgm:t>
        <a:bodyPr/>
        <a:lstStyle/>
        <a:p>
          <a:endParaRPr lang="ru-RU"/>
        </a:p>
      </dgm:t>
    </dgm:pt>
    <dgm:pt modelId="{29C0AB57-0716-4CC3-92D0-5FC013F799B3}" type="pres">
      <dgm:prSet presAssocID="{26BC88FB-F1A2-4078-9B94-91F1CDB89B3D}" presName="composite" presStyleCnt="0"/>
      <dgm:spPr/>
      <dgm:t>
        <a:bodyPr/>
        <a:lstStyle/>
        <a:p>
          <a:endParaRPr lang="ru-RU"/>
        </a:p>
      </dgm:t>
    </dgm:pt>
    <dgm:pt modelId="{61835E0F-754F-4E9A-8E38-30B39F86AA70}" type="pres">
      <dgm:prSet presAssocID="{26BC88FB-F1A2-4078-9B94-91F1CDB89B3D}" presName="imgShp" presStyleLbl="fgImgPlace1" presStyleIdx="1" presStyleCnt="5"/>
      <dgm:spPr>
        <a:xfrm>
          <a:off x="1187774" y="1104241"/>
          <a:ext cx="847434" cy="847434"/>
        </a:xfrm>
        <a:prstGeom prst="ellipse">
          <a:avLst/>
        </a:prstGeom>
      </dgm:spPr>
      <dgm:t>
        <a:bodyPr/>
        <a:lstStyle/>
        <a:p>
          <a:endParaRPr lang="ru-RU"/>
        </a:p>
      </dgm:t>
    </dgm:pt>
    <dgm:pt modelId="{E395007E-584A-46A0-830E-D4AA5E1A0AC7}" type="pres">
      <dgm:prSet presAssocID="{26BC88FB-F1A2-4078-9B94-91F1CDB89B3D}" presName="txShp" presStyleLbl="node1" presStyleIdx="1" presStyleCnt="5">
        <dgm:presLayoutVars>
          <dgm:bulletEnabled val="1"/>
        </dgm:presLayoutVars>
      </dgm:prSet>
      <dgm:spPr>
        <a:prstGeom prst="homePlate">
          <a:avLst/>
        </a:prstGeom>
      </dgm:spPr>
      <dgm:t>
        <a:bodyPr/>
        <a:lstStyle/>
        <a:p>
          <a:endParaRPr lang="ru-RU"/>
        </a:p>
      </dgm:t>
    </dgm:pt>
    <dgm:pt modelId="{2EC4F240-836C-40AB-B294-0078FB66861F}" type="pres">
      <dgm:prSet presAssocID="{B50D7AFB-7948-47C5-A9D5-F494E9FD03F6}" presName="spacing" presStyleCnt="0"/>
      <dgm:spPr/>
      <dgm:t>
        <a:bodyPr/>
        <a:lstStyle/>
        <a:p>
          <a:endParaRPr lang="ru-RU"/>
        </a:p>
      </dgm:t>
    </dgm:pt>
    <dgm:pt modelId="{CFC7593F-DDE1-42B8-B7E3-77177B667473}" type="pres">
      <dgm:prSet presAssocID="{C627B659-48C4-4027-AEA0-8928B159982E}" presName="composite" presStyleCnt="0"/>
      <dgm:spPr/>
      <dgm:t>
        <a:bodyPr/>
        <a:lstStyle/>
        <a:p>
          <a:endParaRPr lang="ru-RU"/>
        </a:p>
      </dgm:t>
    </dgm:pt>
    <dgm:pt modelId="{4585BF28-DA2C-4657-8180-6A40CE759A45}" type="pres">
      <dgm:prSet presAssocID="{C627B659-48C4-4027-AEA0-8928B159982E}" presName="imgShp" presStyleLbl="fgImgPlace1" presStyleIdx="2" presStyleCnt="5"/>
      <dgm:spPr>
        <a:xfrm>
          <a:off x="1181148" y="2204640"/>
          <a:ext cx="847434" cy="847434"/>
        </a:xfrm>
        <a:prstGeom prst="ellipse">
          <a:avLst/>
        </a:prstGeom>
      </dgm:spPr>
      <dgm:t>
        <a:bodyPr/>
        <a:lstStyle/>
        <a:p>
          <a:endParaRPr lang="ru-RU"/>
        </a:p>
      </dgm:t>
    </dgm:pt>
    <dgm:pt modelId="{7B9E0A24-D697-4BB4-A4E3-0ED0F4143F20}" type="pres">
      <dgm:prSet presAssocID="{C627B659-48C4-4027-AEA0-8928B159982E}" presName="txShp" presStyleLbl="node1" presStyleIdx="2" presStyleCnt="5" custScaleX="100477" custLinFactNeighborX="791" custLinFactNeighborY="-4594">
        <dgm:presLayoutVars>
          <dgm:bulletEnabled val="1"/>
        </dgm:presLayoutVars>
      </dgm:prSet>
      <dgm:spPr>
        <a:prstGeom prst="homePlate">
          <a:avLst/>
        </a:prstGeom>
      </dgm:spPr>
      <dgm:t>
        <a:bodyPr/>
        <a:lstStyle/>
        <a:p>
          <a:endParaRPr lang="ru-RU"/>
        </a:p>
      </dgm:t>
    </dgm:pt>
    <dgm:pt modelId="{BF3DD2BD-C0D6-4081-90E9-AA9953AE1CDD}" type="pres">
      <dgm:prSet presAssocID="{9BCE5191-1022-411B-8CF3-F47C6ED53E25}" presName="spacing" presStyleCnt="0"/>
      <dgm:spPr/>
      <dgm:t>
        <a:bodyPr/>
        <a:lstStyle/>
        <a:p>
          <a:endParaRPr lang="ru-RU"/>
        </a:p>
      </dgm:t>
    </dgm:pt>
    <dgm:pt modelId="{AE57A0A4-B823-4908-A311-D57D3490EB07}" type="pres">
      <dgm:prSet presAssocID="{DB31E0D0-9097-48ED-A524-2A13C7B42802}" presName="composite" presStyleCnt="0"/>
      <dgm:spPr/>
      <dgm:t>
        <a:bodyPr/>
        <a:lstStyle/>
        <a:p>
          <a:endParaRPr lang="ru-RU"/>
        </a:p>
      </dgm:t>
    </dgm:pt>
    <dgm:pt modelId="{C5D7FF3A-8A2C-4943-8D5A-3170CF9A151E}" type="pres">
      <dgm:prSet presAssocID="{DB31E0D0-9097-48ED-A524-2A13C7B42802}" presName="imgShp" presStyleLbl="fgImgPlace1" presStyleIdx="3" presStyleCnt="5"/>
      <dgm:spPr>
        <a:xfrm>
          <a:off x="1189372" y="3305040"/>
          <a:ext cx="847434" cy="847434"/>
        </a:xfrm>
        <a:prstGeom prst="ellipse">
          <a:avLst/>
        </a:prstGeom>
      </dgm:spPr>
      <dgm:t>
        <a:bodyPr/>
        <a:lstStyle/>
        <a:p>
          <a:endParaRPr lang="ru-RU"/>
        </a:p>
      </dgm:t>
    </dgm:pt>
    <dgm:pt modelId="{F63EFBAE-1399-43AE-B11A-CDE9D14A8E0E}" type="pres">
      <dgm:prSet presAssocID="{DB31E0D0-9097-48ED-A524-2A13C7B42802}" presName="txShp" presStyleLbl="node1" presStyleIdx="3" presStyleCnt="5" custScaleX="99885">
        <dgm:presLayoutVars>
          <dgm:bulletEnabled val="1"/>
        </dgm:presLayoutVars>
      </dgm:prSet>
      <dgm:spPr>
        <a:prstGeom prst="homePlate">
          <a:avLst/>
        </a:prstGeom>
      </dgm:spPr>
      <dgm:t>
        <a:bodyPr/>
        <a:lstStyle/>
        <a:p>
          <a:endParaRPr lang="ru-RU"/>
        </a:p>
      </dgm:t>
    </dgm:pt>
    <dgm:pt modelId="{BDCC0BD0-7E5E-4B84-B2A4-4A04DECA83FC}" type="pres">
      <dgm:prSet presAssocID="{DFA88398-BF74-4002-9CB6-8A138B0560BE}" presName="spacing" presStyleCnt="0"/>
      <dgm:spPr/>
      <dgm:t>
        <a:bodyPr/>
        <a:lstStyle/>
        <a:p>
          <a:endParaRPr lang="ru-RU"/>
        </a:p>
      </dgm:t>
    </dgm:pt>
    <dgm:pt modelId="{EFB6C13F-7735-4943-9A5D-54F37481F0EE}" type="pres">
      <dgm:prSet presAssocID="{E80B34A7-E22F-4B5D-8EE7-5C7BB295D864}" presName="composite" presStyleCnt="0"/>
      <dgm:spPr/>
      <dgm:t>
        <a:bodyPr/>
        <a:lstStyle/>
        <a:p>
          <a:endParaRPr lang="ru-RU"/>
        </a:p>
      </dgm:t>
    </dgm:pt>
    <dgm:pt modelId="{35023D0C-0FEB-4DFD-B2B8-2CA2CA5ABD63}" type="pres">
      <dgm:prSet presAssocID="{E80B34A7-E22F-4B5D-8EE7-5C7BB295D864}" presName="imgShp" presStyleLbl="fgImgPlace1" presStyleIdx="4" presStyleCnt="5"/>
      <dgm:spPr>
        <a:xfrm>
          <a:off x="1174271" y="4405440"/>
          <a:ext cx="847434" cy="847434"/>
        </a:xfrm>
        <a:prstGeom prst="ellipse">
          <a:avLst/>
        </a:prstGeom>
      </dgm:spPr>
      <dgm:t>
        <a:bodyPr/>
        <a:lstStyle/>
        <a:p>
          <a:endParaRPr lang="ru-RU"/>
        </a:p>
      </dgm:t>
    </dgm:pt>
    <dgm:pt modelId="{EA393D53-4E7F-46DA-8FAD-9FD511EB8EB4}" type="pres">
      <dgm:prSet presAssocID="{E80B34A7-E22F-4B5D-8EE7-5C7BB295D864}" presName="txShp" presStyleLbl="node1" presStyleIdx="4" presStyleCnt="5" custScaleX="100972">
        <dgm:presLayoutVars>
          <dgm:bulletEnabled val="1"/>
        </dgm:presLayoutVars>
      </dgm:prSet>
      <dgm:spPr>
        <a:prstGeom prst="homePlate">
          <a:avLst/>
        </a:prstGeom>
      </dgm:spPr>
      <dgm:t>
        <a:bodyPr/>
        <a:lstStyle/>
        <a:p>
          <a:endParaRPr lang="ru-RU"/>
        </a:p>
      </dgm:t>
    </dgm:pt>
  </dgm:ptLst>
  <dgm:cxnLst>
    <dgm:cxn modelId="{65DAA02C-BAD5-419C-B4AA-EE68D64D65F2}" type="presOf" srcId="{C627B659-48C4-4027-AEA0-8928B159982E}" destId="{7B9E0A24-D697-4BB4-A4E3-0ED0F4143F20}" srcOrd="0" destOrd="0" presId="urn:microsoft.com/office/officeart/2005/8/layout/vList3#1"/>
    <dgm:cxn modelId="{D361CBA6-9AA7-4E70-A357-D223BA94A477}" type="presOf" srcId="{BCB5D094-0152-40D2-97B3-A0E4C25C3045}" destId="{558FE444-28AC-4142-BCEF-0447254F4CB8}" srcOrd="0" destOrd="0" presId="urn:microsoft.com/office/officeart/2005/8/layout/vList3#1"/>
    <dgm:cxn modelId="{86C85517-552C-48B5-8D0E-600FC6601A94}" type="presOf" srcId="{E80B34A7-E22F-4B5D-8EE7-5C7BB295D864}" destId="{EA393D53-4E7F-46DA-8FAD-9FD511EB8EB4}" srcOrd="0" destOrd="0" presId="urn:microsoft.com/office/officeart/2005/8/layout/vList3#1"/>
    <dgm:cxn modelId="{4CEE13B3-C8F7-4E91-8978-BDAD5532029D}" type="presOf" srcId="{26BC88FB-F1A2-4078-9B94-91F1CDB89B3D}" destId="{E395007E-584A-46A0-830E-D4AA5E1A0AC7}" srcOrd="0" destOrd="0" presId="urn:microsoft.com/office/officeart/2005/8/layout/vList3#1"/>
    <dgm:cxn modelId="{45C05E1C-A437-402C-9C77-4EE1739BA86B}" srcId="{7F17DDB1-2319-42F3-A9E2-8785E266FEBA}" destId="{C627B659-48C4-4027-AEA0-8928B159982E}" srcOrd="2" destOrd="0" parTransId="{60BF1606-CCEE-4A23-B252-40D8B98C8273}" sibTransId="{9BCE5191-1022-411B-8CF3-F47C6ED53E25}"/>
    <dgm:cxn modelId="{71DCDA81-36FE-44F4-B6EE-28A6DEFB1D62}" srcId="{7F17DDB1-2319-42F3-A9E2-8785E266FEBA}" destId="{E80B34A7-E22F-4B5D-8EE7-5C7BB295D864}" srcOrd="4" destOrd="0" parTransId="{BB11F5CC-C4EA-471A-9075-A03DD26C2363}" sibTransId="{996794F8-FD18-4D96-BE1C-58143482C79F}"/>
    <dgm:cxn modelId="{AD023B63-B510-4478-8EC8-2F71051B0255}" srcId="{7F17DDB1-2319-42F3-A9E2-8785E266FEBA}" destId="{BCB5D094-0152-40D2-97B3-A0E4C25C3045}" srcOrd="0" destOrd="0" parTransId="{0D2E37AC-7EF1-40BA-87F9-1D786BEA8946}" sibTransId="{32098361-7C18-4B23-8847-627B9447B181}"/>
    <dgm:cxn modelId="{C1ECE101-A4ED-4800-B179-F9338E1D2A49}" type="presOf" srcId="{7F17DDB1-2319-42F3-A9E2-8785E266FEBA}" destId="{76849E6C-A401-4D0F-ACE6-9A8A43A65D97}" srcOrd="0" destOrd="0" presId="urn:microsoft.com/office/officeart/2005/8/layout/vList3#1"/>
    <dgm:cxn modelId="{AECCF238-9F69-4D5C-AEB9-AE353614E202}" type="presOf" srcId="{DB31E0D0-9097-48ED-A524-2A13C7B42802}" destId="{F63EFBAE-1399-43AE-B11A-CDE9D14A8E0E}" srcOrd="0" destOrd="0" presId="urn:microsoft.com/office/officeart/2005/8/layout/vList3#1"/>
    <dgm:cxn modelId="{51937399-15C0-449E-AF44-8F8E88CBE9A7}" srcId="{7F17DDB1-2319-42F3-A9E2-8785E266FEBA}" destId="{26BC88FB-F1A2-4078-9B94-91F1CDB89B3D}" srcOrd="1" destOrd="0" parTransId="{002301C6-08AC-443D-B959-CAE8D58C9240}" sibTransId="{B50D7AFB-7948-47C5-A9D5-F494E9FD03F6}"/>
    <dgm:cxn modelId="{D376601F-8357-41DA-A9EC-DA4A982B4FBA}" srcId="{7F17DDB1-2319-42F3-A9E2-8785E266FEBA}" destId="{DB31E0D0-9097-48ED-A524-2A13C7B42802}" srcOrd="3" destOrd="0" parTransId="{71F381C7-936D-4755-A3A8-BC80C1F02611}" sibTransId="{DFA88398-BF74-4002-9CB6-8A138B0560BE}"/>
    <dgm:cxn modelId="{BB12258B-1DCD-4D37-A677-F813575FF7BE}" type="presParOf" srcId="{76849E6C-A401-4D0F-ACE6-9A8A43A65D97}" destId="{99AB9CDD-1E77-454C-BC4A-D7C6B0B90D37}" srcOrd="0" destOrd="0" presId="urn:microsoft.com/office/officeart/2005/8/layout/vList3#1"/>
    <dgm:cxn modelId="{E419B9F1-CB3D-474D-A77F-43539F21BB2A}" type="presParOf" srcId="{99AB9CDD-1E77-454C-BC4A-D7C6B0B90D37}" destId="{E71F6195-A6B3-4E53-B27D-C6020126B040}" srcOrd="0" destOrd="0" presId="urn:microsoft.com/office/officeart/2005/8/layout/vList3#1"/>
    <dgm:cxn modelId="{D8D59F2D-5B5A-4216-A9F1-EFAEA83CC8C0}" type="presParOf" srcId="{99AB9CDD-1E77-454C-BC4A-D7C6B0B90D37}" destId="{558FE444-28AC-4142-BCEF-0447254F4CB8}" srcOrd="1" destOrd="0" presId="urn:microsoft.com/office/officeart/2005/8/layout/vList3#1"/>
    <dgm:cxn modelId="{D9BA61AB-09F5-475E-ADC9-003EDC57A503}" type="presParOf" srcId="{76849E6C-A401-4D0F-ACE6-9A8A43A65D97}" destId="{E046DB80-871A-412F-B4BF-440BAE575C2B}" srcOrd="1" destOrd="0" presId="urn:microsoft.com/office/officeart/2005/8/layout/vList3#1"/>
    <dgm:cxn modelId="{B8EE608A-6CEF-4A31-BD72-949799A5CC30}" type="presParOf" srcId="{76849E6C-A401-4D0F-ACE6-9A8A43A65D97}" destId="{29C0AB57-0716-4CC3-92D0-5FC013F799B3}" srcOrd="2" destOrd="0" presId="urn:microsoft.com/office/officeart/2005/8/layout/vList3#1"/>
    <dgm:cxn modelId="{C2DB5F94-57E6-4EC0-B938-EAADDF9D0C56}" type="presParOf" srcId="{29C0AB57-0716-4CC3-92D0-5FC013F799B3}" destId="{61835E0F-754F-4E9A-8E38-30B39F86AA70}" srcOrd="0" destOrd="0" presId="urn:microsoft.com/office/officeart/2005/8/layout/vList3#1"/>
    <dgm:cxn modelId="{41450283-4C44-4657-A8A5-D4BB74B528DC}" type="presParOf" srcId="{29C0AB57-0716-4CC3-92D0-5FC013F799B3}" destId="{E395007E-584A-46A0-830E-D4AA5E1A0AC7}" srcOrd="1" destOrd="0" presId="urn:microsoft.com/office/officeart/2005/8/layout/vList3#1"/>
    <dgm:cxn modelId="{9899A563-4898-4D3B-8FA3-192A236EC27C}" type="presParOf" srcId="{76849E6C-A401-4D0F-ACE6-9A8A43A65D97}" destId="{2EC4F240-836C-40AB-B294-0078FB66861F}" srcOrd="3" destOrd="0" presId="urn:microsoft.com/office/officeart/2005/8/layout/vList3#1"/>
    <dgm:cxn modelId="{5D33992F-3444-4323-A1CE-950A13BEB7DB}" type="presParOf" srcId="{76849E6C-A401-4D0F-ACE6-9A8A43A65D97}" destId="{CFC7593F-DDE1-42B8-B7E3-77177B667473}" srcOrd="4" destOrd="0" presId="urn:microsoft.com/office/officeart/2005/8/layout/vList3#1"/>
    <dgm:cxn modelId="{C41D7FF2-F074-4BA3-9AFE-0EF644206DF2}" type="presParOf" srcId="{CFC7593F-DDE1-42B8-B7E3-77177B667473}" destId="{4585BF28-DA2C-4657-8180-6A40CE759A45}" srcOrd="0" destOrd="0" presId="urn:microsoft.com/office/officeart/2005/8/layout/vList3#1"/>
    <dgm:cxn modelId="{6E91B3C7-9C26-4E09-B2AD-2C71BB60D6FF}" type="presParOf" srcId="{CFC7593F-DDE1-42B8-B7E3-77177B667473}" destId="{7B9E0A24-D697-4BB4-A4E3-0ED0F4143F20}" srcOrd="1" destOrd="0" presId="urn:microsoft.com/office/officeart/2005/8/layout/vList3#1"/>
    <dgm:cxn modelId="{436C3ED4-274C-47F3-A393-93A49C2A7F25}" type="presParOf" srcId="{76849E6C-A401-4D0F-ACE6-9A8A43A65D97}" destId="{BF3DD2BD-C0D6-4081-90E9-AA9953AE1CDD}" srcOrd="5" destOrd="0" presId="urn:microsoft.com/office/officeart/2005/8/layout/vList3#1"/>
    <dgm:cxn modelId="{6A8DB1C7-54A3-4B48-88B4-8A09F3D71066}" type="presParOf" srcId="{76849E6C-A401-4D0F-ACE6-9A8A43A65D97}" destId="{AE57A0A4-B823-4908-A311-D57D3490EB07}" srcOrd="6" destOrd="0" presId="urn:microsoft.com/office/officeart/2005/8/layout/vList3#1"/>
    <dgm:cxn modelId="{30D76EC0-D764-4FC4-9861-CBC40F348D77}" type="presParOf" srcId="{AE57A0A4-B823-4908-A311-D57D3490EB07}" destId="{C5D7FF3A-8A2C-4943-8D5A-3170CF9A151E}" srcOrd="0" destOrd="0" presId="urn:microsoft.com/office/officeart/2005/8/layout/vList3#1"/>
    <dgm:cxn modelId="{45A9106D-B064-4450-8A20-549C1B7A97E3}" type="presParOf" srcId="{AE57A0A4-B823-4908-A311-D57D3490EB07}" destId="{F63EFBAE-1399-43AE-B11A-CDE9D14A8E0E}" srcOrd="1" destOrd="0" presId="urn:microsoft.com/office/officeart/2005/8/layout/vList3#1"/>
    <dgm:cxn modelId="{6B60404A-7344-4117-AECC-40EEC1167FA9}" type="presParOf" srcId="{76849E6C-A401-4D0F-ACE6-9A8A43A65D97}" destId="{BDCC0BD0-7E5E-4B84-B2A4-4A04DECA83FC}" srcOrd="7" destOrd="0" presId="urn:microsoft.com/office/officeart/2005/8/layout/vList3#1"/>
    <dgm:cxn modelId="{AFC0268C-74D2-4002-B4A3-3F01A1B8BEB2}" type="presParOf" srcId="{76849E6C-A401-4D0F-ACE6-9A8A43A65D97}" destId="{EFB6C13F-7735-4943-9A5D-54F37481F0EE}" srcOrd="8" destOrd="0" presId="urn:microsoft.com/office/officeart/2005/8/layout/vList3#1"/>
    <dgm:cxn modelId="{04AF7CBC-934C-4C3E-8EE1-B155DA50C9D7}" type="presParOf" srcId="{EFB6C13F-7735-4943-9A5D-54F37481F0EE}" destId="{35023D0C-0FEB-4DFD-B2B8-2CA2CA5ABD63}" srcOrd="0" destOrd="0" presId="urn:microsoft.com/office/officeart/2005/8/layout/vList3#1"/>
    <dgm:cxn modelId="{27C6360F-D585-4B3D-9E45-6E63AC1514BF}" type="presParOf" srcId="{EFB6C13F-7735-4943-9A5D-54F37481F0EE}" destId="{EA393D53-4E7F-46DA-8FAD-9FD511EB8EB4}" srcOrd="1" destOrd="0" presId="urn:microsoft.com/office/officeart/2005/8/layout/vList3#1"/>
  </dgm:cxnLst>
  <dgm:bg>
    <a:effectLst>
      <a:glow rad="139700">
        <a:schemeClr val="accent1">
          <a:satMod val="175000"/>
          <a:alpha val="40000"/>
        </a:schemeClr>
      </a:glo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E143E7-C068-4402-8827-9AB69DBE52F4}">
      <dsp:nvSpPr>
        <dsp:cNvPr id="0" name=""/>
        <dsp:cNvSpPr/>
      </dsp:nvSpPr>
      <dsp:spPr>
        <a:xfrm>
          <a:off x="3237" y="0"/>
          <a:ext cx="2770290" cy="2308326"/>
        </a:xfrm>
        <a:prstGeom prst="rect">
          <a:avLst/>
        </a:prstGeom>
        <a:solidFill>
          <a:schemeClr val="tx2">
            <a:lumMod val="75000"/>
          </a:schemeClr>
        </a:solidFill>
        <a:ln>
          <a:noFill/>
        </a:ln>
        <a:effectLst>
          <a:glow rad="139700">
            <a:schemeClr val="accent1">
              <a:satMod val="175000"/>
              <a:alpha val="40000"/>
            </a:schemeClr>
          </a:glow>
          <a:outerShdw blurRad="50800" dist="43000" dir="5400000" rotWithShape="0">
            <a:srgbClr val="000000">
              <a:alpha val="4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2000" b="1" kern="1200" smtClean="0">
              <a:solidFill>
                <a:sysClr val="window" lastClr="FFFFFF"/>
              </a:solidFill>
              <a:effectLst>
                <a:outerShdw blurRad="38100" dist="38100" dir="2700000" algn="tl">
                  <a:srgbClr val="000000">
                    <a:alpha val="43137"/>
                  </a:srgbClr>
                </a:outerShdw>
              </a:effectLst>
              <a:latin typeface="Calibri" panose="020F0502020204030204" pitchFamily="34" charset="0"/>
              <a:ea typeface="+mn-ea"/>
              <a:cs typeface="+mn-cs"/>
            </a:rPr>
            <a:t>Инструмент реализации стратегии образования</a:t>
          </a:r>
        </a:p>
        <a:p>
          <a:pPr lvl="0" algn="ctr" defTabSz="2889250">
            <a:lnSpc>
              <a:spcPct val="90000"/>
            </a:lnSpc>
            <a:spcBef>
              <a:spcPct val="0"/>
            </a:spcBef>
            <a:spcAft>
              <a:spcPct val="35000"/>
            </a:spcAft>
          </a:pPr>
          <a:endParaRPr lang="ru-RU" sz="2000" b="1" kern="1200" dirty="0">
            <a:solidFill>
              <a:sysClr val="window" lastClr="FFFFFF"/>
            </a:solidFill>
            <a:latin typeface="Calibri" panose="020F0502020204030204" pitchFamily="34" charset="0"/>
            <a:ea typeface="+mn-ea"/>
            <a:cs typeface="+mn-cs"/>
          </a:endParaRPr>
        </a:p>
      </dsp:txBody>
      <dsp:txXfrm>
        <a:off x="3237" y="0"/>
        <a:ext cx="2770290" cy="2308326"/>
      </dsp:txXfrm>
    </dsp:sp>
    <dsp:sp modelId="{2B80E7BA-2A1B-4A1F-81A6-70E351184799}">
      <dsp:nvSpPr>
        <dsp:cNvPr id="0" name=""/>
        <dsp:cNvSpPr/>
      </dsp:nvSpPr>
      <dsp:spPr>
        <a:xfrm>
          <a:off x="3039347" y="0"/>
          <a:ext cx="2770290" cy="2307144"/>
        </a:xfrm>
        <a:prstGeom prst="rect">
          <a:avLst/>
        </a:prstGeom>
        <a:solidFill>
          <a:srgbClr val="0070C0"/>
        </a:solidFill>
        <a:ln>
          <a:noFill/>
        </a:ln>
        <a:effectLst>
          <a:glow rad="139700">
            <a:schemeClr val="accent1">
              <a:satMod val="175000"/>
              <a:alpha val="40000"/>
            </a:schemeClr>
          </a:glow>
          <a:outerShdw blurRad="50800" dist="43000" dir="5400000" rotWithShape="0">
            <a:srgbClr val="000000">
              <a:alpha val="4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ru-RU" sz="2200" b="1" kern="1200" dirty="0" smtClean="0">
              <a:solidFill>
                <a:schemeClr val="bg1"/>
              </a:solidFill>
              <a:effectLst>
                <a:outerShdw blurRad="38100" dist="38100" dir="2700000" algn="tl">
                  <a:srgbClr val="000000">
                    <a:alpha val="43137"/>
                  </a:srgbClr>
                </a:outerShdw>
              </a:effectLst>
              <a:latin typeface="Calibri" panose="020F0502020204030204" pitchFamily="34" charset="0"/>
              <a:ea typeface="+mn-ea"/>
              <a:cs typeface="+mn-cs"/>
            </a:rPr>
            <a:t>Объективный измеритель квалификации педагога</a:t>
          </a:r>
          <a:endParaRPr lang="ru-RU" sz="2200" b="1" kern="1200" dirty="0">
            <a:solidFill>
              <a:schemeClr val="bg1"/>
            </a:solidFill>
            <a:effectLst>
              <a:outerShdw blurRad="38100" dist="38100" dir="2700000" algn="tl">
                <a:srgbClr val="000000">
                  <a:alpha val="43137"/>
                </a:srgbClr>
              </a:outerShdw>
            </a:effectLst>
            <a:latin typeface="Calibri" panose="020F0502020204030204" pitchFamily="34" charset="0"/>
            <a:ea typeface="+mn-ea"/>
            <a:cs typeface="+mn-cs"/>
          </a:endParaRPr>
        </a:p>
      </dsp:txBody>
      <dsp:txXfrm>
        <a:off x="3039347" y="0"/>
        <a:ext cx="2770290" cy="2307144"/>
      </dsp:txXfrm>
    </dsp:sp>
    <dsp:sp modelId="{17C9B40C-28E4-40FC-AA27-8B702F1E7C98}">
      <dsp:nvSpPr>
        <dsp:cNvPr id="0" name=""/>
        <dsp:cNvSpPr/>
      </dsp:nvSpPr>
      <dsp:spPr>
        <a:xfrm>
          <a:off x="6123134" y="62019"/>
          <a:ext cx="2834652" cy="2238217"/>
        </a:xfrm>
        <a:prstGeom prst="rect">
          <a:avLst/>
        </a:prstGeom>
        <a:solidFill>
          <a:schemeClr val="tx2">
            <a:lumMod val="75000"/>
          </a:schemeClr>
        </a:solidFill>
        <a:ln>
          <a:noFill/>
        </a:ln>
        <a:effectLst>
          <a:glow rad="139700">
            <a:schemeClr val="accent1">
              <a:satMod val="175000"/>
              <a:alpha val="40000"/>
            </a:schemeClr>
          </a:glow>
          <a:outerShdw blurRad="50800" dist="43000" dir="5400000" rotWithShape="0">
            <a:srgbClr val="000000">
              <a:alpha val="4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smtClean="0">
              <a:solidFill>
                <a:sysClr val="window" lastClr="FFFFFF"/>
              </a:solidFill>
              <a:effectLst>
                <a:outerShdw blurRad="38100" dist="38100" dir="2700000" algn="tl">
                  <a:srgbClr val="000000">
                    <a:alpha val="43137"/>
                  </a:srgbClr>
                </a:outerShdw>
              </a:effectLst>
              <a:latin typeface="Calibri" panose="020F0502020204030204" pitchFamily="34" charset="0"/>
              <a:ea typeface="+mn-ea"/>
              <a:cs typeface="+mn-cs"/>
            </a:rPr>
            <a:t>Инструмент повышения качества образования и выхода отечественного образования на международный уров</a:t>
          </a:r>
          <a:r>
            <a:rPr lang="ru-RU" sz="1600" b="1" kern="1200" dirty="0" smtClean="0">
              <a:solidFill>
                <a:sysClr val="window" lastClr="FFFFFF"/>
              </a:solidFill>
              <a:effectLst>
                <a:outerShdw blurRad="38100" dist="38100" dir="2700000" algn="tl">
                  <a:srgbClr val="000000">
                    <a:alpha val="43137"/>
                  </a:srgbClr>
                </a:outerShdw>
              </a:effectLst>
              <a:latin typeface="Calibri" panose="020F0502020204030204" pitchFamily="34" charset="0"/>
              <a:ea typeface="+mn-ea"/>
              <a:cs typeface="+mn-cs"/>
            </a:rPr>
            <a:t>ень</a:t>
          </a:r>
          <a:endParaRPr lang="ru-RU" sz="1600" b="1" kern="1200" dirty="0">
            <a:solidFill>
              <a:sysClr val="window" lastClr="FFFFFF"/>
            </a:solidFill>
            <a:effectLst>
              <a:outerShdw blurRad="38100" dist="38100" dir="2700000" algn="tl">
                <a:srgbClr val="000000">
                  <a:alpha val="43137"/>
                </a:srgbClr>
              </a:outerShdw>
            </a:effectLst>
            <a:latin typeface="Calibri" panose="020F0502020204030204" pitchFamily="34" charset="0"/>
            <a:ea typeface="+mn-ea"/>
            <a:cs typeface="+mn-cs"/>
          </a:endParaRPr>
        </a:p>
      </dsp:txBody>
      <dsp:txXfrm>
        <a:off x="6123134" y="62019"/>
        <a:ext cx="2834652" cy="2238217"/>
      </dsp:txXfrm>
    </dsp:sp>
    <dsp:sp modelId="{64BC48BA-1CB6-4E43-A59B-7498D30AAAE5}">
      <dsp:nvSpPr>
        <dsp:cNvPr id="0" name=""/>
        <dsp:cNvSpPr/>
      </dsp:nvSpPr>
      <dsp:spPr>
        <a:xfrm>
          <a:off x="1439102" y="2624949"/>
          <a:ext cx="2896581" cy="2132393"/>
        </a:xfrm>
        <a:prstGeom prst="rect">
          <a:avLst/>
        </a:prstGeom>
        <a:solidFill>
          <a:srgbClr val="0070C0"/>
        </a:solidFill>
        <a:ln>
          <a:solidFill>
            <a:schemeClr val="accent1"/>
          </a:solidFill>
        </a:ln>
        <a:effectLst>
          <a:glow rad="139700">
            <a:schemeClr val="accent1">
              <a:satMod val="175000"/>
              <a:alpha val="40000"/>
            </a:schemeClr>
          </a:glow>
          <a:outerShdw blurRad="50800" dist="43000" dir="5400000" rotWithShape="0">
            <a:srgbClr val="000000">
              <a:alpha val="4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ru-RU" sz="2200" b="1" kern="1200" dirty="0" smtClean="0">
              <a:solidFill>
                <a:schemeClr val="bg1"/>
              </a:solidFill>
              <a:latin typeface="Calibri" panose="020F0502020204030204" pitchFamily="34" charset="0"/>
              <a:ea typeface="+mn-ea"/>
              <a:cs typeface="+mn-cs"/>
            </a:rPr>
            <a:t>Средство отбора педагогических кадров в учреждения образования</a:t>
          </a:r>
          <a:endParaRPr lang="ru-RU" sz="2200" b="1" kern="1200" dirty="0">
            <a:solidFill>
              <a:schemeClr val="bg1"/>
            </a:solidFill>
            <a:latin typeface="Calibri" panose="020F0502020204030204" pitchFamily="34" charset="0"/>
            <a:ea typeface="+mn-ea"/>
            <a:cs typeface="+mn-cs"/>
          </a:endParaRPr>
        </a:p>
      </dsp:txBody>
      <dsp:txXfrm>
        <a:off x="1439102" y="2624949"/>
        <a:ext cx="2896581" cy="2132393"/>
      </dsp:txXfrm>
    </dsp:sp>
    <dsp:sp modelId="{C86A6FC6-A957-4EC3-9043-ECCC9CF799AE}">
      <dsp:nvSpPr>
        <dsp:cNvPr id="0" name=""/>
        <dsp:cNvSpPr/>
      </dsp:nvSpPr>
      <dsp:spPr>
        <a:xfrm>
          <a:off x="4625341" y="2651915"/>
          <a:ext cx="2896581" cy="2132393"/>
        </a:xfrm>
        <a:prstGeom prst="rect">
          <a:avLst/>
        </a:prstGeom>
        <a:solidFill>
          <a:srgbClr val="0070C0"/>
        </a:solidFill>
        <a:ln>
          <a:noFill/>
        </a:ln>
        <a:effectLst>
          <a:glow rad="139700">
            <a:schemeClr val="accent1">
              <a:satMod val="175000"/>
              <a:alpha val="40000"/>
            </a:schemeClr>
          </a:glow>
          <a:outerShdw blurRad="50800" dist="43000" dir="5400000" rotWithShape="0">
            <a:srgbClr val="000000">
              <a:alpha val="4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ru-RU" sz="2200" b="1" kern="1200" dirty="0" smtClean="0">
              <a:solidFill>
                <a:schemeClr val="bg1"/>
              </a:solidFill>
              <a:latin typeface="Calibri" panose="020F0502020204030204" pitchFamily="34" charset="0"/>
              <a:ea typeface="+mn-ea"/>
              <a:cs typeface="+mn-cs"/>
            </a:rPr>
            <a:t>Основа для формирования трудового договора</a:t>
          </a:r>
          <a:endParaRPr lang="ru-RU" sz="2200" b="1" kern="1200" dirty="0">
            <a:solidFill>
              <a:schemeClr val="bg1"/>
            </a:solidFill>
            <a:latin typeface="Calibri" panose="020F0502020204030204" pitchFamily="34" charset="0"/>
            <a:ea typeface="+mn-ea"/>
            <a:cs typeface="+mn-cs"/>
          </a:endParaRPr>
        </a:p>
      </dsp:txBody>
      <dsp:txXfrm>
        <a:off x="4625341" y="2651915"/>
        <a:ext cx="2896581" cy="21323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8FE444-28AC-4142-BCEF-0447254F4CB8}">
      <dsp:nvSpPr>
        <dsp:cNvPr id="0" name=""/>
        <dsp:cNvSpPr/>
      </dsp:nvSpPr>
      <dsp:spPr>
        <a:xfrm rot="10800000">
          <a:off x="1781795" y="3931"/>
          <a:ext cx="6118950" cy="934237"/>
        </a:xfrm>
        <a:prstGeom prst="homePlat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glow rad="139700">
            <a:schemeClr val="accent1">
              <a:satMod val="175000"/>
              <a:alpha val="40000"/>
            </a:schemeClr>
          </a:glo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1973" tIns="76200" rIns="142240" bIns="76200" numCol="1" spcCol="1270" anchor="ctr" anchorCtr="0">
          <a:noAutofit/>
        </a:bodyPr>
        <a:lstStyle/>
        <a:p>
          <a:pPr lvl="0" algn="ctr" defTabSz="889000" rtl="0">
            <a:lnSpc>
              <a:spcPct val="90000"/>
            </a:lnSpc>
            <a:spcBef>
              <a:spcPct val="0"/>
            </a:spcBef>
            <a:spcAft>
              <a:spcPct val="35000"/>
            </a:spcAft>
          </a:pPr>
          <a:r>
            <a:rPr lang="ru-RU" sz="2000" b="1" kern="1200" smtClean="0">
              <a:effectLst>
                <a:outerShdw blurRad="38100" dist="38100" dir="2700000" algn="tl">
                  <a:srgbClr val="000000">
                    <a:alpha val="43137"/>
                  </a:srgbClr>
                </a:outerShdw>
              </a:effectLst>
              <a:latin typeface="Calibri" panose="020F0502020204030204" pitchFamily="34" charset="0"/>
              <a:ea typeface="+mn-ea"/>
              <a:cs typeface="+mn-cs"/>
            </a:rPr>
            <a:t>Работа с одаренными учащимися</a:t>
          </a:r>
          <a:endParaRPr lang="ru-RU" sz="2000" b="1" kern="1200" dirty="0">
            <a:effectLst>
              <a:outerShdw blurRad="38100" dist="38100" dir="2700000" algn="tl">
                <a:srgbClr val="000000">
                  <a:alpha val="43137"/>
                </a:srgbClr>
              </a:outerShdw>
            </a:effectLst>
            <a:latin typeface="Calibri" panose="020F0502020204030204" pitchFamily="34" charset="0"/>
            <a:ea typeface="+mn-ea"/>
            <a:cs typeface="+mn-cs"/>
          </a:endParaRPr>
        </a:p>
      </dsp:txBody>
      <dsp:txXfrm rot="10800000">
        <a:off x="2015354" y="3931"/>
        <a:ext cx="5885391" cy="934237"/>
      </dsp:txXfrm>
    </dsp:sp>
    <dsp:sp modelId="{E71F6195-A6B3-4E53-B27D-C6020126B040}">
      <dsp:nvSpPr>
        <dsp:cNvPr id="0" name=""/>
        <dsp:cNvSpPr/>
      </dsp:nvSpPr>
      <dsp:spPr>
        <a:xfrm>
          <a:off x="1311184" y="3931"/>
          <a:ext cx="934237" cy="934237"/>
        </a:xfrm>
        <a:prstGeom prst="ellipse">
          <a:avLst/>
        </a:prstGeom>
        <a:gradFill rotWithShape="0">
          <a:gsLst>
            <a:gs pos="0">
              <a:schemeClr val="accent1">
                <a:tint val="50000"/>
                <a:hueOff val="0"/>
                <a:satOff val="0"/>
                <a:lumOff val="0"/>
                <a:alphaOff val="0"/>
                <a:shade val="51000"/>
                <a:satMod val="130000"/>
              </a:schemeClr>
            </a:gs>
            <a:gs pos="80000">
              <a:schemeClr val="accent1">
                <a:tint val="50000"/>
                <a:hueOff val="0"/>
                <a:satOff val="0"/>
                <a:lumOff val="0"/>
                <a:alphaOff val="0"/>
                <a:shade val="93000"/>
                <a:satMod val="130000"/>
              </a:schemeClr>
            </a:gs>
            <a:gs pos="100000">
              <a:schemeClr val="accent1">
                <a:tint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E395007E-584A-46A0-830E-D4AA5E1A0AC7}">
      <dsp:nvSpPr>
        <dsp:cNvPr id="0" name=""/>
        <dsp:cNvSpPr/>
      </dsp:nvSpPr>
      <dsp:spPr>
        <a:xfrm rot="10800000">
          <a:off x="1776557" y="1217045"/>
          <a:ext cx="6125934" cy="934237"/>
        </a:xfrm>
        <a:prstGeom prst="homePlat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glow rad="139700">
            <a:schemeClr val="accent1">
              <a:satMod val="175000"/>
              <a:alpha val="40000"/>
            </a:schemeClr>
          </a:glo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1973" tIns="76200" rIns="142240" bIns="76200" numCol="1" spcCol="1270" anchor="ctr" anchorCtr="0">
          <a:noAutofit/>
        </a:bodyPr>
        <a:lstStyle/>
        <a:p>
          <a:pPr lvl="0" algn="ctr" defTabSz="889000" rtl="0">
            <a:lnSpc>
              <a:spcPct val="90000"/>
            </a:lnSpc>
            <a:spcBef>
              <a:spcPct val="0"/>
            </a:spcBef>
            <a:spcAft>
              <a:spcPct val="35000"/>
            </a:spcAft>
          </a:pPr>
          <a:r>
            <a:rPr lang="ru-RU" sz="2000" b="1" kern="1200" dirty="0" smtClean="0">
              <a:effectLst>
                <a:outerShdw blurRad="38100" dist="38100" dir="2700000" algn="tl">
                  <a:srgbClr val="000000">
                    <a:alpha val="43137"/>
                  </a:srgbClr>
                </a:outerShdw>
              </a:effectLst>
              <a:latin typeface="Calibri" panose="020F0502020204030204" pitchFamily="34" charset="0"/>
              <a:ea typeface="+mn-ea"/>
              <a:cs typeface="+mn-cs"/>
            </a:rPr>
            <a:t>Работа</a:t>
          </a:r>
          <a:r>
            <a:rPr lang="ru-RU" sz="2000" b="1" kern="1200" dirty="0" smtClean="0">
              <a:latin typeface="Calibri" panose="020F0502020204030204" pitchFamily="34" charset="0"/>
              <a:ea typeface="+mn-ea"/>
              <a:cs typeface="+mn-cs"/>
            </a:rPr>
            <a:t> в условиях реализации программ инклюзивного образования</a:t>
          </a:r>
          <a:endParaRPr lang="ru-RU" sz="2000" b="1" kern="1200" dirty="0">
            <a:latin typeface="Calibri" panose="020F0502020204030204" pitchFamily="34" charset="0"/>
            <a:ea typeface="+mn-ea"/>
            <a:cs typeface="+mn-cs"/>
          </a:endParaRPr>
        </a:p>
      </dsp:txBody>
      <dsp:txXfrm rot="10800000">
        <a:off x="2010116" y="1217045"/>
        <a:ext cx="5892375" cy="934237"/>
      </dsp:txXfrm>
    </dsp:sp>
    <dsp:sp modelId="{61835E0F-754F-4E9A-8E38-30B39F86AA70}">
      <dsp:nvSpPr>
        <dsp:cNvPr id="0" name=""/>
        <dsp:cNvSpPr/>
      </dsp:nvSpPr>
      <dsp:spPr>
        <a:xfrm>
          <a:off x="1309439" y="1217045"/>
          <a:ext cx="934237" cy="934237"/>
        </a:xfrm>
        <a:prstGeom prst="ellipse">
          <a:avLst/>
        </a:prstGeom>
        <a:gradFill rotWithShape="0">
          <a:gsLst>
            <a:gs pos="0">
              <a:schemeClr val="accent1">
                <a:tint val="50000"/>
                <a:hueOff val="0"/>
                <a:satOff val="0"/>
                <a:lumOff val="0"/>
                <a:alphaOff val="0"/>
                <a:shade val="51000"/>
                <a:satMod val="130000"/>
              </a:schemeClr>
            </a:gs>
            <a:gs pos="80000">
              <a:schemeClr val="accent1">
                <a:tint val="50000"/>
                <a:hueOff val="0"/>
                <a:satOff val="0"/>
                <a:lumOff val="0"/>
                <a:alphaOff val="0"/>
                <a:shade val="93000"/>
                <a:satMod val="130000"/>
              </a:schemeClr>
            </a:gs>
            <a:gs pos="100000">
              <a:schemeClr val="accent1">
                <a:tint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7B9E0A24-D697-4BB4-A4E3-0ED0F4143F20}">
      <dsp:nvSpPr>
        <dsp:cNvPr id="0" name=""/>
        <dsp:cNvSpPr/>
      </dsp:nvSpPr>
      <dsp:spPr>
        <a:xfrm rot="10800000">
          <a:off x="1803098" y="2387240"/>
          <a:ext cx="6155154" cy="934237"/>
        </a:xfrm>
        <a:prstGeom prst="homePlat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glow rad="139700">
            <a:schemeClr val="accent1">
              <a:satMod val="175000"/>
              <a:alpha val="40000"/>
            </a:schemeClr>
          </a:glo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1973" tIns="76200" rIns="142240" bIns="76200" numCol="1" spcCol="1270" anchor="ctr" anchorCtr="0">
          <a:noAutofit/>
        </a:bodyPr>
        <a:lstStyle/>
        <a:p>
          <a:pPr lvl="0" algn="ctr" defTabSz="889000" rtl="0">
            <a:lnSpc>
              <a:spcPct val="90000"/>
            </a:lnSpc>
            <a:spcBef>
              <a:spcPct val="0"/>
            </a:spcBef>
            <a:spcAft>
              <a:spcPct val="35000"/>
            </a:spcAft>
          </a:pPr>
          <a:r>
            <a:rPr lang="ru-RU" sz="2000" b="1" kern="1200" dirty="0" smtClean="0">
              <a:effectLst>
                <a:outerShdw blurRad="38100" dist="38100" dir="2700000" algn="tl">
                  <a:srgbClr val="000000">
                    <a:alpha val="43137"/>
                  </a:srgbClr>
                </a:outerShdw>
              </a:effectLst>
              <a:latin typeface="Calibri" panose="020F0502020204030204" pitchFamily="34" charset="0"/>
              <a:ea typeface="+mn-ea"/>
              <a:cs typeface="+mn-cs"/>
            </a:rPr>
            <a:t>Преподавание</a:t>
          </a:r>
          <a:r>
            <a:rPr lang="ru-RU" sz="2000" b="1" kern="1200" dirty="0" smtClean="0">
              <a:latin typeface="Calibri" panose="020F0502020204030204" pitchFamily="34" charset="0"/>
              <a:ea typeface="+mn-ea"/>
              <a:cs typeface="+mn-cs"/>
            </a:rPr>
            <a:t> русского языка учащимся, для которых он не является родным</a:t>
          </a:r>
          <a:endParaRPr lang="ru-RU" sz="2000" b="1" kern="1200" dirty="0">
            <a:latin typeface="Calibri" panose="020F0502020204030204" pitchFamily="34" charset="0"/>
            <a:ea typeface="+mn-ea"/>
            <a:cs typeface="+mn-cs"/>
          </a:endParaRPr>
        </a:p>
      </dsp:txBody>
      <dsp:txXfrm rot="10800000">
        <a:off x="2036657" y="2387240"/>
        <a:ext cx="5921595" cy="934237"/>
      </dsp:txXfrm>
    </dsp:sp>
    <dsp:sp modelId="{4585BF28-DA2C-4657-8180-6A40CE759A45}">
      <dsp:nvSpPr>
        <dsp:cNvPr id="0" name=""/>
        <dsp:cNvSpPr/>
      </dsp:nvSpPr>
      <dsp:spPr>
        <a:xfrm>
          <a:off x="1302133" y="2430159"/>
          <a:ext cx="934237" cy="934237"/>
        </a:xfrm>
        <a:prstGeom prst="ellipse">
          <a:avLst/>
        </a:prstGeom>
        <a:gradFill rotWithShape="0">
          <a:gsLst>
            <a:gs pos="0">
              <a:schemeClr val="accent1">
                <a:tint val="50000"/>
                <a:hueOff val="0"/>
                <a:satOff val="0"/>
                <a:lumOff val="0"/>
                <a:alphaOff val="0"/>
                <a:shade val="51000"/>
                <a:satMod val="130000"/>
              </a:schemeClr>
            </a:gs>
            <a:gs pos="80000">
              <a:schemeClr val="accent1">
                <a:tint val="50000"/>
                <a:hueOff val="0"/>
                <a:satOff val="0"/>
                <a:lumOff val="0"/>
                <a:alphaOff val="0"/>
                <a:shade val="93000"/>
                <a:satMod val="130000"/>
              </a:schemeClr>
            </a:gs>
            <a:gs pos="100000">
              <a:schemeClr val="accent1">
                <a:tint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F63EFBAE-1399-43AE-B11A-CDE9D14A8E0E}">
      <dsp:nvSpPr>
        <dsp:cNvPr id="0" name=""/>
        <dsp:cNvSpPr/>
      </dsp:nvSpPr>
      <dsp:spPr>
        <a:xfrm rot="10800000">
          <a:off x="1781841" y="3643273"/>
          <a:ext cx="6118889" cy="934237"/>
        </a:xfrm>
        <a:prstGeom prst="homePlat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glow rad="139700">
            <a:schemeClr val="accent1">
              <a:satMod val="175000"/>
              <a:alpha val="40000"/>
            </a:schemeClr>
          </a:glo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1973" tIns="76200" rIns="142240" bIns="76200" numCol="1" spcCol="1270" anchor="ctr" anchorCtr="0">
          <a:noAutofit/>
        </a:bodyPr>
        <a:lstStyle/>
        <a:p>
          <a:pPr lvl="0" algn="ctr" defTabSz="889000" rtl="0">
            <a:lnSpc>
              <a:spcPct val="90000"/>
            </a:lnSpc>
            <a:spcBef>
              <a:spcPct val="0"/>
            </a:spcBef>
            <a:spcAft>
              <a:spcPct val="35000"/>
            </a:spcAft>
          </a:pPr>
          <a:r>
            <a:rPr lang="ru-RU" sz="2000" b="1" kern="1200" dirty="0" smtClean="0">
              <a:effectLst>
                <a:outerShdw blurRad="38100" dist="38100" dir="2700000" algn="tl">
                  <a:srgbClr val="000000">
                    <a:alpha val="43137"/>
                  </a:srgbClr>
                </a:outerShdw>
              </a:effectLst>
              <a:latin typeface="Calibri" panose="020F0502020204030204" pitchFamily="34" charset="0"/>
              <a:ea typeface="+mn-ea"/>
              <a:cs typeface="+mn-cs"/>
            </a:rPr>
            <a:t>Работа</a:t>
          </a:r>
          <a:r>
            <a:rPr lang="ru-RU" sz="2000" b="1" kern="1200" dirty="0" smtClean="0">
              <a:latin typeface="Calibri" panose="020F0502020204030204" pitchFamily="34" charset="0"/>
              <a:ea typeface="+mn-ea"/>
              <a:cs typeface="+mn-cs"/>
            </a:rPr>
            <a:t> с учащимися, имеющими проблемы в развитии</a:t>
          </a:r>
          <a:endParaRPr lang="ru-RU" sz="2000" b="1" kern="1200" dirty="0">
            <a:latin typeface="Calibri" panose="020F0502020204030204" pitchFamily="34" charset="0"/>
            <a:ea typeface="+mn-ea"/>
            <a:cs typeface="+mn-cs"/>
          </a:endParaRPr>
        </a:p>
      </dsp:txBody>
      <dsp:txXfrm rot="10800000">
        <a:off x="2015400" y="3643273"/>
        <a:ext cx="5885330" cy="934237"/>
      </dsp:txXfrm>
    </dsp:sp>
    <dsp:sp modelId="{C5D7FF3A-8A2C-4943-8D5A-3170CF9A151E}">
      <dsp:nvSpPr>
        <dsp:cNvPr id="0" name=""/>
        <dsp:cNvSpPr/>
      </dsp:nvSpPr>
      <dsp:spPr>
        <a:xfrm>
          <a:off x="1311200" y="3643273"/>
          <a:ext cx="934237" cy="934237"/>
        </a:xfrm>
        <a:prstGeom prst="ellipse">
          <a:avLst/>
        </a:prstGeom>
        <a:gradFill rotWithShape="0">
          <a:gsLst>
            <a:gs pos="0">
              <a:schemeClr val="accent1">
                <a:tint val="50000"/>
                <a:hueOff val="0"/>
                <a:satOff val="0"/>
                <a:lumOff val="0"/>
                <a:alphaOff val="0"/>
                <a:shade val="51000"/>
                <a:satMod val="130000"/>
              </a:schemeClr>
            </a:gs>
            <a:gs pos="80000">
              <a:schemeClr val="accent1">
                <a:tint val="50000"/>
                <a:hueOff val="0"/>
                <a:satOff val="0"/>
                <a:lumOff val="0"/>
                <a:alphaOff val="0"/>
                <a:shade val="93000"/>
                <a:satMod val="130000"/>
              </a:schemeClr>
            </a:gs>
            <a:gs pos="100000">
              <a:schemeClr val="accent1">
                <a:tint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EA393D53-4E7F-46DA-8FAD-9FD511EB8EB4}">
      <dsp:nvSpPr>
        <dsp:cNvPr id="0" name=""/>
        <dsp:cNvSpPr/>
      </dsp:nvSpPr>
      <dsp:spPr>
        <a:xfrm rot="10800000">
          <a:off x="1731899" y="4856387"/>
          <a:ext cx="6185478" cy="934237"/>
        </a:xfrm>
        <a:prstGeom prst="homePlat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glow rad="139700">
            <a:schemeClr val="accent1">
              <a:satMod val="175000"/>
              <a:alpha val="40000"/>
            </a:schemeClr>
          </a:glo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1973" tIns="68580" rIns="128016" bIns="68580" numCol="1" spcCol="1270" anchor="ctr" anchorCtr="0">
          <a:noAutofit/>
        </a:bodyPr>
        <a:lstStyle/>
        <a:p>
          <a:pPr lvl="0" algn="ctr" defTabSz="800100" rtl="0">
            <a:lnSpc>
              <a:spcPct val="90000"/>
            </a:lnSpc>
            <a:spcBef>
              <a:spcPct val="0"/>
            </a:spcBef>
            <a:spcAft>
              <a:spcPct val="35000"/>
            </a:spcAft>
          </a:pPr>
          <a:r>
            <a:rPr lang="ru-RU" sz="1800" b="1" kern="1200" dirty="0" smtClean="0">
              <a:latin typeface="Calibri" panose="020F0502020204030204" pitchFamily="34" charset="0"/>
              <a:ea typeface="+mn-ea"/>
              <a:cs typeface="+mn-cs"/>
            </a:rPr>
            <a:t>Работа с девиантными, зависимыми, социально </a:t>
          </a:r>
          <a:r>
            <a:rPr lang="ru-RU" sz="1800" b="1" kern="1200" dirty="0" smtClean="0">
              <a:effectLst>
                <a:outerShdw blurRad="38100" dist="38100" dir="2700000" algn="tl">
                  <a:srgbClr val="000000">
                    <a:alpha val="43137"/>
                  </a:srgbClr>
                </a:outerShdw>
              </a:effectLst>
              <a:latin typeface="Calibri" panose="020F0502020204030204" pitchFamily="34" charset="0"/>
              <a:ea typeface="+mn-ea"/>
              <a:cs typeface="+mn-cs"/>
            </a:rPr>
            <a:t>запущенными</a:t>
          </a:r>
          <a:r>
            <a:rPr lang="ru-RU" sz="1800" b="1" kern="1200" dirty="0" smtClean="0">
              <a:latin typeface="Calibri" panose="020F0502020204030204" pitchFamily="34" charset="0"/>
              <a:ea typeface="+mn-ea"/>
              <a:cs typeface="+mn-cs"/>
            </a:rPr>
            <a:t> детьми, в том числе с отклонениями в социальном поведении</a:t>
          </a:r>
          <a:endParaRPr lang="ru-RU" sz="1800" b="1" kern="1200" dirty="0">
            <a:latin typeface="Calibri" panose="020F0502020204030204" pitchFamily="34" charset="0"/>
            <a:ea typeface="+mn-ea"/>
            <a:cs typeface="+mn-cs"/>
          </a:endParaRPr>
        </a:p>
      </dsp:txBody>
      <dsp:txXfrm rot="10800000">
        <a:off x="1965458" y="4856387"/>
        <a:ext cx="5951919" cy="934237"/>
      </dsp:txXfrm>
    </dsp:sp>
    <dsp:sp modelId="{35023D0C-0FEB-4DFD-B2B8-2CA2CA5ABD63}">
      <dsp:nvSpPr>
        <dsp:cNvPr id="0" name=""/>
        <dsp:cNvSpPr/>
      </dsp:nvSpPr>
      <dsp:spPr>
        <a:xfrm>
          <a:off x="1294553" y="4856387"/>
          <a:ext cx="934237" cy="934237"/>
        </a:xfrm>
        <a:prstGeom prst="ellipse">
          <a:avLst/>
        </a:prstGeom>
        <a:gradFill rotWithShape="0">
          <a:gsLst>
            <a:gs pos="0">
              <a:schemeClr val="accent1">
                <a:tint val="50000"/>
                <a:hueOff val="0"/>
                <a:satOff val="0"/>
                <a:lumOff val="0"/>
                <a:alphaOff val="0"/>
                <a:shade val="51000"/>
                <a:satMod val="130000"/>
              </a:schemeClr>
            </a:gs>
            <a:gs pos="80000">
              <a:schemeClr val="accent1">
                <a:tint val="50000"/>
                <a:hueOff val="0"/>
                <a:satOff val="0"/>
                <a:lumOff val="0"/>
                <a:alphaOff val="0"/>
                <a:shade val="93000"/>
                <a:satMod val="130000"/>
              </a:schemeClr>
            </a:gs>
            <a:gs pos="100000">
              <a:schemeClr val="accent1">
                <a:tint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txBox="1">
            <a:spLocks noGrp="1"/>
          </p:cNvSpPr>
          <p:nvPr>
            <p:ph type="hdr" sz="quarter"/>
          </p:nvPr>
        </p:nvSpPr>
        <p:spPr>
          <a:xfrm>
            <a:off x="0" y="0"/>
            <a:ext cx="3281363" cy="534988"/>
          </a:xfrm>
          <a:prstGeom prst="rect">
            <a:avLst/>
          </a:prstGeom>
          <a:noFill/>
          <a:ln>
            <a:noFill/>
          </a:ln>
        </p:spPr>
        <p:txBody>
          <a:bodyPr vert="horz" lIns="90000" tIns="45000" rIns="90000" bIns="45000" compatLnSpc="1"/>
          <a:lstStyle>
            <a:defPPr lvl="0">
              <a:buNone/>
            </a:defPPr>
            <a:lvl1pPr lvl="0" fontAlgn="auto">
              <a:spcBef>
                <a:spcPts val="0"/>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sz="1400">
                <a:solidFill>
                  <a:srgbClr val="000000"/>
                </a:solidFill>
                <a:latin typeface="Arial" pitchFamily="34"/>
                <a:ea typeface="Arial" pitchFamily="34"/>
                <a:cs typeface="Arial" pitchFamily="34"/>
              </a:defRP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a:defRPr sz="1400"/>
            </a:pPr>
            <a:endParaRPr lang="ru-RU"/>
          </a:p>
        </p:txBody>
      </p:sp>
      <p:sp>
        <p:nvSpPr>
          <p:cNvPr id="3" name="Дата 2"/>
          <p:cNvSpPr txBox="1">
            <a:spLocks noGrp="1"/>
          </p:cNvSpPr>
          <p:nvPr>
            <p:ph type="dt" sz="quarter" idx="1"/>
          </p:nvPr>
        </p:nvSpPr>
        <p:spPr>
          <a:xfrm>
            <a:off x="4278313" y="0"/>
            <a:ext cx="3281362" cy="534988"/>
          </a:xfrm>
          <a:prstGeom prst="rect">
            <a:avLst/>
          </a:prstGeom>
          <a:noFill/>
          <a:ln>
            <a:noFill/>
          </a:ln>
        </p:spPr>
        <p:txBody>
          <a:bodyPr vert="horz" lIns="90000" tIns="45000" rIns="90000" bIns="45000" compatLnSpc="1"/>
          <a:lstStyle>
            <a:defPPr lvl="0">
              <a:buNone/>
            </a:defPPr>
            <a:lvl1pPr lvl="0" algn="r" fontAlgn="auto">
              <a:spcBef>
                <a:spcPts val="0"/>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sz="1400">
                <a:solidFill>
                  <a:srgbClr val="000000"/>
                </a:solidFill>
                <a:latin typeface="Arial" pitchFamily="34"/>
                <a:ea typeface="Arial" pitchFamily="34"/>
                <a:cs typeface="Arial" pitchFamily="34"/>
              </a:defRP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a:defRPr sz="1400"/>
            </a:pPr>
            <a:fld id="{98D29652-7DF8-41D9-8690-B33A8C97535E}" type="datetimeFigureOut">
              <a:rPr lang="ru-RU"/>
              <a:pPr>
                <a:defRPr sz="1400"/>
              </a:pPr>
              <a:t>22.03.2016</a:t>
            </a:fld>
            <a:endParaRPr lang="ru-RU"/>
          </a:p>
        </p:txBody>
      </p:sp>
      <p:sp>
        <p:nvSpPr>
          <p:cNvPr id="4" name="Нижний колонтитул 3"/>
          <p:cNvSpPr txBox="1">
            <a:spLocks noGrp="1"/>
          </p:cNvSpPr>
          <p:nvPr>
            <p:ph type="ftr" sz="quarter" idx="2"/>
          </p:nvPr>
        </p:nvSpPr>
        <p:spPr>
          <a:xfrm>
            <a:off x="0" y="10156825"/>
            <a:ext cx="3281363" cy="534988"/>
          </a:xfrm>
          <a:prstGeom prst="rect">
            <a:avLst/>
          </a:prstGeom>
          <a:noFill/>
          <a:ln>
            <a:noFill/>
          </a:ln>
        </p:spPr>
        <p:txBody>
          <a:bodyPr vert="horz" lIns="90000" tIns="45000" rIns="90000" bIns="45000" anchor="b" compatLnSpc="1"/>
          <a:lstStyle>
            <a:defPPr lvl="0">
              <a:buNone/>
            </a:defPPr>
            <a:lvl1pPr lvl="0" fontAlgn="auto">
              <a:spcBef>
                <a:spcPts val="0"/>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sz="1400">
                <a:solidFill>
                  <a:srgbClr val="000000"/>
                </a:solidFill>
                <a:latin typeface="Arial" pitchFamily="34"/>
                <a:ea typeface="Arial" pitchFamily="34"/>
                <a:cs typeface="Arial" pitchFamily="34"/>
              </a:defRP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a:defRPr sz="1400"/>
            </a:pPr>
            <a:endParaRPr lang="ru-RU"/>
          </a:p>
        </p:txBody>
      </p:sp>
      <p:sp>
        <p:nvSpPr>
          <p:cNvPr id="5" name="Номер слайда 4"/>
          <p:cNvSpPr txBox="1">
            <a:spLocks noGrp="1"/>
          </p:cNvSpPr>
          <p:nvPr>
            <p:ph type="sldNum" sz="quarter" idx="3"/>
          </p:nvPr>
        </p:nvSpPr>
        <p:spPr>
          <a:xfrm>
            <a:off x="4278313" y="10156825"/>
            <a:ext cx="3281362" cy="534988"/>
          </a:xfrm>
          <a:prstGeom prst="rect">
            <a:avLst/>
          </a:prstGeom>
          <a:noFill/>
          <a:ln>
            <a:noFill/>
          </a:ln>
        </p:spPr>
        <p:txBody>
          <a:bodyPr vert="horz" lIns="90000" tIns="45000" rIns="90000" bIns="45000" anchor="b" compatLnSpc="1"/>
          <a:lstStyle>
            <a:defPPr lvl="0">
              <a:buNone/>
            </a:defPPr>
            <a:lvl1pPr lvl="0" algn="r" fontAlgn="auto">
              <a:spcBef>
                <a:spcPts val="0"/>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sz="1400">
                <a:solidFill>
                  <a:srgbClr val="000000"/>
                </a:solidFill>
                <a:latin typeface="Arial" pitchFamily="34"/>
                <a:ea typeface="Arial" pitchFamily="34"/>
                <a:cs typeface="Arial" pitchFamily="34"/>
              </a:defRP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a:defRPr sz="1400"/>
            </a:pPr>
            <a:fld id="{D1920636-D6F5-401D-A3F1-D253D892789E}" type="slidenum">
              <a:rPr lang="ru-RU"/>
              <a:pPr>
                <a:defRPr sz="1400"/>
              </a:pPr>
              <a:t>‹#›</a:t>
            </a:fld>
            <a:endParaRPr lang="ru-RU"/>
          </a:p>
        </p:txBody>
      </p:sp>
    </p:spTree>
    <p:extLst>
      <p:ext uri="{BB962C8B-B14F-4D97-AF65-F5344CB8AC3E}">
        <p14:creationId xmlns:p14="http://schemas.microsoft.com/office/powerpoint/2010/main" val="8334618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Прямоугольник 1"/>
          <p:cNvSpPr>
            <a:spLocks noMove="1" noResize="1"/>
          </p:cNvSpPr>
          <p:nvPr/>
        </p:nvSpPr>
        <p:spPr>
          <a:xfrm>
            <a:off x="0" y="0"/>
            <a:ext cx="7559675" cy="10691813"/>
          </a:xfrm>
          <a:prstGeom prst="rect">
            <a:avLst/>
          </a:prstGeom>
          <a:solidFill>
            <a:srgbClr val="FFFFFF"/>
          </a:solidFill>
          <a:ln>
            <a:noFill/>
            <a:prstDash val="solid"/>
          </a:ln>
        </p:spPr>
        <p:txBody>
          <a:bodyPr lIns="90000" tIns="45000" rIns="90000" bIns="45000" anchor="ctr" anchorCtr="1"/>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endParaRPr lang="ru-RU">
              <a:solidFill>
                <a:srgbClr val="000000"/>
              </a:solidFill>
              <a:latin typeface="Arial" pitchFamily="34"/>
              <a:ea typeface="Arial" pitchFamily="34"/>
              <a:cs typeface="Arial" pitchFamily="34"/>
            </a:endParaRPr>
          </a:p>
        </p:txBody>
      </p:sp>
      <p:sp>
        <p:nvSpPr>
          <p:cNvPr id="3" name="Полилиния 2"/>
          <p:cNvSpPr/>
          <p:nvPr/>
        </p:nvSpPr>
        <p:spPr>
          <a:xfrm>
            <a:off x="0" y="0"/>
            <a:ext cx="7559675" cy="10691813"/>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wrap="none" lIns="90000" tIns="46800" rIns="90000" bIns="46800" anchor="ct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endParaRPr lang="ru-RU">
              <a:solidFill>
                <a:srgbClr val="000000"/>
              </a:solidFill>
              <a:latin typeface="Arial" pitchFamily="34"/>
              <a:ea typeface="Arial" pitchFamily="34"/>
              <a:cs typeface="Arial" pitchFamily="34"/>
            </a:endParaRPr>
          </a:p>
        </p:txBody>
      </p:sp>
      <p:sp>
        <p:nvSpPr>
          <p:cNvPr id="4" name="Полилиния 3"/>
          <p:cNvSpPr/>
          <p:nvPr/>
        </p:nvSpPr>
        <p:spPr>
          <a:xfrm>
            <a:off x="0" y="0"/>
            <a:ext cx="7559675" cy="10691813"/>
          </a:xfrm>
          <a:custGeom>
            <a:avLst>
              <a:gd name="f0" fmla="val 4"/>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a:noFill/>
            <a:prstDash val="solid"/>
          </a:ln>
        </p:spPr>
        <p:txBody>
          <a:bodyPr wrap="none" lIns="90000" tIns="46800" rIns="90000" bIns="46800" anchor="ct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endParaRPr lang="ru-RU">
              <a:solidFill>
                <a:srgbClr val="000000"/>
              </a:solidFill>
              <a:latin typeface="Arial" pitchFamily="34"/>
              <a:ea typeface="Arial" pitchFamily="34"/>
              <a:cs typeface="Arial" pitchFamily="34"/>
            </a:endParaRPr>
          </a:p>
        </p:txBody>
      </p:sp>
      <p:sp>
        <p:nvSpPr>
          <p:cNvPr id="5" name="Полилиния 4"/>
          <p:cNvSpPr/>
          <p:nvPr/>
        </p:nvSpPr>
        <p:spPr>
          <a:xfrm>
            <a:off x="0" y="0"/>
            <a:ext cx="7559675" cy="10691813"/>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solidFill>
            <a:srgbClr val="FFFFFF"/>
          </a:solidFill>
          <a:ln>
            <a:noFill/>
            <a:prstDash val="solid"/>
          </a:ln>
        </p:spPr>
        <p:txBody>
          <a:bodyPr wrap="none" lIns="90000" tIns="46800" rIns="90000" bIns="46800" anchor="ct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endParaRPr lang="ru-RU">
              <a:solidFill>
                <a:srgbClr val="000000"/>
              </a:solidFill>
              <a:latin typeface="Arial" pitchFamily="34"/>
              <a:ea typeface="Arial" pitchFamily="34"/>
              <a:cs typeface="Arial" pitchFamily="34"/>
            </a:endParaRPr>
          </a:p>
        </p:txBody>
      </p:sp>
      <p:sp>
        <p:nvSpPr>
          <p:cNvPr id="6" name="Полилиния 5"/>
          <p:cNvSpPr/>
          <p:nvPr/>
        </p:nvSpPr>
        <p:spPr>
          <a:xfrm>
            <a:off x="0" y="0"/>
            <a:ext cx="7559675" cy="10691813"/>
          </a:xfrm>
          <a:custGeom>
            <a:avLst/>
            <a:gdLst>
              <a:gd name="f0" fmla="val 21600000"/>
              <a:gd name="f1" fmla="val 10800000"/>
              <a:gd name="f2" fmla="val 5400000"/>
              <a:gd name="f3" fmla="val 180"/>
              <a:gd name="f4" fmla="val w"/>
              <a:gd name="f5" fmla="val h"/>
              <a:gd name="f6" fmla="val 0"/>
              <a:gd name="f7" fmla="val 7559675"/>
              <a:gd name="f8" fmla="val 10691813"/>
              <a:gd name="f9" fmla="*/ 5419351 1 1725033"/>
              <a:gd name="f10" fmla="val 1400"/>
              <a:gd name="f11" fmla="min 0 2800"/>
              <a:gd name="f12" fmla="max 0 2800"/>
              <a:gd name="f13" fmla="val 10690413"/>
              <a:gd name="f14" fmla="min 10689013 10691813"/>
              <a:gd name="f15" fmla="max 10689013 10691813"/>
              <a:gd name="f16" fmla="val 7558275"/>
              <a:gd name="f17" fmla="min 7556875 7559675"/>
              <a:gd name="f18" fmla="max 7556875 7559675"/>
              <a:gd name="f19" fmla="+- 0 0 0"/>
              <a:gd name="f20" fmla="*/ f4 1 7559675"/>
              <a:gd name="f21" fmla="*/ f5 1 10691813"/>
              <a:gd name="f22" fmla="+- f12 0 f11"/>
              <a:gd name="f23" fmla="+- f15 0 f14"/>
              <a:gd name="f24" fmla="+- f18 0 f17"/>
              <a:gd name="f25" fmla="*/ f19 f1 1"/>
              <a:gd name="f26" fmla="*/ 410 f20 1"/>
              <a:gd name="f27" fmla="*/ 7559265 f20 1"/>
              <a:gd name="f28" fmla="*/ 10691403 f21 1"/>
              <a:gd name="f29" fmla="*/ 410 f21 1"/>
              <a:gd name="f30" fmla="*/ f22 1 2"/>
              <a:gd name="f31" fmla="*/ f23 1 2"/>
              <a:gd name="f32" fmla="*/ f24 1 2"/>
              <a:gd name="f33" fmla="*/ 3779838 f20 1"/>
              <a:gd name="f34" fmla="*/ 0 f21 1"/>
              <a:gd name="f35" fmla="*/ f25 1 f3"/>
              <a:gd name="f36" fmla="*/ 7559675 f20 1"/>
              <a:gd name="f37" fmla="*/ 5345907 f21 1"/>
              <a:gd name="f38" fmla="*/ 10691813 f21 1"/>
              <a:gd name="f39" fmla="*/ 0 f20 1"/>
              <a:gd name="f40" fmla="+- f11 f30 0"/>
              <a:gd name="f41" fmla="*/ f30 f30 1"/>
              <a:gd name="f42" fmla="+- f14 f31 0"/>
              <a:gd name="f43" fmla="*/ f30 f31 1"/>
              <a:gd name="f44" fmla="+- f17 f32 0"/>
              <a:gd name="f45" fmla="*/ f32 f31 1"/>
              <a:gd name="f46" fmla="*/ f32 f30 1"/>
              <a:gd name="f47" fmla="+- f35 0 f2"/>
              <a:gd name="f48" fmla="+- 1400 0 f40"/>
              <a:gd name="f49" fmla="+- 0 0 f40"/>
              <a:gd name="f50" fmla="+- 10690413 0 f42"/>
              <a:gd name="f51" fmla="+- 10691813 0 f42"/>
              <a:gd name="f52" fmla="+- 7558275 0 f44"/>
              <a:gd name="f53" fmla="+- 7559675 0 f44"/>
              <a:gd name="f54" fmla="at2 f48 f49"/>
              <a:gd name="f55" fmla="at2 f49 f48"/>
              <a:gd name="f56" fmla="at2 f49 f50"/>
              <a:gd name="f57" fmla="at2 f48 f51"/>
              <a:gd name="f58" fmla="at2 f52 f51"/>
              <a:gd name="f59" fmla="at2 f53 f50"/>
              <a:gd name="f60" fmla="at2 f53 f48"/>
              <a:gd name="f61" fmla="at2 f52 f49"/>
              <a:gd name="f62" fmla="+- f54 f2 0"/>
              <a:gd name="f63" fmla="+- f55 f2 0"/>
              <a:gd name="f64" fmla="+- f56 f2 0"/>
              <a:gd name="f65" fmla="+- f57 f2 0"/>
              <a:gd name="f66" fmla="+- f58 f2 0"/>
              <a:gd name="f67" fmla="+- f59 f2 0"/>
              <a:gd name="f68" fmla="+- f60 f2 0"/>
              <a:gd name="f69" fmla="+- f61 f2 0"/>
              <a:gd name="f70" fmla="*/ f62 f9 1"/>
              <a:gd name="f71" fmla="*/ f63 f9 1"/>
              <a:gd name="f72" fmla="*/ f64 f9 1"/>
              <a:gd name="f73" fmla="*/ f65 f9 1"/>
              <a:gd name="f74" fmla="*/ f66 f9 1"/>
              <a:gd name="f75" fmla="*/ f67 f9 1"/>
              <a:gd name="f76" fmla="*/ f68 f9 1"/>
              <a:gd name="f77" fmla="*/ f69 f9 1"/>
              <a:gd name="f78" fmla="*/ f70 1 f1"/>
              <a:gd name="f79" fmla="*/ f71 1 f1"/>
              <a:gd name="f80" fmla="*/ f72 1 f1"/>
              <a:gd name="f81" fmla="*/ f73 1 f1"/>
              <a:gd name="f82" fmla="*/ f74 1 f1"/>
              <a:gd name="f83" fmla="*/ f75 1 f1"/>
              <a:gd name="f84" fmla="*/ f76 1 f1"/>
              <a:gd name="f85" fmla="*/ f77 1 f1"/>
              <a:gd name="f86" fmla="+- 0 0 f78"/>
              <a:gd name="f87" fmla="+- 0 0 f79"/>
              <a:gd name="f88" fmla="+- 0 0 f80"/>
              <a:gd name="f89" fmla="+- 0 0 f81"/>
              <a:gd name="f90" fmla="+- 0 0 f82"/>
              <a:gd name="f91" fmla="+- 0 0 f83"/>
              <a:gd name="f92" fmla="+- 0 0 f84"/>
              <a:gd name="f93" fmla="+- 0 0 f85"/>
              <a:gd name="f94" fmla="+- 0 0 f86"/>
              <a:gd name="f95" fmla="+- 0 0 f87"/>
              <a:gd name="f96" fmla="+- 0 0 f88"/>
              <a:gd name="f97" fmla="+- 0 0 f89"/>
              <a:gd name="f98" fmla="+- 0 0 f90"/>
              <a:gd name="f99" fmla="+- 0 0 f91"/>
              <a:gd name="f100" fmla="+- 0 0 f92"/>
              <a:gd name="f101" fmla="+- 0 0 f93"/>
              <a:gd name="f102" fmla="*/ f94 f1 1"/>
              <a:gd name="f103" fmla="*/ f95 f1 1"/>
              <a:gd name="f104" fmla="*/ f96 f1 1"/>
              <a:gd name="f105" fmla="*/ f97 f1 1"/>
              <a:gd name="f106" fmla="*/ f98 f1 1"/>
              <a:gd name="f107" fmla="*/ f99 f1 1"/>
              <a:gd name="f108" fmla="*/ f100 f1 1"/>
              <a:gd name="f109" fmla="*/ f101 f1 1"/>
              <a:gd name="f110" fmla="*/ f102 1 f9"/>
              <a:gd name="f111" fmla="*/ f103 1 f9"/>
              <a:gd name="f112" fmla="*/ f104 1 f9"/>
              <a:gd name="f113" fmla="*/ f105 1 f9"/>
              <a:gd name="f114" fmla="*/ f106 1 f9"/>
              <a:gd name="f115" fmla="*/ f107 1 f9"/>
              <a:gd name="f116" fmla="*/ f108 1 f9"/>
              <a:gd name="f117" fmla="*/ f109 1 f9"/>
              <a:gd name="f118" fmla="+- f110 0 f2"/>
              <a:gd name="f119" fmla="+- f111 0 f2"/>
              <a:gd name="f120" fmla="+- f112 0 f2"/>
              <a:gd name="f121" fmla="+- f113 0 f2"/>
              <a:gd name="f122" fmla="+- f114 0 f2"/>
              <a:gd name="f123" fmla="+- f115 0 f2"/>
              <a:gd name="f124" fmla="+- f116 0 f2"/>
              <a:gd name="f125" fmla="+- f117 0 f2"/>
              <a:gd name="f126" fmla="cos 1 f118"/>
              <a:gd name="f127" fmla="sin 1 f118"/>
              <a:gd name="f128" fmla="+- f119 0 f118"/>
              <a:gd name="f129" fmla="cos 1 f120"/>
              <a:gd name="f130" fmla="sin 1 f120"/>
              <a:gd name="f131" fmla="+- f121 0 f120"/>
              <a:gd name="f132" fmla="cos 1 f122"/>
              <a:gd name="f133" fmla="sin 1 f122"/>
              <a:gd name="f134" fmla="+- f123 0 f122"/>
              <a:gd name="f135" fmla="cos 1 f124"/>
              <a:gd name="f136" fmla="sin 1 f124"/>
              <a:gd name="f137" fmla="+- f125 0 f124"/>
              <a:gd name="f138" fmla="+- 0 0 f126"/>
              <a:gd name="f139" fmla="+- 0 0 f127"/>
              <a:gd name="f140" fmla="+- f128 0 f0"/>
              <a:gd name="f141" fmla="+- 0 0 f129"/>
              <a:gd name="f142" fmla="+- 0 0 f130"/>
              <a:gd name="f143" fmla="+- f131 0 f0"/>
              <a:gd name="f144" fmla="+- 0 0 f132"/>
              <a:gd name="f145" fmla="+- 0 0 f133"/>
              <a:gd name="f146" fmla="+- f134 0 f0"/>
              <a:gd name="f147" fmla="+- 0 0 f135"/>
              <a:gd name="f148" fmla="+- 0 0 f136"/>
              <a:gd name="f149" fmla="+- f137 0 f0"/>
              <a:gd name="f150" fmla="*/ f30 f138 1"/>
              <a:gd name="f151" fmla="*/ f30 f139 1"/>
              <a:gd name="f152" fmla="?: f128 f140 f128"/>
              <a:gd name="f153" fmla="*/ f31 f141 1"/>
              <a:gd name="f154" fmla="*/ f30 f142 1"/>
              <a:gd name="f155" fmla="?: f131 f143 f131"/>
              <a:gd name="f156" fmla="*/ f31 f144 1"/>
              <a:gd name="f157" fmla="*/ f32 f145 1"/>
              <a:gd name="f158" fmla="?: f134 f146 f134"/>
              <a:gd name="f159" fmla="*/ f30 f147 1"/>
              <a:gd name="f160" fmla="*/ f32 f148 1"/>
              <a:gd name="f161" fmla="?: f137 f149 f137"/>
              <a:gd name="f162" fmla="*/ f150 f150 1"/>
              <a:gd name="f163" fmla="*/ f151 f151 1"/>
              <a:gd name="f164" fmla="*/ f153 f153 1"/>
              <a:gd name="f165" fmla="*/ f154 f154 1"/>
              <a:gd name="f166" fmla="*/ f156 f156 1"/>
              <a:gd name="f167" fmla="*/ f157 f157 1"/>
              <a:gd name="f168" fmla="*/ f159 f159 1"/>
              <a:gd name="f169" fmla="*/ f160 f160 1"/>
              <a:gd name="f170" fmla="+- f162 f163 0"/>
              <a:gd name="f171" fmla="+- f164 f165 0"/>
              <a:gd name="f172" fmla="+- f166 f167 0"/>
              <a:gd name="f173" fmla="+- f168 f169 0"/>
              <a:gd name="f174" fmla="sqrt f170"/>
              <a:gd name="f175" fmla="sqrt f171"/>
              <a:gd name="f176" fmla="sqrt f172"/>
              <a:gd name="f177" fmla="sqrt f173"/>
              <a:gd name="f178" fmla="*/ f41 1 f174"/>
              <a:gd name="f179" fmla="*/ f43 1 f175"/>
              <a:gd name="f180" fmla="*/ f45 1 f176"/>
              <a:gd name="f181" fmla="*/ f46 1 f177"/>
              <a:gd name="f182" fmla="*/ f138 f178 1"/>
              <a:gd name="f183" fmla="*/ f139 f178 1"/>
              <a:gd name="f184" fmla="*/ f141 f179 1"/>
              <a:gd name="f185" fmla="*/ f142 f179 1"/>
              <a:gd name="f186" fmla="*/ f144 f180 1"/>
              <a:gd name="f187" fmla="*/ f145 f180 1"/>
              <a:gd name="f188" fmla="*/ f147 f181 1"/>
              <a:gd name="f189" fmla="*/ f148 f181 1"/>
              <a:gd name="f190" fmla="+- f40 0 f182"/>
              <a:gd name="f191" fmla="+- f40 0 f183"/>
              <a:gd name="f192" fmla="+- f40 0 f184"/>
              <a:gd name="f193" fmla="+- f42 0 f185"/>
              <a:gd name="f194" fmla="+- f44 0 f186"/>
              <a:gd name="f195" fmla="+- f42 0 f187"/>
              <a:gd name="f196" fmla="+- f44 0 f188"/>
              <a:gd name="f197" fmla="+- f40 0 f189"/>
            </a:gdLst>
            <a:ahLst/>
            <a:cxnLst>
              <a:cxn ang="3cd4">
                <a:pos x="hc" y="t"/>
              </a:cxn>
              <a:cxn ang="0">
                <a:pos x="r" y="vc"/>
              </a:cxn>
              <a:cxn ang="cd4">
                <a:pos x="hc" y="b"/>
              </a:cxn>
              <a:cxn ang="cd2">
                <a:pos x="l" y="vc"/>
              </a:cxn>
              <a:cxn ang="f47">
                <a:pos x="f33" y="f34"/>
              </a:cxn>
              <a:cxn ang="f47">
                <a:pos x="f36" y="f37"/>
              </a:cxn>
              <a:cxn ang="f47">
                <a:pos x="f33" y="f38"/>
              </a:cxn>
              <a:cxn ang="f47">
                <a:pos x="f39" y="f37"/>
              </a:cxn>
            </a:cxnLst>
            <a:rect l="f26" t="f29" r="f27" b="f28"/>
            <a:pathLst>
              <a:path w="7559675" h="10691813">
                <a:moveTo>
                  <a:pt x="f10" y="f6"/>
                </a:moveTo>
                <a:lnTo>
                  <a:pt x="f190" y="f191"/>
                </a:lnTo>
                <a:arcTo wR="f30" hR="f30" stAng="f118" swAng="f152"/>
                <a:lnTo>
                  <a:pt x="f6" y="f13"/>
                </a:lnTo>
                <a:lnTo>
                  <a:pt x="f192" y="f193"/>
                </a:lnTo>
                <a:arcTo wR="f30" hR="f31" stAng="f120" swAng="f155"/>
                <a:lnTo>
                  <a:pt x="f16" y="f8"/>
                </a:lnTo>
                <a:lnTo>
                  <a:pt x="f194" y="f195"/>
                </a:lnTo>
                <a:arcTo wR="f32" hR="f31" stAng="f122" swAng="f158"/>
                <a:lnTo>
                  <a:pt x="f7" y="f10"/>
                </a:lnTo>
                <a:lnTo>
                  <a:pt x="f196" y="f197"/>
                </a:lnTo>
                <a:arcTo wR="f32" hR="f30" stAng="f124" swAng="f161"/>
                <a:close/>
              </a:path>
            </a:pathLst>
          </a:custGeom>
          <a:solidFill>
            <a:srgbClr val="FFFFFF"/>
          </a:solidFill>
          <a:ln>
            <a:noFill/>
            <a:prstDash val="solid"/>
          </a:ln>
        </p:spPr>
        <p:txBody>
          <a:bodyPr wrap="none" lIns="90000" tIns="46800" rIns="90000" bIns="46800" anchor="ct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endParaRPr lang="ru-RU">
              <a:solidFill>
                <a:srgbClr val="000000"/>
              </a:solidFill>
              <a:latin typeface="Arial" pitchFamily="34"/>
              <a:ea typeface="Arial" pitchFamily="34"/>
              <a:cs typeface="Arial" pitchFamily="34"/>
            </a:endParaRPr>
          </a:p>
        </p:txBody>
      </p:sp>
      <p:sp>
        <p:nvSpPr>
          <p:cNvPr id="7" name="Полилиния 6"/>
          <p:cNvSpPr/>
          <p:nvPr/>
        </p:nvSpPr>
        <p:spPr>
          <a:xfrm>
            <a:off x="0" y="0"/>
            <a:ext cx="7559675" cy="10691813"/>
          </a:xfrm>
          <a:custGeom>
            <a:avLst/>
            <a:gdLst>
              <a:gd name="f0" fmla="val 21600000"/>
              <a:gd name="f1" fmla="val 10800000"/>
              <a:gd name="f2" fmla="val 5400000"/>
              <a:gd name="f3" fmla="val 180"/>
              <a:gd name="f4" fmla="val w"/>
              <a:gd name="f5" fmla="val h"/>
              <a:gd name="f6" fmla="val 0"/>
              <a:gd name="f7" fmla="val 7559675"/>
              <a:gd name="f8" fmla="val 10691813"/>
              <a:gd name="f9" fmla="*/ 5419351 1 1725033"/>
              <a:gd name="f10" fmla="val 1400"/>
              <a:gd name="f11" fmla="min 0 2800"/>
              <a:gd name="f12" fmla="max 0 2800"/>
              <a:gd name="f13" fmla="val 10690413"/>
              <a:gd name="f14" fmla="min 10689013 10691813"/>
              <a:gd name="f15" fmla="max 10689013 10691813"/>
              <a:gd name="f16" fmla="val 7558275"/>
              <a:gd name="f17" fmla="min 7556875 7559675"/>
              <a:gd name="f18" fmla="max 7556875 7559675"/>
              <a:gd name="f19" fmla="+- 0 0 0"/>
              <a:gd name="f20" fmla="*/ f4 1 7559675"/>
              <a:gd name="f21" fmla="*/ f5 1 10691813"/>
              <a:gd name="f22" fmla="+- f12 0 f11"/>
              <a:gd name="f23" fmla="+- f15 0 f14"/>
              <a:gd name="f24" fmla="+- f18 0 f17"/>
              <a:gd name="f25" fmla="*/ f19 f1 1"/>
              <a:gd name="f26" fmla="*/ 410 f20 1"/>
              <a:gd name="f27" fmla="*/ 7559265 f20 1"/>
              <a:gd name="f28" fmla="*/ 10691403 f21 1"/>
              <a:gd name="f29" fmla="*/ 410 f21 1"/>
              <a:gd name="f30" fmla="*/ f22 1 2"/>
              <a:gd name="f31" fmla="*/ f23 1 2"/>
              <a:gd name="f32" fmla="*/ f24 1 2"/>
              <a:gd name="f33" fmla="*/ 3779838 f20 1"/>
              <a:gd name="f34" fmla="*/ 0 f21 1"/>
              <a:gd name="f35" fmla="*/ f25 1 f3"/>
              <a:gd name="f36" fmla="*/ 7559675 f20 1"/>
              <a:gd name="f37" fmla="*/ 5345907 f21 1"/>
              <a:gd name="f38" fmla="*/ 10691813 f21 1"/>
              <a:gd name="f39" fmla="*/ 0 f20 1"/>
              <a:gd name="f40" fmla="+- f11 f30 0"/>
              <a:gd name="f41" fmla="*/ f30 f30 1"/>
              <a:gd name="f42" fmla="+- f14 f31 0"/>
              <a:gd name="f43" fmla="*/ f30 f31 1"/>
              <a:gd name="f44" fmla="+- f17 f32 0"/>
              <a:gd name="f45" fmla="*/ f32 f31 1"/>
              <a:gd name="f46" fmla="*/ f32 f30 1"/>
              <a:gd name="f47" fmla="+- f35 0 f2"/>
              <a:gd name="f48" fmla="+- 1400 0 f40"/>
              <a:gd name="f49" fmla="+- 0 0 f40"/>
              <a:gd name="f50" fmla="+- 10690413 0 f42"/>
              <a:gd name="f51" fmla="+- 10691813 0 f42"/>
              <a:gd name="f52" fmla="+- 7558275 0 f44"/>
              <a:gd name="f53" fmla="+- 7559675 0 f44"/>
              <a:gd name="f54" fmla="at2 f48 f49"/>
              <a:gd name="f55" fmla="at2 f49 f48"/>
              <a:gd name="f56" fmla="at2 f49 f50"/>
              <a:gd name="f57" fmla="at2 f48 f51"/>
              <a:gd name="f58" fmla="at2 f52 f51"/>
              <a:gd name="f59" fmla="at2 f53 f50"/>
              <a:gd name="f60" fmla="at2 f53 f48"/>
              <a:gd name="f61" fmla="at2 f52 f49"/>
              <a:gd name="f62" fmla="+- f54 f2 0"/>
              <a:gd name="f63" fmla="+- f55 f2 0"/>
              <a:gd name="f64" fmla="+- f56 f2 0"/>
              <a:gd name="f65" fmla="+- f57 f2 0"/>
              <a:gd name="f66" fmla="+- f58 f2 0"/>
              <a:gd name="f67" fmla="+- f59 f2 0"/>
              <a:gd name="f68" fmla="+- f60 f2 0"/>
              <a:gd name="f69" fmla="+- f61 f2 0"/>
              <a:gd name="f70" fmla="*/ f62 f9 1"/>
              <a:gd name="f71" fmla="*/ f63 f9 1"/>
              <a:gd name="f72" fmla="*/ f64 f9 1"/>
              <a:gd name="f73" fmla="*/ f65 f9 1"/>
              <a:gd name="f74" fmla="*/ f66 f9 1"/>
              <a:gd name="f75" fmla="*/ f67 f9 1"/>
              <a:gd name="f76" fmla="*/ f68 f9 1"/>
              <a:gd name="f77" fmla="*/ f69 f9 1"/>
              <a:gd name="f78" fmla="*/ f70 1 f1"/>
              <a:gd name="f79" fmla="*/ f71 1 f1"/>
              <a:gd name="f80" fmla="*/ f72 1 f1"/>
              <a:gd name="f81" fmla="*/ f73 1 f1"/>
              <a:gd name="f82" fmla="*/ f74 1 f1"/>
              <a:gd name="f83" fmla="*/ f75 1 f1"/>
              <a:gd name="f84" fmla="*/ f76 1 f1"/>
              <a:gd name="f85" fmla="*/ f77 1 f1"/>
              <a:gd name="f86" fmla="+- 0 0 f78"/>
              <a:gd name="f87" fmla="+- 0 0 f79"/>
              <a:gd name="f88" fmla="+- 0 0 f80"/>
              <a:gd name="f89" fmla="+- 0 0 f81"/>
              <a:gd name="f90" fmla="+- 0 0 f82"/>
              <a:gd name="f91" fmla="+- 0 0 f83"/>
              <a:gd name="f92" fmla="+- 0 0 f84"/>
              <a:gd name="f93" fmla="+- 0 0 f85"/>
              <a:gd name="f94" fmla="+- 0 0 f86"/>
              <a:gd name="f95" fmla="+- 0 0 f87"/>
              <a:gd name="f96" fmla="+- 0 0 f88"/>
              <a:gd name="f97" fmla="+- 0 0 f89"/>
              <a:gd name="f98" fmla="+- 0 0 f90"/>
              <a:gd name="f99" fmla="+- 0 0 f91"/>
              <a:gd name="f100" fmla="+- 0 0 f92"/>
              <a:gd name="f101" fmla="+- 0 0 f93"/>
              <a:gd name="f102" fmla="*/ f94 f1 1"/>
              <a:gd name="f103" fmla="*/ f95 f1 1"/>
              <a:gd name="f104" fmla="*/ f96 f1 1"/>
              <a:gd name="f105" fmla="*/ f97 f1 1"/>
              <a:gd name="f106" fmla="*/ f98 f1 1"/>
              <a:gd name="f107" fmla="*/ f99 f1 1"/>
              <a:gd name="f108" fmla="*/ f100 f1 1"/>
              <a:gd name="f109" fmla="*/ f101 f1 1"/>
              <a:gd name="f110" fmla="*/ f102 1 f9"/>
              <a:gd name="f111" fmla="*/ f103 1 f9"/>
              <a:gd name="f112" fmla="*/ f104 1 f9"/>
              <a:gd name="f113" fmla="*/ f105 1 f9"/>
              <a:gd name="f114" fmla="*/ f106 1 f9"/>
              <a:gd name="f115" fmla="*/ f107 1 f9"/>
              <a:gd name="f116" fmla="*/ f108 1 f9"/>
              <a:gd name="f117" fmla="*/ f109 1 f9"/>
              <a:gd name="f118" fmla="+- f110 0 f2"/>
              <a:gd name="f119" fmla="+- f111 0 f2"/>
              <a:gd name="f120" fmla="+- f112 0 f2"/>
              <a:gd name="f121" fmla="+- f113 0 f2"/>
              <a:gd name="f122" fmla="+- f114 0 f2"/>
              <a:gd name="f123" fmla="+- f115 0 f2"/>
              <a:gd name="f124" fmla="+- f116 0 f2"/>
              <a:gd name="f125" fmla="+- f117 0 f2"/>
              <a:gd name="f126" fmla="cos 1 f118"/>
              <a:gd name="f127" fmla="sin 1 f118"/>
              <a:gd name="f128" fmla="+- f119 0 f118"/>
              <a:gd name="f129" fmla="cos 1 f120"/>
              <a:gd name="f130" fmla="sin 1 f120"/>
              <a:gd name="f131" fmla="+- f121 0 f120"/>
              <a:gd name="f132" fmla="cos 1 f122"/>
              <a:gd name="f133" fmla="sin 1 f122"/>
              <a:gd name="f134" fmla="+- f123 0 f122"/>
              <a:gd name="f135" fmla="cos 1 f124"/>
              <a:gd name="f136" fmla="sin 1 f124"/>
              <a:gd name="f137" fmla="+- f125 0 f124"/>
              <a:gd name="f138" fmla="+- 0 0 f126"/>
              <a:gd name="f139" fmla="+- 0 0 f127"/>
              <a:gd name="f140" fmla="+- f128 0 f0"/>
              <a:gd name="f141" fmla="+- 0 0 f129"/>
              <a:gd name="f142" fmla="+- 0 0 f130"/>
              <a:gd name="f143" fmla="+- f131 0 f0"/>
              <a:gd name="f144" fmla="+- 0 0 f132"/>
              <a:gd name="f145" fmla="+- 0 0 f133"/>
              <a:gd name="f146" fmla="+- f134 0 f0"/>
              <a:gd name="f147" fmla="+- 0 0 f135"/>
              <a:gd name="f148" fmla="+- 0 0 f136"/>
              <a:gd name="f149" fmla="+- f137 0 f0"/>
              <a:gd name="f150" fmla="*/ f30 f138 1"/>
              <a:gd name="f151" fmla="*/ f30 f139 1"/>
              <a:gd name="f152" fmla="?: f128 f140 f128"/>
              <a:gd name="f153" fmla="*/ f31 f141 1"/>
              <a:gd name="f154" fmla="*/ f30 f142 1"/>
              <a:gd name="f155" fmla="?: f131 f143 f131"/>
              <a:gd name="f156" fmla="*/ f31 f144 1"/>
              <a:gd name="f157" fmla="*/ f32 f145 1"/>
              <a:gd name="f158" fmla="?: f134 f146 f134"/>
              <a:gd name="f159" fmla="*/ f30 f147 1"/>
              <a:gd name="f160" fmla="*/ f32 f148 1"/>
              <a:gd name="f161" fmla="?: f137 f149 f137"/>
              <a:gd name="f162" fmla="*/ f150 f150 1"/>
              <a:gd name="f163" fmla="*/ f151 f151 1"/>
              <a:gd name="f164" fmla="*/ f153 f153 1"/>
              <a:gd name="f165" fmla="*/ f154 f154 1"/>
              <a:gd name="f166" fmla="*/ f156 f156 1"/>
              <a:gd name="f167" fmla="*/ f157 f157 1"/>
              <a:gd name="f168" fmla="*/ f159 f159 1"/>
              <a:gd name="f169" fmla="*/ f160 f160 1"/>
              <a:gd name="f170" fmla="+- f162 f163 0"/>
              <a:gd name="f171" fmla="+- f164 f165 0"/>
              <a:gd name="f172" fmla="+- f166 f167 0"/>
              <a:gd name="f173" fmla="+- f168 f169 0"/>
              <a:gd name="f174" fmla="sqrt f170"/>
              <a:gd name="f175" fmla="sqrt f171"/>
              <a:gd name="f176" fmla="sqrt f172"/>
              <a:gd name="f177" fmla="sqrt f173"/>
              <a:gd name="f178" fmla="*/ f41 1 f174"/>
              <a:gd name="f179" fmla="*/ f43 1 f175"/>
              <a:gd name="f180" fmla="*/ f45 1 f176"/>
              <a:gd name="f181" fmla="*/ f46 1 f177"/>
              <a:gd name="f182" fmla="*/ f138 f178 1"/>
              <a:gd name="f183" fmla="*/ f139 f178 1"/>
              <a:gd name="f184" fmla="*/ f141 f179 1"/>
              <a:gd name="f185" fmla="*/ f142 f179 1"/>
              <a:gd name="f186" fmla="*/ f144 f180 1"/>
              <a:gd name="f187" fmla="*/ f145 f180 1"/>
              <a:gd name="f188" fmla="*/ f147 f181 1"/>
              <a:gd name="f189" fmla="*/ f148 f181 1"/>
              <a:gd name="f190" fmla="+- f40 0 f182"/>
              <a:gd name="f191" fmla="+- f40 0 f183"/>
              <a:gd name="f192" fmla="+- f40 0 f184"/>
              <a:gd name="f193" fmla="+- f42 0 f185"/>
              <a:gd name="f194" fmla="+- f44 0 f186"/>
              <a:gd name="f195" fmla="+- f42 0 f187"/>
              <a:gd name="f196" fmla="+- f44 0 f188"/>
              <a:gd name="f197" fmla="+- f40 0 f189"/>
            </a:gdLst>
            <a:ahLst/>
            <a:cxnLst>
              <a:cxn ang="3cd4">
                <a:pos x="hc" y="t"/>
              </a:cxn>
              <a:cxn ang="0">
                <a:pos x="r" y="vc"/>
              </a:cxn>
              <a:cxn ang="cd4">
                <a:pos x="hc" y="b"/>
              </a:cxn>
              <a:cxn ang="cd2">
                <a:pos x="l" y="vc"/>
              </a:cxn>
              <a:cxn ang="f47">
                <a:pos x="f33" y="f34"/>
              </a:cxn>
              <a:cxn ang="f47">
                <a:pos x="f36" y="f37"/>
              </a:cxn>
              <a:cxn ang="f47">
                <a:pos x="f33" y="f38"/>
              </a:cxn>
              <a:cxn ang="f47">
                <a:pos x="f39" y="f37"/>
              </a:cxn>
            </a:cxnLst>
            <a:rect l="f26" t="f29" r="f27" b="f28"/>
            <a:pathLst>
              <a:path w="7559675" h="10691813">
                <a:moveTo>
                  <a:pt x="f10" y="f6"/>
                </a:moveTo>
                <a:lnTo>
                  <a:pt x="f190" y="f191"/>
                </a:lnTo>
                <a:arcTo wR="f30" hR="f30" stAng="f118" swAng="f152"/>
                <a:lnTo>
                  <a:pt x="f6" y="f13"/>
                </a:lnTo>
                <a:lnTo>
                  <a:pt x="f192" y="f193"/>
                </a:lnTo>
                <a:arcTo wR="f30" hR="f31" stAng="f120" swAng="f155"/>
                <a:lnTo>
                  <a:pt x="f16" y="f8"/>
                </a:lnTo>
                <a:lnTo>
                  <a:pt x="f194" y="f195"/>
                </a:lnTo>
                <a:arcTo wR="f32" hR="f31" stAng="f122" swAng="f158"/>
                <a:lnTo>
                  <a:pt x="f7" y="f10"/>
                </a:lnTo>
                <a:lnTo>
                  <a:pt x="f196" y="f197"/>
                </a:lnTo>
                <a:arcTo wR="f32" hR="f30" stAng="f124" swAng="f161"/>
                <a:close/>
              </a:path>
            </a:pathLst>
          </a:custGeom>
          <a:solidFill>
            <a:srgbClr val="FFFFFF"/>
          </a:solidFill>
          <a:ln>
            <a:noFill/>
            <a:prstDash val="solid"/>
          </a:ln>
        </p:spPr>
        <p:txBody>
          <a:bodyPr wrap="none" lIns="90000" tIns="46800" rIns="90000" bIns="46800" anchor="ct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endParaRPr lang="ru-RU">
              <a:solidFill>
                <a:srgbClr val="000000"/>
              </a:solidFill>
              <a:latin typeface="Arial" pitchFamily="34"/>
              <a:ea typeface="Arial" pitchFamily="34"/>
              <a:cs typeface="Arial" pitchFamily="34"/>
            </a:endParaRPr>
          </a:p>
        </p:txBody>
      </p:sp>
      <p:sp>
        <p:nvSpPr>
          <p:cNvPr id="8" name="Полилиния 7"/>
          <p:cNvSpPr/>
          <p:nvPr/>
        </p:nvSpPr>
        <p:spPr>
          <a:xfrm>
            <a:off x="0" y="0"/>
            <a:ext cx="7559675" cy="10691813"/>
          </a:xfrm>
          <a:custGeom>
            <a:avLst/>
            <a:gdLst>
              <a:gd name="f0" fmla="val 21600000"/>
              <a:gd name="f1" fmla="val 10800000"/>
              <a:gd name="f2" fmla="val 5400000"/>
              <a:gd name="f3" fmla="val 180"/>
              <a:gd name="f4" fmla="val w"/>
              <a:gd name="f5" fmla="val h"/>
              <a:gd name="f6" fmla="val 0"/>
              <a:gd name="f7" fmla="val 7559675"/>
              <a:gd name="f8" fmla="val 10691813"/>
              <a:gd name="f9" fmla="*/ 5419351 1 1725033"/>
              <a:gd name="f10" fmla="val 1400"/>
              <a:gd name="f11" fmla="min 0 2800"/>
              <a:gd name="f12" fmla="max 0 2800"/>
              <a:gd name="f13" fmla="val 10690413"/>
              <a:gd name="f14" fmla="min 10689013 10691813"/>
              <a:gd name="f15" fmla="max 10689013 10691813"/>
              <a:gd name="f16" fmla="val 7558275"/>
              <a:gd name="f17" fmla="min 7556875 7559675"/>
              <a:gd name="f18" fmla="max 7556875 7559675"/>
              <a:gd name="f19" fmla="+- 0 0 0"/>
              <a:gd name="f20" fmla="*/ f4 1 7559675"/>
              <a:gd name="f21" fmla="*/ f5 1 10691813"/>
              <a:gd name="f22" fmla="+- f12 0 f11"/>
              <a:gd name="f23" fmla="+- f15 0 f14"/>
              <a:gd name="f24" fmla="+- f18 0 f17"/>
              <a:gd name="f25" fmla="*/ f19 f1 1"/>
              <a:gd name="f26" fmla="*/ 410 f20 1"/>
              <a:gd name="f27" fmla="*/ 7559265 f20 1"/>
              <a:gd name="f28" fmla="*/ 10691403 f21 1"/>
              <a:gd name="f29" fmla="*/ 410 f21 1"/>
              <a:gd name="f30" fmla="*/ f22 1 2"/>
              <a:gd name="f31" fmla="*/ f23 1 2"/>
              <a:gd name="f32" fmla="*/ f24 1 2"/>
              <a:gd name="f33" fmla="*/ 3779838 f20 1"/>
              <a:gd name="f34" fmla="*/ 0 f21 1"/>
              <a:gd name="f35" fmla="*/ f25 1 f3"/>
              <a:gd name="f36" fmla="*/ 7559675 f20 1"/>
              <a:gd name="f37" fmla="*/ 5345907 f21 1"/>
              <a:gd name="f38" fmla="*/ 10691813 f21 1"/>
              <a:gd name="f39" fmla="*/ 0 f20 1"/>
              <a:gd name="f40" fmla="+- f11 f30 0"/>
              <a:gd name="f41" fmla="*/ f30 f30 1"/>
              <a:gd name="f42" fmla="+- f14 f31 0"/>
              <a:gd name="f43" fmla="*/ f30 f31 1"/>
              <a:gd name="f44" fmla="+- f17 f32 0"/>
              <a:gd name="f45" fmla="*/ f32 f31 1"/>
              <a:gd name="f46" fmla="*/ f32 f30 1"/>
              <a:gd name="f47" fmla="+- f35 0 f2"/>
              <a:gd name="f48" fmla="+- 1400 0 f40"/>
              <a:gd name="f49" fmla="+- 0 0 f40"/>
              <a:gd name="f50" fmla="+- 10690413 0 f42"/>
              <a:gd name="f51" fmla="+- 10691813 0 f42"/>
              <a:gd name="f52" fmla="+- 7558275 0 f44"/>
              <a:gd name="f53" fmla="+- 7559675 0 f44"/>
              <a:gd name="f54" fmla="at2 f48 f49"/>
              <a:gd name="f55" fmla="at2 f49 f48"/>
              <a:gd name="f56" fmla="at2 f49 f50"/>
              <a:gd name="f57" fmla="at2 f48 f51"/>
              <a:gd name="f58" fmla="at2 f52 f51"/>
              <a:gd name="f59" fmla="at2 f53 f50"/>
              <a:gd name="f60" fmla="at2 f53 f48"/>
              <a:gd name="f61" fmla="at2 f52 f49"/>
              <a:gd name="f62" fmla="+- f54 f2 0"/>
              <a:gd name="f63" fmla="+- f55 f2 0"/>
              <a:gd name="f64" fmla="+- f56 f2 0"/>
              <a:gd name="f65" fmla="+- f57 f2 0"/>
              <a:gd name="f66" fmla="+- f58 f2 0"/>
              <a:gd name="f67" fmla="+- f59 f2 0"/>
              <a:gd name="f68" fmla="+- f60 f2 0"/>
              <a:gd name="f69" fmla="+- f61 f2 0"/>
              <a:gd name="f70" fmla="*/ f62 f9 1"/>
              <a:gd name="f71" fmla="*/ f63 f9 1"/>
              <a:gd name="f72" fmla="*/ f64 f9 1"/>
              <a:gd name="f73" fmla="*/ f65 f9 1"/>
              <a:gd name="f74" fmla="*/ f66 f9 1"/>
              <a:gd name="f75" fmla="*/ f67 f9 1"/>
              <a:gd name="f76" fmla="*/ f68 f9 1"/>
              <a:gd name="f77" fmla="*/ f69 f9 1"/>
              <a:gd name="f78" fmla="*/ f70 1 f1"/>
              <a:gd name="f79" fmla="*/ f71 1 f1"/>
              <a:gd name="f80" fmla="*/ f72 1 f1"/>
              <a:gd name="f81" fmla="*/ f73 1 f1"/>
              <a:gd name="f82" fmla="*/ f74 1 f1"/>
              <a:gd name="f83" fmla="*/ f75 1 f1"/>
              <a:gd name="f84" fmla="*/ f76 1 f1"/>
              <a:gd name="f85" fmla="*/ f77 1 f1"/>
              <a:gd name="f86" fmla="+- 0 0 f78"/>
              <a:gd name="f87" fmla="+- 0 0 f79"/>
              <a:gd name="f88" fmla="+- 0 0 f80"/>
              <a:gd name="f89" fmla="+- 0 0 f81"/>
              <a:gd name="f90" fmla="+- 0 0 f82"/>
              <a:gd name="f91" fmla="+- 0 0 f83"/>
              <a:gd name="f92" fmla="+- 0 0 f84"/>
              <a:gd name="f93" fmla="+- 0 0 f85"/>
              <a:gd name="f94" fmla="+- 0 0 f86"/>
              <a:gd name="f95" fmla="+- 0 0 f87"/>
              <a:gd name="f96" fmla="+- 0 0 f88"/>
              <a:gd name="f97" fmla="+- 0 0 f89"/>
              <a:gd name="f98" fmla="+- 0 0 f90"/>
              <a:gd name="f99" fmla="+- 0 0 f91"/>
              <a:gd name="f100" fmla="+- 0 0 f92"/>
              <a:gd name="f101" fmla="+- 0 0 f93"/>
              <a:gd name="f102" fmla="*/ f94 f1 1"/>
              <a:gd name="f103" fmla="*/ f95 f1 1"/>
              <a:gd name="f104" fmla="*/ f96 f1 1"/>
              <a:gd name="f105" fmla="*/ f97 f1 1"/>
              <a:gd name="f106" fmla="*/ f98 f1 1"/>
              <a:gd name="f107" fmla="*/ f99 f1 1"/>
              <a:gd name="f108" fmla="*/ f100 f1 1"/>
              <a:gd name="f109" fmla="*/ f101 f1 1"/>
              <a:gd name="f110" fmla="*/ f102 1 f9"/>
              <a:gd name="f111" fmla="*/ f103 1 f9"/>
              <a:gd name="f112" fmla="*/ f104 1 f9"/>
              <a:gd name="f113" fmla="*/ f105 1 f9"/>
              <a:gd name="f114" fmla="*/ f106 1 f9"/>
              <a:gd name="f115" fmla="*/ f107 1 f9"/>
              <a:gd name="f116" fmla="*/ f108 1 f9"/>
              <a:gd name="f117" fmla="*/ f109 1 f9"/>
              <a:gd name="f118" fmla="+- f110 0 f2"/>
              <a:gd name="f119" fmla="+- f111 0 f2"/>
              <a:gd name="f120" fmla="+- f112 0 f2"/>
              <a:gd name="f121" fmla="+- f113 0 f2"/>
              <a:gd name="f122" fmla="+- f114 0 f2"/>
              <a:gd name="f123" fmla="+- f115 0 f2"/>
              <a:gd name="f124" fmla="+- f116 0 f2"/>
              <a:gd name="f125" fmla="+- f117 0 f2"/>
              <a:gd name="f126" fmla="cos 1 f118"/>
              <a:gd name="f127" fmla="sin 1 f118"/>
              <a:gd name="f128" fmla="+- f119 0 f118"/>
              <a:gd name="f129" fmla="cos 1 f120"/>
              <a:gd name="f130" fmla="sin 1 f120"/>
              <a:gd name="f131" fmla="+- f121 0 f120"/>
              <a:gd name="f132" fmla="cos 1 f122"/>
              <a:gd name="f133" fmla="sin 1 f122"/>
              <a:gd name="f134" fmla="+- f123 0 f122"/>
              <a:gd name="f135" fmla="cos 1 f124"/>
              <a:gd name="f136" fmla="sin 1 f124"/>
              <a:gd name="f137" fmla="+- f125 0 f124"/>
              <a:gd name="f138" fmla="+- 0 0 f126"/>
              <a:gd name="f139" fmla="+- 0 0 f127"/>
              <a:gd name="f140" fmla="+- f128 0 f0"/>
              <a:gd name="f141" fmla="+- 0 0 f129"/>
              <a:gd name="f142" fmla="+- 0 0 f130"/>
              <a:gd name="f143" fmla="+- f131 0 f0"/>
              <a:gd name="f144" fmla="+- 0 0 f132"/>
              <a:gd name="f145" fmla="+- 0 0 f133"/>
              <a:gd name="f146" fmla="+- f134 0 f0"/>
              <a:gd name="f147" fmla="+- 0 0 f135"/>
              <a:gd name="f148" fmla="+- 0 0 f136"/>
              <a:gd name="f149" fmla="+- f137 0 f0"/>
              <a:gd name="f150" fmla="*/ f30 f138 1"/>
              <a:gd name="f151" fmla="*/ f30 f139 1"/>
              <a:gd name="f152" fmla="?: f128 f140 f128"/>
              <a:gd name="f153" fmla="*/ f31 f141 1"/>
              <a:gd name="f154" fmla="*/ f30 f142 1"/>
              <a:gd name="f155" fmla="?: f131 f143 f131"/>
              <a:gd name="f156" fmla="*/ f31 f144 1"/>
              <a:gd name="f157" fmla="*/ f32 f145 1"/>
              <a:gd name="f158" fmla="?: f134 f146 f134"/>
              <a:gd name="f159" fmla="*/ f30 f147 1"/>
              <a:gd name="f160" fmla="*/ f32 f148 1"/>
              <a:gd name="f161" fmla="?: f137 f149 f137"/>
              <a:gd name="f162" fmla="*/ f150 f150 1"/>
              <a:gd name="f163" fmla="*/ f151 f151 1"/>
              <a:gd name="f164" fmla="*/ f153 f153 1"/>
              <a:gd name="f165" fmla="*/ f154 f154 1"/>
              <a:gd name="f166" fmla="*/ f156 f156 1"/>
              <a:gd name="f167" fmla="*/ f157 f157 1"/>
              <a:gd name="f168" fmla="*/ f159 f159 1"/>
              <a:gd name="f169" fmla="*/ f160 f160 1"/>
              <a:gd name="f170" fmla="+- f162 f163 0"/>
              <a:gd name="f171" fmla="+- f164 f165 0"/>
              <a:gd name="f172" fmla="+- f166 f167 0"/>
              <a:gd name="f173" fmla="+- f168 f169 0"/>
              <a:gd name="f174" fmla="sqrt f170"/>
              <a:gd name="f175" fmla="sqrt f171"/>
              <a:gd name="f176" fmla="sqrt f172"/>
              <a:gd name="f177" fmla="sqrt f173"/>
              <a:gd name="f178" fmla="*/ f41 1 f174"/>
              <a:gd name="f179" fmla="*/ f43 1 f175"/>
              <a:gd name="f180" fmla="*/ f45 1 f176"/>
              <a:gd name="f181" fmla="*/ f46 1 f177"/>
              <a:gd name="f182" fmla="*/ f138 f178 1"/>
              <a:gd name="f183" fmla="*/ f139 f178 1"/>
              <a:gd name="f184" fmla="*/ f141 f179 1"/>
              <a:gd name="f185" fmla="*/ f142 f179 1"/>
              <a:gd name="f186" fmla="*/ f144 f180 1"/>
              <a:gd name="f187" fmla="*/ f145 f180 1"/>
              <a:gd name="f188" fmla="*/ f147 f181 1"/>
              <a:gd name="f189" fmla="*/ f148 f181 1"/>
              <a:gd name="f190" fmla="+- f40 0 f182"/>
              <a:gd name="f191" fmla="+- f40 0 f183"/>
              <a:gd name="f192" fmla="+- f40 0 f184"/>
              <a:gd name="f193" fmla="+- f42 0 f185"/>
              <a:gd name="f194" fmla="+- f44 0 f186"/>
              <a:gd name="f195" fmla="+- f42 0 f187"/>
              <a:gd name="f196" fmla="+- f44 0 f188"/>
              <a:gd name="f197" fmla="+- f40 0 f189"/>
            </a:gdLst>
            <a:ahLst/>
            <a:cxnLst>
              <a:cxn ang="3cd4">
                <a:pos x="hc" y="t"/>
              </a:cxn>
              <a:cxn ang="0">
                <a:pos x="r" y="vc"/>
              </a:cxn>
              <a:cxn ang="cd4">
                <a:pos x="hc" y="b"/>
              </a:cxn>
              <a:cxn ang="cd2">
                <a:pos x="l" y="vc"/>
              </a:cxn>
              <a:cxn ang="f47">
                <a:pos x="f33" y="f34"/>
              </a:cxn>
              <a:cxn ang="f47">
                <a:pos x="f36" y="f37"/>
              </a:cxn>
              <a:cxn ang="f47">
                <a:pos x="f33" y="f38"/>
              </a:cxn>
              <a:cxn ang="f47">
                <a:pos x="f39" y="f37"/>
              </a:cxn>
            </a:cxnLst>
            <a:rect l="f26" t="f29" r="f27" b="f28"/>
            <a:pathLst>
              <a:path w="7559675" h="10691813">
                <a:moveTo>
                  <a:pt x="f10" y="f6"/>
                </a:moveTo>
                <a:lnTo>
                  <a:pt x="f190" y="f191"/>
                </a:lnTo>
                <a:arcTo wR="f30" hR="f30" stAng="f118" swAng="f152"/>
                <a:lnTo>
                  <a:pt x="f6" y="f13"/>
                </a:lnTo>
                <a:lnTo>
                  <a:pt x="f192" y="f193"/>
                </a:lnTo>
                <a:arcTo wR="f30" hR="f31" stAng="f120" swAng="f155"/>
                <a:lnTo>
                  <a:pt x="f16" y="f8"/>
                </a:lnTo>
                <a:lnTo>
                  <a:pt x="f194" y="f195"/>
                </a:lnTo>
                <a:arcTo wR="f32" hR="f31" stAng="f122" swAng="f158"/>
                <a:lnTo>
                  <a:pt x="f7" y="f10"/>
                </a:lnTo>
                <a:lnTo>
                  <a:pt x="f196" y="f197"/>
                </a:lnTo>
                <a:arcTo wR="f32" hR="f30" stAng="f124" swAng="f161"/>
                <a:close/>
              </a:path>
            </a:pathLst>
          </a:custGeom>
          <a:solidFill>
            <a:srgbClr val="FFFFFF"/>
          </a:solidFill>
          <a:ln>
            <a:noFill/>
            <a:prstDash val="solid"/>
          </a:ln>
        </p:spPr>
        <p:txBody>
          <a:bodyPr wrap="none" lIns="90000" tIns="46800" rIns="90000" bIns="46800" anchor="ct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endParaRPr lang="ru-RU">
              <a:solidFill>
                <a:srgbClr val="000000"/>
              </a:solidFill>
              <a:latin typeface="Arial" pitchFamily="34"/>
              <a:ea typeface="Arial" pitchFamily="34"/>
              <a:cs typeface="Arial" pitchFamily="34"/>
            </a:endParaRPr>
          </a:p>
        </p:txBody>
      </p:sp>
      <p:sp>
        <p:nvSpPr>
          <p:cNvPr id="9" name="Полилиния 8"/>
          <p:cNvSpPr/>
          <p:nvPr/>
        </p:nvSpPr>
        <p:spPr>
          <a:xfrm>
            <a:off x="0" y="0"/>
            <a:ext cx="7559675" cy="10691813"/>
          </a:xfrm>
          <a:custGeom>
            <a:avLst/>
            <a:gdLst>
              <a:gd name="f0" fmla="val 21600000"/>
              <a:gd name="f1" fmla="val 10800000"/>
              <a:gd name="f2" fmla="val 5400000"/>
              <a:gd name="f3" fmla="val 180"/>
              <a:gd name="f4" fmla="val w"/>
              <a:gd name="f5" fmla="val h"/>
              <a:gd name="f6" fmla="val 0"/>
              <a:gd name="f7" fmla="val 7559675"/>
              <a:gd name="f8" fmla="val 10691813"/>
              <a:gd name="f9" fmla="*/ 5419351 1 1725033"/>
              <a:gd name="f10" fmla="val 1400"/>
              <a:gd name="f11" fmla="min 0 2800"/>
              <a:gd name="f12" fmla="max 0 2800"/>
              <a:gd name="f13" fmla="val 10690413"/>
              <a:gd name="f14" fmla="min 10689013 10691813"/>
              <a:gd name="f15" fmla="max 10689013 10691813"/>
              <a:gd name="f16" fmla="val 7558275"/>
              <a:gd name="f17" fmla="min 7556875 7559675"/>
              <a:gd name="f18" fmla="max 7556875 7559675"/>
              <a:gd name="f19" fmla="+- 0 0 0"/>
              <a:gd name="f20" fmla="*/ f4 1 7559675"/>
              <a:gd name="f21" fmla="*/ f5 1 10691813"/>
              <a:gd name="f22" fmla="+- f12 0 f11"/>
              <a:gd name="f23" fmla="+- f15 0 f14"/>
              <a:gd name="f24" fmla="+- f18 0 f17"/>
              <a:gd name="f25" fmla="*/ f19 f1 1"/>
              <a:gd name="f26" fmla="*/ 410 f20 1"/>
              <a:gd name="f27" fmla="*/ 7559265 f20 1"/>
              <a:gd name="f28" fmla="*/ 10691403 f21 1"/>
              <a:gd name="f29" fmla="*/ 410 f21 1"/>
              <a:gd name="f30" fmla="*/ f22 1 2"/>
              <a:gd name="f31" fmla="*/ f23 1 2"/>
              <a:gd name="f32" fmla="*/ f24 1 2"/>
              <a:gd name="f33" fmla="*/ 3779838 f20 1"/>
              <a:gd name="f34" fmla="*/ 0 f21 1"/>
              <a:gd name="f35" fmla="*/ f25 1 f3"/>
              <a:gd name="f36" fmla="*/ 7559675 f20 1"/>
              <a:gd name="f37" fmla="*/ 5345907 f21 1"/>
              <a:gd name="f38" fmla="*/ 10691813 f21 1"/>
              <a:gd name="f39" fmla="*/ 0 f20 1"/>
              <a:gd name="f40" fmla="+- f11 f30 0"/>
              <a:gd name="f41" fmla="*/ f30 f30 1"/>
              <a:gd name="f42" fmla="+- f14 f31 0"/>
              <a:gd name="f43" fmla="*/ f30 f31 1"/>
              <a:gd name="f44" fmla="+- f17 f32 0"/>
              <a:gd name="f45" fmla="*/ f32 f31 1"/>
              <a:gd name="f46" fmla="*/ f32 f30 1"/>
              <a:gd name="f47" fmla="+- f35 0 f2"/>
              <a:gd name="f48" fmla="+- 1400 0 f40"/>
              <a:gd name="f49" fmla="+- 0 0 f40"/>
              <a:gd name="f50" fmla="+- 10690413 0 f42"/>
              <a:gd name="f51" fmla="+- 10691813 0 f42"/>
              <a:gd name="f52" fmla="+- 7558275 0 f44"/>
              <a:gd name="f53" fmla="+- 7559675 0 f44"/>
              <a:gd name="f54" fmla="at2 f48 f49"/>
              <a:gd name="f55" fmla="at2 f49 f48"/>
              <a:gd name="f56" fmla="at2 f49 f50"/>
              <a:gd name="f57" fmla="at2 f48 f51"/>
              <a:gd name="f58" fmla="at2 f52 f51"/>
              <a:gd name="f59" fmla="at2 f53 f50"/>
              <a:gd name="f60" fmla="at2 f53 f48"/>
              <a:gd name="f61" fmla="at2 f52 f49"/>
              <a:gd name="f62" fmla="+- f54 f2 0"/>
              <a:gd name="f63" fmla="+- f55 f2 0"/>
              <a:gd name="f64" fmla="+- f56 f2 0"/>
              <a:gd name="f65" fmla="+- f57 f2 0"/>
              <a:gd name="f66" fmla="+- f58 f2 0"/>
              <a:gd name="f67" fmla="+- f59 f2 0"/>
              <a:gd name="f68" fmla="+- f60 f2 0"/>
              <a:gd name="f69" fmla="+- f61 f2 0"/>
              <a:gd name="f70" fmla="*/ f62 f9 1"/>
              <a:gd name="f71" fmla="*/ f63 f9 1"/>
              <a:gd name="f72" fmla="*/ f64 f9 1"/>
              <a:gd name="f73" fmla="*/ f65 f9 1"/>
              <a:gd name="f74" fmla="*/ f66 f9 1"/>
              <a:gd name="f75" fmla="*/ f67 f9 1"/>
              <a:gd name="f76" fmla="*/ f68 f9 1"/>
              <a:gd name="f77" fmla="*/ f69 f9 1"/>
              <a:gd name="f78" fmla="*/ f70 1 f1"/>
              <a:gd name="f79" fmla="*/ f71 1 f1"/>
              <a:gd name="f80" fmla="*/ f72 1 f1"/>
              <a:gd name="f81" fmla="*/ f73 1 f1"/>
              <a:gd name="f82" fmla="*/ f74 1 f1"/>
              <a:gd name="f83" fmla="*/ f75 1 f1"/>
              <a:gd name="f84" fmla="*/ f76 1 f1"/>
              <a:gd name="f85" fmla="*/ f77 1 f1"/>
              <a:gd name="f86" fmla="+- 0 0 f78"/>
              <a:gd name="f87" fmla="+- 0 0 f79"/>
              <a:gd name="f88" fmla="+- 0 0 f80"/>
              <a:gd name="f89" fmla="+- 0 0 f81"/>
              <a:gd name="f90" fmla="+- 0 0 f82"/>
              <a:gd name="f91" fmla="+- 0 0 f83"/>
              <a:gd name="f92" fmla="+- 0 0 f84"/>
              <a:gd name="f93" fmla="+- 0 0 f85"/>
              <a:gd name="f94" fmla="+- 0 0 f86"/>
              <a:gd name="f95" fmla="+- 0 0 f87"/>
              <a:gd name="f96" fmla="+- 0 0 f88"/>
              <a:gd name="f97" fmla="+- 0 0 f89"/>
              <a:gd name="f98" fmla="+- 0 0 f90"/>
              <a:gd name="f99" fmla="+- 0 0 f91"/>
              <a:gd name="f100" fmla="+- 0 0 f92"/>
              <a:gd name="f101" fmla="+- 0 0 f93"/>
              <a:gd name="f102" fmla="*/ f94 f1 1"/>
              <a:gd name="f103" fmla="*/ f95 f1 1"/>
              <a:gd name="f104" fmla="*/ f96 f1 1"/>
              <a:gd name="f105" fmla="*/ f97 f1 1"/>
              <a:gd name="f106" fmla="*/ f98 f1 1"/>
              <a:gd name="f107" fmla="*/ f99 f1 1"/>
              <a:gd name="f108" fmla="*/ f100 f1 1"/>
              <a:gd name="f109" fmla="*/ f101 f1 1"/>
              <a:gd name="f110" fmla="*/ f102 1 f9"/>
              <a:gd name="f111" fmla="*/ f103 1 f9"/>
              <a:gd name="f112" fmla="*/ f104 1 f9"/>
              <a:gd name="f113" fmla="*/ f105 1 f9"/>
              <a:gd name="f114" fmla="*/ f106 1 f9"/>
              <a:gd name="f115" fmla="*/ f107 1 f9"/>
              <a:gd name="f116" fmla="*/ f108 1 f9"/>
              <a:gd name="f117" fmla="*/ f109 1 f9"/>
              <a:gd name="f118" fmla="+- f110 0 f2"/>
              <a:gd name="f119" fmla="+- f111 0 f2"/>
              <a:gd name="f120" fmla="+- f112 0 f2"/>
              <a:gd name="f121" fmla="+- f113 0 f2"/>
              <a:gd name="f122" fmla="+- f114 0 f2"/>
              <a:gd name="f123" fmla="+- f115 0 f2"/>
              <a:gd name="f124" fmla="+- f116 0 f2"/>
              <a:gd name="f125" fmla="+- f117 0 f2"/>
              <a:gd name="f126" fmla="cos 1 f118"/>
              <a:gd name="f127" fmla="sin 1 f118"/>
              <a:gd name="f128" fmla="+- f119 0 f118"/>
              <a:gd name="f129" fmla="cos 1 f120"/>
              <a:gd name="f130" fmla="sin 1 f120"/>
              <a:gd name="f131" fmla="+- f121 0 f120"/>
              <a:gd name="f132" fmla="cos 1 f122"/>
              <a:gd name="f133" fmla="sin 1 f122"/>
              <a:gd name="f134" fmla="+- f123 0 f122"/>
              <a:gd name="f135" fmla="cos 1 f124"/>
              <a:gd name="f136" fmla="sin 1 f124"/>
              <a:gd name="f137" fmla="+- f125 0 f124"/>
              <a:gd name="f138" fmla="+- 0 0 f126"/>
              <a:gd name="f139" fmla="+- 0 0 f127"/>
              <a:gd name="f140" fmla="+- f128 0 f0"/>
              <a:gd name="f141" fmla="+- 0 0 f129"/>
              <a:gd name="f142" fmla="+- 0 0 f130"/>
              <a:gd name="f143" fmla="+- f131 0 f0"/>
              <a:gd name="f144" fmla="+- 0 0 f132"/>
              <a:gd name="f145" fmla="+- 0 0 f133"/>
              <a:gd name="f146" fmla="+- f134 0 f0"/>
              <a:gd name="f147" fmla="+- 0 0 f135"/>
              <a:gd name="f148" fmla="+- 0 0 f136"/>
              <a:gd name="f149" fmla="+- f137 0 f0"/>
              <a:gd name="f150" fmla="*/ f30 f138 1"/>
              <a:gd name="f151" fmla="*/ f30 f139 1"/>
              <a:gd name="f152" fmla="?: f128 f140 f128"/>
              <a:gd name="f153" fmla="*/ f31 f141 1"/>
              <a:gd name="f154" fmla="*/ f30 f142 1"/>
              <a:gd name="f155" fmla="?: f131 f143 f131"/>
              <a:gd name="f156" fmla="*/ f31 f144 1"/>
              <a:gd name="f157" fmla="*/ f32 f145 1"/>
              <a:gd name="f158" fmla="?: f134 f146 f134"/>
              <a:gd name="f159" fmla="*/ f30 f147 1"/>
              <a:gd name="f160" fmla="*/ f32 f148 1"/>
              <a:gd name="f161" fmla="?: f137 f149 f137"/>
              <a:gd name="f162" fmla="*/ f150 f150 1"/>
              <a:gd name="f163" fmla="*/ f151 f151 1"/>
              <a:gd name="f164" fmla="*/ f153 f153 1"/>
              <a:gd name="f165" fmla="*/ f154 f154 1"/>
              <a:gd name="f166" fmla="*/ f156 f156 1"/>
              <a:gd name="f167" fmla="*/ f157 f157 1"/>
              <a:gd name="f168" fmla="*/ f159 f159 1"/>
              <a:gd name="f169" fmla="*/ f160 f160 1"/>
              <a:gd name="f170" fmla="+- f162 f163 0"/>
              <a:gd name="f171" fmla="+- f164 f165 0"/>
              <a:gd name="f172" fmla="+- f166 f167 0"/>
              <a:gd name="f173" fmla="+- f168 f169 0"/>
              <a:gd name="f174" fmla="sqrt f170"/>
              <a:gd name="f175" fmla="sqrt f171"/>
              <a:gd name="f176" fmla="sqrt f172"/>
              <a:gd name="f177" fmla="sqrt f173"/>
              <a:gd name="f178" fmla="*/ f41 1 f174"/>
              <a:gd name="f179" fmla="*/ f43 1 f175"/>
              <a:gd name="f180" fmla="*/ f45 1 f176"/>
              <a:gd name="f181" fmla="*/ f46 1 f177"/>
              <a:gd name="f182" fmla="*/ f138 f178 1"/>
              <a:gd name="f183" fmla="*/ f139 f178 1"/>
              <a:gd name="f184" fmla="*/ f141 f179 1"/>
              <a:gd name="f185" fmla="*/ f142 f179 1"/>
              <a:gd name="f186" fmla="*/ f144 f180 1"/>
              <a:gd name="f187" fmla="*/ f145 f180 1"/>
              <a:gd name="f188" fmla="*/ f147 f181 1"/>
              <a:gd name="f189" fmla="*/ f148 f181 1"/>
              <a:gd name="f190" fmla="+- f40 0 f182"/>
              <a:gd name="f191" fmla="+- f40 0 f183"/>
              <a:gd name="f192" fmla="+- f40 0 f184"/>
              <a:gd name="f193" fmla="+- f42 0 f185"/>
              <a:gd name="f194" fmla="+- f44 0 f186"/>
              <a:gd name="f195" fmla="+- f42 0 f187"/>
              <a:gd name="f196" fmla="+- f44 0 f188"/>
              <a:gd name="f197" fmla="+- f40 0 f189"/>
            </a:gdLst>
            <a:ahLst/>
            <a:cxnLst>
              <a:cxn ang="3cd4">
                <a:pos x="hc" y="t"/>
              </a:cxn>
              <a:cxn ang="0">
                <a:pos x="r" y="vc"/>
              </a:cxn>
              <a:cxn ang="cd4">
                <a:pos x="hc" y="b"/>
              </a:cxn>
              <a:cxn ang="cd2">
                <a:pos x="l" y="vc"/>
              </a:cxn>
              <a:cxn ang="f47">
                <a:pos x="f33" y="f34"/>
              </a:cxn>
              <a:cxn ang="f47">
                <a:pos x="f36" y="f37"/>
              </a:cxn>
              <a:cxn ang="f47">
                <a:pos x="f33" y="f38"/>
              </a:cxn>
              <a:cxn ang="f47">
                <a:pos x="f39" y="f37"/>
              </a:cxn>
            </a:cxnLst>
            <a:rect l="f26" t="f29" r="f27" b="f28"/>
            <a:pathLst>
              <a:path w="7559675" h="10691813">
                <a:moveTo>
                  <a:pt x="f10" y="f6"/>
                </a:moveTo>
                <a:lnTo>
                  <a:pt x="f190" y="f191"/>
                </a:lnTo>
                <a:arcTo wR="f30" hR="f30" stAng="f118" swAng="f152"/>
                <a:lnTo>
                  <a:pt x="f6" y="f13"/>
                </a:lnTo>
                <a:lnTo>
                  <a:pt x="f192" y="f193"/>
                </a:lnTo>
                <a:arcTo wR="f30" hR="f31" stAng="f120" swAng="f155"/>
                <a:lnTo>
                  <a:pt x="f16" y="f8"/>
                </a:lnTo>
                <a:lnTo>
                  <a:pt x="f194" y="f195"/>
                </a:lnTo>
                <a:arcTo wR="f32" hR="f31" stAng="f122" swAng="f158"/>
                <a:lnTo>
                  <a:pt x="f7" y="f10"/>
                </a:lnTo>
                <a:lnTo>
                  <a:pt x="f196" y="f197"/>
                </a:lnTo>
                <a:arcTo wR="f32" hR="f30" stAng="f124" swAng="f161"/>
                <a:close/>
              </a:path>
            </a:pathLst>
          </a:custGeom>
          <a:solidFill>
            <a:srgbClr val="FFFFFF"/>
          </a:solidFill>
          <a:ln>
            <a:noFill/>
            <a:prstDash val="solid"/>
          </a:ln>
        </p:spPr>
        <p:txBody>
          <a:bodyPr wrap="none" lIns="90000" tIns="46800" rIns="90000" bIns="46800" anchor="ct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endParaRPr lang="ru-RU">
              <a:solidFill>
                <a:srgbClr val="000000"/>
              </a:solidFill>
              <a:latin typeface="Arial" pitchFamily="34"/>
              <a:ea typeface="Arial" pitchFamily="34"/>
              <a:cs typeface="Arial" pitchFamily="34"/>
            </a:endParaRPr>
          </a:p>
        </p:txBody>
      </p:sp>
      <p:sp>
        <p:nvSpPr>
          <p:cNvPr id="10" name="Полилиния 9"/>
          <p:cNvSpPr/>
          <p:nvPr/>
        </p:nvSpPr>
        <p:spPr>
          <a:xfrm>
            <a:off x="0" y="0"/>
            <a:ext cx="7559675" cy="10691813"/>
          </a:xfrm>
          <a:custGeom>
            <a:avLst/>
            <a:gdLst>
              <a:gd name="f0" fmla="val 21600000"/>
              <a:gd name="f1" fmla="val 10800000"/>
              <a:gd name="f2" fmla="val 5400000"/>
              <a:gd name="f3" fmla="val 180"/>
              <a:gd name="f4" fmla="val w"/>
              <a:gd name="f5" fmla="val h"/>
              <a:gd name="f6" fmla="val 0"/>
              <a:gd name="f7" fmla="val 7559675"/>
              <a:gd name="f8" fmla="val 10691813"/>
              <a:gd name="f9" fmla="*/ 5419351 1 1725033"/>
              <a:gd name="f10" fmla="val 1400"/>
              <a:gd name="f11" fmla="min 0 2800"/>
              <a:gd name="f12" fmla="max 0 2800"/>
              <a:gd name="f13" fmla="val 10690413"/>
              <a:gd name="f14" fmla="min 10689013 10691813"/>
              <a:gd name="f15" fmla="max 10689013 10691813"/>
              <a:gd name="f16" fmla="val 7558275"/>
              <a:gd name="f17" fmla="min 7556875 7559675"/>
              <a:gd name="f18" fmla="max 7556875 7559675"/>
              <a:gd name="f19" fmla="+- 0 0 0"/>
              <a:gd name="f20" fmla="*/ f4 1 7559675"/>
              <a:gd name="f21" fmla="*/ f5 1 10691813"/>
              <a:gd name="f22" fmla="+- f12 0 f11"/>
              <a:gd name="f23" fmla="+- f15 0 f14"/>
              <a:gd name="f24" fmla="+- f18 0 f17"/>
              <a:gd name="f25" fmla="*/ f19 f1 1"/>
              <a:gd name="f26" fmla="*/ 410 f20 1"/>
              <a:gd name="f27" fmla="*/ 7559265 f20 1"/>
              <a:gd name="f28" fmla="*/ 10691403 f21 1"/>
              <a:gd name="f29" fmla="*/ 410 f21 1"/>
              <a:gd name="f30" fmla="*/ f22 1 2"/>
              <a:gd name="f31" fmla="*/ f23 1 2"/>
              <a:gd name="f32" fmla="*/ f24 1 2"/>
              <a:gd name="f33" fmla="*/ 3779838 f20 1"/>
              <a:gd name="f34" fmla="*/ 0 f21 1"/>
              <a:gd name="f35" fmla="*/ f25 1 f3"/>
              <a:gd name="f36" fmla="*/ 7559675 f20 1"/>
              <a:gd name="f37" fmla="*/ 5345907 f21 1"/>
              <a:gd name="f38" fmla="*/ 10691813 f21 1"/>
              <a:gd name="f39" fmla="*/ 0 f20 1"/>
              <a:gd name="f40" fmla="+- f11 f30 0"/>
              <a:gd name="f41" fmla="*/ f30 f30 1"/>
              <a:gd name="f42" fmla="+- f14 f31 0"/>
              <a:gd name="f43" fmla="*/ f30 f31 1"/>
              <a:gd name="f44" fmla="+- f17 f32 0"/>
              <a:gd name="f45" fmla="*/ f32 f31 1"/>
              <a:gd name="f46" fmla="*/ f32 f30 1"/>
              <a:gd name="f47" fmla="+- f35 0 f2"/>
              <a:gd name="f48" fmla="+- 1400 0 f40"/>
              <a:gd name="f49" fmla="+- 0 0 f40"/>
              <a:gd name="f50" fmla="+- 10690413 0 f42"/>
              <a:gd name="f51" fmla="+- 10691813 0 f42"/>
              <a:gd name="f52" fmla="+- 7558275 0 f44"/>
              <a:gd name="f53" fmla="+- 7559675 0 f44"/>
              <a:gd name="f54" fmla="at2 f48 f49"/>
              <a:gd name="f55" fmla="at2 f49 f48"/>
              <a:gd name="f56" fmla="at2 f49 f50"/>
              <a:gd name="f57" fmla="at2 f48 f51"/>
              <a:gd name="f58" fmla="at2 f52 f51"/>
              <a:gd name="f59" fmla="at2 f53 f50"/>
              <a:gd name="f60" fmla="at2 f53 f48"/>
              <a:gd name="f61" fmla="at2 f52 f49"/>
              <a:gd name="f62" fmla="+- f54 f2 0"/>
              <a:gd name="f63" fmla="+- f55 f2 0"/>
              <a:gd name="f64" fmla="+- f56 f2 0"/>
              <a:gd name="f65" fmla="+- f57 f2 0"/>
              <a:gd name="f66" fmla="+- f58 f2 0"/>
              <a:gd name="f67" fmla="+- f59 f2 0"/>
              <a:gd name="f68" fmla="+- f60 f2 0"/>
              <a:gd name="f69" fmla="+- f61 f2 0"/>
              <a:gd name="f70" fmla="*/ f62 f9 1"/>
              <a:gd name="f71" fmla="*/ f63 f9 1"/>
              <a:gd name="f72" fmla="*/ f64 f9 1"/>
              <a:gd name="f73" fmla="*/ f65 f9 1"/>
              <a:gd name="f74" fmla="*/ f66 f9 1"/>
              <a:gd name="f75" fmla="*/ f67 f9 1"/>
              <a:gd name="f76" fmla="*/ f68 f9 1"/>
              <a:gd name="f77" fmla="*/ f69 f9 1"/>
              <a:gd name="f78" fmla="*/ f70 1 f1"/>
              <a:gd name="f79" fmla="*/ f71 1 f1"/>
              <a:gd name="f80" fmla="*/ f72 1 f1"/>
              <a:gd name="f81" fmla="*/ f73 1 f1"/>
              <a:gd name="f82" fmla="*/ f74 1 f1"/>
              <a:gd name="f83" fmla="*/ f75 1 f1"/>
              <a:gd name="f84" fmla="*/ f76 1 f1"/>
              <a:gd name="f85" fmla="*/ f77 1 f1"/>
              <a:gd name="f86" fmla="+- 0 0 f78"/>
              <a:gd name="f87" fmla="+- 0 0 f79"/>
              <a:gd name="f88" fmla="+- 0 0 f80"/>
              <a:gd name="f89" fmla="+- 0 0 f81"/>
              <a:gd name="f90" fmla="+- 0 0 f82"/>
              <a:gd name="f91" fmla="+- 0 0 f83"/>
              <a:gd name="f92" fmla="+- 0 0 f84"/>
              <a:gd name="f93" fmla="+- 0 0 f85"/>
              <a:gd name="f94" fmla="+- 0 0 f86"/>
              <a:gd name="f95" fmla="+- 0 0 f87"/>
              <a:gd name="f96" fmla="+- 0 0 f88"/>
              <a:gd name="f97" fmla="+- 0 0 f89"/>
              <a:gd name="f98" fmla="+- 0 0 f90"/>
              <a:gd name="f99" fmla="+- 0 0 f91"/>
              <a:gd name="f100" fmla="+- 0 0 f92"/>
              <a:gd name="f101" fmla="+- 0 0 f93"/>
              <a:gd name="f102" fmla="*/ f94 f1 1"/>
              <a:gd name="f103" fmla="*/ f95 f1 1"/>
              <a:gd name="f104" fmla="*/ f96 f1 1"/>
              <a:gd name="f105" fmla="*/ f97 f1 1"/>
              <a:gd name="f106" fmla="*/ f98 f1 1"/>
              <a:gd name="f107" fmla="*/ f99 f1 1"/>
              <a:gd name="f108" fmla="*/ f100 f1 1"/>
              <a:gd name="f109" fmla="*/ f101 f1 1"/>
              <a:gd name="f110" fmla="*/ f102 1 f9"/>
              <a:gd name="f111" fmla="*/ f103 1 f9"/>
              <a:gd name="f112" fmla="*/ f104 1 f9"/>
              <a:gd name="f113" fmla="*/ f105 1 f9"/>
              <a:gd name="f114" fmla="*/ f106 1 f9"/>
              <a:gd name="f115" fmla="*/ f107 1 f9"/>
              <a:gd name="f116" fmla="*/ f108 1 f9"/>
              <a:gd name="f117" fmla="*/ f109 1 f9"/>
              <a:gd name="f118" fmla="+- f110 0 f2"/>
              <a:gd name="f119" fmla="+- f111 0 f2"/>
              <a:gd name="f120" fmla="+- f112 0 f2"/>
              <a:gd name="f121" fmla="+- f113 0 f2"/>
              <a:gd name="f122" fmla="+- f114 0 f2"/>
              <a:gd name="f123" fmla="+- f115 0 f2"/>
              <a:gd name="f124" fmla="+- f116 0 f2"/>
              <a:gd name="f125" fmla="+- f117 0 f2"/>
              <a:gd name="f126" fmla="cos 1 f118"/>
              <a:gd name="f127" fmla="sin 1 f118"/>
              <a:gd name="f128" fmla="+- f119 0 f118"/>
              <a:gd name="f129" fmla="cos 1 f120"/>
              <a:gd name="f130" fmla="sin 1 f120"/>
              <a:gd name="f131" fmla="+- f121 0 f120"/>
              <a:gd name="f132" fmla="cos 1 f122"/>
              <a:gd name="f133" fmla="sin 1 f122"/>
              <a:gd name="f134" fmla="+- f123 0 f122"/>
              <a:gd name="f135" fmla="cos 1 f124"/>
              <a:gd name="f136" fmla="sin 1 f124"/>
              <a:gd name="f137" fmla="+- f125 0 f124"/>
              <a:gd name="f138" fmla="+- 0 0 f126"/>
              <a:gd name="f139" fmla="+- 0 0 f127"/>
              <a:gd name="f140" fmla="+- f128 0 f0"/>
              <a:gd name="f141" fmla="+- 0 0 f129"/>
              <a:gd name="f142" fmla="+- 0 0 f130"/>
              <a:gd name="f143" fmla="+- f131 0 f0"/>
              <a:gd name="f144" fmla="+- 0 0 f132"/>
              <a:gd name="f145" fmla="+- 0 0 f133"/>
              <a:gd name="f146" fmla="+- f134 0 f0"/>
              <a:gd name="f147" fmla="+- 0 0 f135"/>
              <a:gd name="f148" fmla="+- 0 0 f136"/>
              <a:gd name="f149" fmla="+- f137 0 f0"/>
              <a:gd name="f150" fmla="*/ f30 f138 1"/>
              <a:gd name="f151" fmla="*/ f30 f139 1"/>
              <a:gd name="f152" fmla="?: f128 f140 f128"/>
              <a:gd name="f153" fmla="*/ f31 f141 1"/>
              <a:gd name="f154" fmla="*/ f30 f142 1"/>
              <a:gd name="f155" fmla="?: f131 f143 f131"/>
              <a:gd name="f156" fmla="*/ f31 f144 1"/>
              <a:gd name="f157" fmla="*/ f32 f145 1"/>
              <a:gd name="f158" fmla="?: f134 f146 f134"/>
              <a:gd name="f159" fmla="*/ f30 f147 1"/>
              <a:gd name="f160" fmla="*/ f32 f148 1"/>
              <a:gd name="f161" fmla="?: f137 f149 f137"/>
              <a:gd name="f162" fmla="*/ f150 f150 1"/>
              <a:gd name="f163" fmla="*/ f151 f151 1"/>
              <a:gd name="f164" fmla="*/ f153 f153 1"/>
              <a:gd name="f165" fmla="*/ f154 f154 1"/>
              <a:gd name="f166" fmla="*/ f156 f156 1"/>
              <a:gd name="f167" fmla="*/ f157 f157 1"/>
              <a:gd name="f168" fmla="*/ f159 f159 1"/>
              <a:gd name="f169" fmla="*/ f160 f160 1"/>
              <a:gd name="f170" fmla="+- f162 f163 0"/>
              <a:gd name="f171" fmla="+- f164 f165 0"/>
              <a:gd name="f172" fmla="+- f166 f167 0"/>
              <a:gd name="f173" fmla="+- f168 f169 0"/>
              <a:gd name="f174" fmla="sqrt f170"/>
              <a:gd name="f175" fmla="sqrt f171"/>
              <a:gd name="f176" fmla="sqrt f172"/>
              <a:gd name="f177" fmla="sqrt f173"/>
              <a:gd name="f178" fmla="*/ f41 1 f174"/>
              <a:gd name="f179" fmla="*/ f43 1 f175"/>
              <a:gd name="f180" fmla="*/ f45 1 f176"/>
              <a:gd name="f181" fmla="*/ f46 1 f177"/>
              <a:gd name="f182" fmla="*/ f138 f178 1"/>
              <a:gd name="f183" fmla="*/ f139 f178 1"/>
              <a:gd name="f184" fmla="*/ f141 f179 1"/>
              <a:gd name="f185" fmla="*/ f142 f179 1"/>
              <a:gd name="f186" fmla="*/ f144 f180 1"/>
              <a:gd name="f187" fmla="*/ f145 f180 1"/>
              <a:gd name="f188" fmla="*/ f147 f181 1"/>
              <a:gd name="f189" fmla="*/ f148 f181 1"/>
              <a:gd name="f190" fmla="+- f40 0 f182"/>
              <a:gd name="f191" fmla="+- f40 0 f183"/>
              <a:gd name="f192" fmla="+- f40 0 f184"/>
              <a:gd name="f193" fmla="+- f42 0 f185"/>
              <a:gd name="f194" fmla="+- f44 0 f186"/>
              <a:gd name="f195" fmla="+- f42 0 f187"/>
              <a:gd name="f196" fmla="+- f44 0 f188"/>
              <a:gd name="f197" fmla="+- f40 0 f189"/>
            </a:gdLst>
            <a:ahLst/>
            <a:cxnLst>
              <a:cxn ang="3cd4">
                <a:pos x="hc" y="t"/>
              </a:cxn>
              <a:cxn ang="0">
                <a:pos x="r" y="vc"/>
              </a:cxn>
              <a:cxn ang="cd4">
                <a:pos x="hc" y="b"/>
              </a:cxn>
              <a:cxn ang="cd2">
                <a:pos x="l" y="vc"/>
              </a:cxn>
              <a:cxn ang="f47">
                <a:pos x="f33" y="f34"/>
              </a:cxn>
              <a:cxn ang="f47">
                <a:pos x="f36" y="f37"/>
              </a:cxn>
              <a:cxn ang="f47">
                <a:pos x="f33" y="f38"/>
              </a:cxn>
              <a:cxn ang="f47">
                <a:pos x="f39" y="f37"/>
              </a:cxn>
            </a:cxnLst>
            <a:rect l="f26" t="f29" r="f27" b="f28"/>
            <a:pathLst>
              <a:path w="7559675" h="10691813">
                <a:moveTo>
                  <a:pt x="f10" y="f6"/>
                </a:moveTo>
                <a:lnTo>
                  <a:pt x="f190" y="f191"/>
                </a:lnTo>
                <a:arcTo wR="f30" hR="f30" stAng="f118" swAng="f152"/>
                <a:lnTo>
                  <a:pt x="f6" y="f13"/>
                </a:lnTo>
                <a:lnTo>
                  <a:pt x="f192" y="f193"/>
                </a:lnTo>
                <a:arcTo wR="f30" hR="f31" stAng="f120" swAng="f155"/>
                <a:lnTo>
                  <a:pt x="f16" y="f8"/>
                </a:lnTo>
                <a:lnTo>
                  <a:pt x="f194" y="f195"/>
                </a:lnTo>
                <a:arcTo wR="f32" hR="f31" stAng="f122" swAng="f158"/>
                <a:lnTo>
                  <a:pt x="f7" y="f10"/>
                </a:lnTo>
                <a:lnTo>
                  <a:pt x="f196" y="f197"/>
                </a:lnTo>
                <a:arcTo wR="f32" hR="f30" stAng="f124" swAng="f161"/>
                <a:close/>
              </a:path>
            </a:pathLst>
          </a:custGeom>
          <a:solidFill>
            <a:srgbClr val="FFFFFF"/>
          </a:solidFill>
          <a:ln>
            <a:noFill/>
            <a:prstDash val="solid"/>
          </a:ln>
        </p:spPr>
        <p:txBody>
          <a:bodyPr wrap="none" lIns="90000" tIns="46800" rIns="90000" bIns="46800" anchor="ct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endParaRPr lang="ru-RU">
              <a:solidFill>
                <a:srgbClr val="000000"/>
              </a:solidFill>
              <a:latin typeface="Arial" pitchFamily="34"/>
              <a:ea typeface="Arial" pitchFamily="34"/>
              <a:cs typeface="Arial" pitchFamily="34"/>
            </a:endParaRPr>
          </a:p>
        </p:txBody>
      </p:sp>
      <p:sp>
        <p:nvSpPr>
          <p:cNvPr id="11" name="Полилиния 10"/>
          <p:cNvSpPr/>
          <p:nvPr/>
        </p:nvSpPr>
        <p:spPr>
          <a:xfrm>
            <a:off x="0" y="0"/>
            <a:ext cx="7559675" cy="10691813"/>
          </a:xfrm>
          <a:custGeom>
            <a:avLst/>
            <a:gdLst>
              <a:gd name="f0" fmla="val 21600000"/>
              <a:gd name="f1" fmla="val 10800000"/>
              <a:gd name="f2" fmla="val 5400000"/>
              <a:gd name="f3" fmla="val 180"/>
              <a:gd name="f4" fmla="val w"/>
              <a:gd name="f5" fmla="val h"/>
              <a:gd name="f6" fmla="val 0"/>
              <a:gd name="f7" fmla="val 7559675"/>
              <a:gd name="f8" fmla="val 10691813"/>
              <a:gd name="f9" fmla="*/ 5419351 1 1725033"/>
              <a:gd name="f10" fmla="val 1400"/>
              <a:gd name="f11" fmla="min 0 2800"/>
              <a:gd name="f12" fmla="max 0 2800"/>
              <a:gd name="f13" fmla="val 10690413"/>
              <a:gd name="f14" fmla="min 10689013 10691813"/>
              <a:gd name="f15" fmla="max 10689013 10691813"/>
              <a:gd name="f16" fmla="val 7558275"/>
              <a:gd name="f17" fmla="min 7556875 7559675"/>
              <a:gd name="f18" fmla="max 7556875 7559675"/>
              <a:gd name="f19" fmla="+- 0 0 0"/>
              <a:gd name="f20" fmla="*/ f4 1 7559675"/>
              <a:gd name="f21" fmla="*/ f5 1 10691813"/>
              <a:gd name="f22" fmla="+- f12 0 f11"/>
              <a:gd name="f23" fmla="+- f15 0 f14"/>
              <a:gd name="f24" fmla="+- f18 0 f17"/>
              <a:gd name="f25" fmla="*/ f19 f1 1"/>
              <a:gd name="f26" fmla="*/ 410 f20 1"/>
              <a:gd name="f27" fmla="*/ 7559265 f20 1"/>
              <a:gd name="f28" fmla="*/ 10691403 f21 1"/>
              <a:gd name="f29" fmla="*/ 410 f21 1"/>
              <a:gd name="f30" fmla="*/ f22 1 2"/>
              <a:gd name="f31" fmla="*/ f23 1 2"/>
              <a:gd name="f32" fmla="*/ f24 1 2"/>
              <a:gd name="f33" fmla="*/ 3779838 f20 1"/>
              <a:gd name="f34" fmla="*/ 0 f21 1"/>
              <a:gd name="f35" fmla="*/ f25 1 f3"/>
              <a:gd name="f36" fmla="*/ 7559675 f20 1"/>
              <a:gd name="f37" fmla="*/ 5345907 f21 1"/>
              <a:gd name="f38" fmla="*/ 10691813 f21 1"/>
              <a:gd name="f39" fmla="*/ 0 f20 1"/>
              <a:gd name="f40" fmla="+- f11 f30 0"/>
              <a:gd name="f41" fmla="*/ f30 f30 1"/>
              <a:gd name="f42" fmla="+- f14 f31 0"/>
              <a:gd name="f43" fmla="*/ f30 f31 1"/>
              <a:gd name="f44" fmla="+- f17 f32 0"/>
              <a:gd name="f45" fmla="*/ f32 f31 1"/>
              <a:gd name="f46" fmla="*/ f32 f30 1"/>
              <a:gd name="f47" fmla="+- f35 0 f2"/>
              <a:gd name="f48" fmla="+- 1400 0 f40"/>
              <a:gd name="f49" fmla="+- 0 0 f40"/>
              <a:gd name="f50" fmla="+- 10690413 0 f42"/>
              <a:gd name="f51" fmla="+- 10691813 0 f42"/>
              <a:gd name="f52" fmla="+- 7558275 0 f44"/>
              <a:gd name="f53" fmla="+- 7559675 0 f44"/>
              <a:gd name="f54" fmla="at2 f48 f49"/>
              <a:gd name="f55" fmla="at2 f49 f48"/>
              <a:gd name="f56" fmla="at2 f49 f50"/>
              <a:gd name="f57" fmla="at2 f48 f51"/>
              <a:gd name="f58" fmla="at2 f52 f51"/>
              <a:gd name="f59" fmla="at2 f53 f50"/>
              <a:gd name="f60" fmla="at2 f53 f48"/>
              <a:gd name="f61" fmla="at2 f52 f49"/>
              <a:gd name="f62" fmla="+- f54 f2 0"/>
              <a:gd name="f63" fmla="+- f55 f2 0"/>
              <a:gd name="f64" fmla="+- f56 f2 0"/>
              <a:gd name="f65" fmla="+- f57 f2 0"/>
              <a:gd name="f66" fmla="+- f58 f2 0"/>
              <a:gd name="f67" fmla="+- f59 f2 0"/>
              <a:gd name="f68" fmla="+- f60 f2 0"/>
              <a:gd name="f69" fmla="+- f61 f2 0"/>
              <a:gd name="f70" fmla="*/ f62 f9 1"/>
              <a:gd name="f71" fmla="*/ f63 f9 1"/>
              <a:gd name="f72" fmla="*/ f64 f9 1"/>
              <a:gd name="f73" fmla="*/ f65 f9 1"/>
              <a:gd name="f74" fmla="*/ f66 f9 1"/>
              <a:gd name="f75" fmla="*/ f67 f9 1"/>
              <a:gd name="f76" fmla="*/ f68 f9 1"/>
              <a:gd name="f77" fmla="*/ f69 f9 1"/>
              <a:gd name="f78" fmla="*/ f70 1 f1"/>
              <a:gd name="f79" fmla="*/ f71 1 f1"/>
              <a:gd name="f80" fmla="*/ f72 1 f1"/>
              <a:gd name="f81" fmla="*/ f73 1 f1"/>
              <a:gd name="f82" fmla="*/ f74 1 f1"/>
              <a:gd name="f83" fmla="*/ f75 1 f1"/>
              <a:gd name="f84" fmla="*/ f76 1 f1"/>
              <a:gd name="f85" fmla="*/ f77 1 f1"/>
              <a:gd name="f86" fmla="+- 0 0 f78"/>
              <a:gd name="f87" fmla="+- 0 0 f79"/>
              <a:gd name="f88" fmla="+- 0 0 f80"/>
              <a:gd name="f89" fmla="+- 0 0 f81"/>
              <a:gd name="f90" fmla="+- 0 0 f82"/>
              <a:gd name="f91" fmla="+- 0 0 f83"/>
              <a:gd name="f92" fmla="+- 0 0 f84"/>
              <a:gd name="f93" fmla="+- 0 0 f85"/>
              <a:gd name="f94" fmla="+- 0 0 f86"/>
              <a:gd name="f95" fmla="+- 0 0 f87"/>
              <a:gd name="f96" fmla="+- 0 0 f88"/>
              <a:gd name="f97" fmla="+- 0 0 f89"/>
              <a:gd name="f98" fmla="+- 0 0 f90"/>
              <a:gd name="f99" fmla="+- 0 0 f91"/>
              <a:gd name="f100" fmla="+- 0 0 f92"/>
              <a:gd name="f101" fmla="+- 0 0 f93"/>
              <a:gd name="f102" fmla="*/ f94 f1 1"/>
              <a:gd name="f103" fmla="*/ f95 f1 1"/>
              <a:gd name="f104" fmla="*/ f96 f1 1"/>
              <a:gd name="f105" fmla="*/ f97 f1 1"/>
              <a:gd name="f106" fmla="*/ f98 f1 1"/>
              <a:gd name="f107" fmla="*/ f99 f1 1"/>
              <a:gd name="f108" fmla="*/ f100 f1 1"/>
              <a:gd name="f109" fmla="*/ f101 f1 1"/>
              <a:gd name="f110" fmla="*/ f102 1 f9"/>
              <a:gd name="f111" fmla="*/ f103 1 f9"/>
              <a:gd name="f112" fmla="*/ f104 1 f9"/>
              <a:gd name="f113" fmla="*/ f105 1 f9"/>
              <a:gd name="f114" fmla="*/ f106 1 f9"/>
              <a:gd name="f115" fmla="*/ f107 1 f9"/>
              <a:gd name="f116" fmla="*/ f108 1 f9"/>
              <a:gd name="f117" fmla="*/ f109 1 f9"/>
              <a:gd name="f118" fmla="+- f110 0 f2"/>
              <a:gd name="f119" fmla="+- f111 0 f2"/>
              <a:gd name="f120" fmla="+- f112 0 f2"/>
              <a:gd name="f121" fmla="+- f113 0 f2"/>
              <a:gd name="f122" fmla="+- f114 0 f2"/>
              <a:gd name="f123" fmla="+- f115 0 f2"/>
              <a:gd name="f124" fmla="+- f116 0 f2"/>
              <a:gd name="f125" fmla="+- f117 0 f2"/>
              <a:gd name="f126" fmla="cos 1 f118"/>
              <a:gd name="f127" fmla="sin 1 f118"/>
              <a:gd name="f128" fmla="+- f119 0 f118"/>
              <a:gd name="f129" fmla="cos 1 f120"/>
              <a:gd name="f130" fmla="sin 1 f120"/>
              <a:gd name="f131" fmla="+- f121 0 f120"/>
              <a:gd name="f132" fmla="cos 1 f122"/>
              <a:gd name="f133" fmla="sin 1 f122"/>
              <a:gd name="f134" fmla="+- f123 0 f122"/>
              <a:gd name="f135" fmla="cos 1 f124"/>
              <a:gd name="f136" fmla="sin 1 f124"/>
              <a:gd name="f137" fmla="+- f125 0 f124"/>
              <a:gd name="f138" fmla="+- 0 0 f126"/>
              <a:gd name="f139" fmla="+- 0 0 f127"/>
              <a:gd name="f140" fmla="+- f128 0 f0"/>
              <a:gd name="f141" fmla="+- 0 0 f129"/>
              <a:gd name="f142" fmla="+- 0 0 f130"/>
              <a:gd name="f143" fmla="+- f131 0 f0"/>
              <a:gd name="f144" fmla="+- 0 0 f132"/>
              <a:gd name="f145" fmla="+- 0 0 f133"/>
              <a:gd name="f146" fmla="+- f134 0 f0"/>
              <a:gd name="f147" fmla="+- 0 0 f135"/>
              <a:gd name="f148" fmla="+- 0 0 f136"/>
              <a:gd name="f149" fmla="+- f137 0 f0"/>
              <a:gd name="f150" fmla="*/ f30 f138 1"/>
              <a:gd name="f151" fmla="*/ f30 f139 1"/>
              <a:gd name="f152" fmla="?: f128 f140 f128"/>
              <a:gd name="f153" fmla="*/ f31 f141 1"/>
              <a:gd name="f154" fmla="*/ f30 f142 1"/>
              <a:gd name="f155" fmla="?: f131 f143 f131"/>
              <a:gd name="f156" fmla="*/ f31 f144 1"/>
              <a:gd name="f157" fmla="*/ f32 f145 1"/>
              <a:gd name="f158" fmla="?: f134 f146 f134"/>
              <a:gd name="f159" fmla="*/ f30 f147 1"/>
              <a:gd name="f160" fmla="*/ f32 f148 1"/>
              <a:gd name="f161" fmla="?: f137 f149 f137"/>
              <a:gd name="f162" fmla="*/ f150 f150 1"/>
              <a:gd name="f163" fmla="*/ f151 f151 1"/>
              <a:gd name="f164" fmla="*/ f153 f153 1"/>
              <a:gd name="f165" fmla="*/ f154 f154 1"/>
              <a:gd name="f166" fmla="*/ f156 f156 1"/>
              <a:gd name="f167" fmla="*/ f157 f157 1"/>
              <a:gd name="f168" fmla="*/ f159 f159 1"/>
              <a:gd name="f169" fmla="*/ f160 f160 1"/>
              <a:gd name="f170" fmla="+- f162 f163 0"/>
              <a:gd name="f171" fmla="+- f164 f165 0"/>
              <a:gd name="f172" fmla="+- f166 f167 0"/>
              <a:gd name="f173" fmla="+- f168 f169 0"/>
              <a:gd name="f174" fmla="sqrt f170"/>
              <a:gd name="f175" fmla="sqrt f171"/>
              <a:gd name="f176" fmla="sqrt f172"/>
              <a:gd name="f177" fmla="sqrt f173"/>
              <a:gd name="f178" fmla="*/ f41 1 f174"/>
              <a:gd name="f179" fmla="*/ f43 1 f175"/>
              <a:gd name="f180" fmla="*/ f45 1 f176"/>
              <a:gd name="f181" fmla="*/ f46 1 f177"/>
              <a:gd name="f182" fmla="*/ f138 f178 1"/>
              <a:gd name="f183" fmla="*/ f139 f178 1"/>
              <a:gd name="f184" fmla="*/ f141 f179 1"/>
              <a:gd name="f185" fmla="*/ f142 f179 1"/>
              <a:gd name="f186" fmla="*/ f144 f180 1"/>
              <a:gd name="f187" fmla="*/ f145 f180 1"/>
              <a:gd name="f188" fmla="*/ f147 f181 1"/>
              <a:gd name="f189" fmla="*/ f148 f181 1"/>
              <a:gd name="f190" fmla="+- f40 0 f182"/>
              <a:gd name="f191" fmla="+- f40 0 f183"/>
              <a:gd name="f192" fmla="+- f40 0 f184"/>
              <a:gd name="f193" fmla="+- f42 0 f185"/>
              <a:gd name="f194" fmla="+- f44 0 f186"/>
              <a:gd name="f195" fmla="+- f42 0 f187"/>
              <a:gd name="f196" fmla="+- f44 0 f188"/>
              <a:gd name="f197" fmla="+- f40 0 f189"/>
            </a:gdLst>
            <a:ahLst/>
            <a:cxnLst>
              <a:cxn ang="3cd4">
                <a:pos x="hc" y="t"/>
              </a:cxn>
              <a:cxn ang="0">
                <a:pos x="r" y="vc"/>
              </a:cxn>
              <a:cxn ang="cd4">
                <a:pos x="hc" y="b"/>
              </a:cxn>
              <a:cxn ang="cd2">
                <a:pos x="l" y="vc"/>
              </a:cxn>
              <a:cxn ang="f47">
                <a:pos x="f33" y="f34"/>
              </a:cxn>
              <a:cxn ang="f47">
                <a:pos x="f36" y="f37"/>
              </a:cxn>
              <a:cxn ang="f47">
                <a:pos x="f33" y="f38"/>
              </a:cxn>
              <a:cxn ang="f47">
                <a:pos x="f39" y="f37"/>
              </a:cxn>
            </a:cxnLst>
            <a:rect l="f26" t="f29" r="f27" b="f28"/>
            <a:pathLst>
              <a:path w="7559675" h="10691813">
                <a:moveTo>
                  <a:pt x="f10" y="f6"/>
                </a:moveTo>
                <a:lnTo>
                  <a:pt x="f190" y="f191"/>
                </a:lnTo>
                <a:arcTo wR="f30" hR="f30" stAng="f118" swAng="f152"/>
                <a:lnTo>
                  <a:pt x="f6" y="f13"/>
                </a:lnTo>
                <a:lnTo>
                  <a:pt x="f192" y="f193"/>
                </a:lnTo>
                <a:arcTo wR="f30" hR="f31" stAng="f120" swAng="f155"/>
                <a:lnTo>
                  <a:pt x="f16" y="f8"/>
                </a:lnTo>
                <a:lnTo>
                  <a:pt x="f194" y="f195"/>
                </a:lnTo>
                <a:arcTo wR="f32" hR="f31" stAng="f122" swAng="f158"/>
                <a:lnTo>
                  <a:pt x="f7" y="f10"/>
                </a:lnTo>
                <a:lnTo>
                  <a:pt x="f196" y="f197"/>
                </a:lnTo>
                <a:arcTo wR="f32" hR="f30" stAng="f124" swAng="f161"/>
                <a:close/>
              </a:path>
            </a:pathLst>
          </a:custGeom>
          <a:solidFill>
            <a:srgbClr val="FFFFFF"/>
          </a:solidFill>
          <a:ln>
            <a:noFill/>
            <a:prstDash val="solid"/>
          </a:ln>
        </p:spPr>
        <p:txBody>
          <a:bodyPr wrap="none" lIns="90000" tIns="46800" rIns="90000" bIns="46800" anchor="ct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endParaRPr lang="ru-RU">
              <a:solidFill>
                <a:srgbClr val="000000"/>
              </a:solidFill>
              <a:latin typeface="Arial" pitchFamily="34"/>
              <a:ea typeface="Arial" pitchFamily="34"/>
              <a:cs typeface="Arial" pitchFamily="34"/>
            </a:endParaRPr>
          </a:p>
        </p:txBody>
      </p:sp>
      <p:sp>
        <p:nvSpPr>
          <p:cNvPr id="12" name="Полилиния 11"/>
          <p:cNvSpPr/>
          <p:nvPr/>
        </p:nvSpPr>
        <p:spPr>
          <a:xfrm>
            <a:off x="0" y="0"/>
            <a:ext cx="7559675" cy="10691813"/>
          </a:xfrm>
          <a:custGeom>
            <a:avLst/>
            <a:gdLst>
              <a:gd name="f0" fmla="val 21600000"/>
              <a:gd name="f1" fmla="val 10800000"/>
              <a:gd name="f2" fmla="val 5400000"/>
              <a:gd name="f3" fmla="val 180"/>
              <a:gd name="f4" fmla="val w"/>
              <a:gd name="f5" fmla="val h"/>
              <a:gd name="f6" fmla="val 0"/>
              <a:gd name="f7" fmla="val 7559675"/>
              <a:gd name="f8" fmla="val 10691813"/>
              <a:gd name="f9" fmla="*/ 5419351 1 1725033"/>
              <a:gd name="f10" fmla="val 1400"/>
              <a:gd name="f11" fmla="min 0 2800"/>
              <a:gd name="f12" fmla="max 0 2800"/>
              <a:gd name="f13" fmla="val 10690413"/>
              <a:gd name="f14" fmla="min 10689013 10691813"/>
              <a:gd name="f15" fmla="max 10689013 10691813"/>
              <a:gd name="f16" fmla="val 7558275"/>
              <a:gd name="f17" fmla="min 7556875 7559675"/>
              <a:gd name="f18" fmla="max 7556875 7559675"/>
              <a:gd name="f19" fmla="+- 0 0 0"/>
              <a:gd name="f20" fmla="*/ f4 1 7559675"/>
              <a:gd name="f21" fmla="*/ f5 1 10691813"/>
              <a:gd name="f22" fmla="+- f12 0 f11"/>
              <a:gd name="f23" fmla="+- f15 0 f14"/>
              <a:gd name="f24" fmla="+- f18 0 f17"/>
              <a:gd name="f25" fmla="*/ f19 f1 1"/>
              <a:gd name="f26" fmla="*/ 410 f20 1"/>
              <a:gd name="f27" fmla="*/ 7559265 f20 1"/>
              <a:gd name="f28" fmla="*/ 10691403 f21 1"/>
              <a:gd name="f29" fmla="*/ 410 f21 1"/>
              <a:gd name="f30" fmla="*/ f22 1 2"/>
              <a:gd name="f31" fmla="*/ f23 1 2"/>
              <a:gd name="f32" fmla="*/ f24 1 2"/>
              <a:gd name="f33" fmla="*/ 3779838 f20 1"/>
              <a:gd name="f34" fmla="*/ 0 f21 1"/>
              <a:gd name="f35" fmla="*/ f25 1 f3"/>
              <a:gd name="f36" fmla="*/ 7559675 f20 1"/>
              <a:gd name="f37" fmla="*/ 5345907 f21 1"/>
              <a:gd name="f38" fmla="*/ 10691813 f21 1"/>
              <a:gd name="f39" fmla="*/ 0 f20 1"/>
              <a:gd name="f40" fmla="+- f11 f30 0"/>
              <a:gd name="f41" fmla="*/ f30 f30 1"/>
              <a:gd name="f42" fmla="+- f14 f31 0"/>
              <a:gd name="f43" fmla="*/ f30 f31 1"/>
              <a:gd name="f44" fmla="+- f17 f32 0"/>
              <a:gd name="f45" fmla="*/ f32 f31 1"/>
              <a:gd name="f46" fmla="*/ f32 f30 1"/>
              <a:gd name="f47" fmla="+- f35 0 f2"/>
              <a:gd name="f48" fmla="+- 1400 0 f40"/>
              <a:gd name="f49" fmla="+- 0 0 f40"/>
              <a:gd name="f50" fmla="+- 10690413 0 f42"/>
              <a:gd name="f51" fmla="+- 10691813 0 f42"/>
              <a:gd name="f52" fmla="+- 7558275 0 f44"/>
              <a:gd name="f53" fmla="+- 7559675 0 f44"/>
              <a:gd name="f54" fmla="at2 f48 f49"/>
              <a:gd name="f55" fmla="at2 f49 f48"/>
              <a:gd name="f56" fmla="at2 f49 f50"/>
              <a:gd name="f57" fmla="at2 f48 f51"/>
              <a:gd name="f58" fmla="at2 f52 f51"/>
              <a:gd name="f59" fmla="at2 f53 f50"/>
              <a:gd name="f60" fmla="at2 f53 f48"/>
              <a:gd name="f61" fmla="at2 f52 f49"/>
              <a:gd name="f62" fmla="+- f54 f2 0"/>
              <a:gd name="f63" fmla="+- f55 f2 0"/>
              <a:gd name="f64" fmla="+- f56 f2 0"/>
              <a:gd name="f65" fmla="+- f57 f2 0"/>
              <a:gd name="f66" fmla="+- f58 f2 0"/>
              <a:gd name="f67" fmla="+- f59 f2 0"/>
              <a:gd name="f68" fmla="+- f60 f2 0"/>
              <a:gd name="f69" fmla="+- f61 f2 0"/>
              <a:gd name="f70" fmla="*/ f62 f9 1"/>
              <a:gd name="f71" fmla="*/ f63 f9 1"/>
              <a:gd name="f72" fmla="*/ f64 f9 1"/>
              <a:gd name="f73" fmla="*/ f65 f9 1"/>
              <a:gd name="f74" fmla="*/ f66 f9 1"/>
              <a:gd name="f75" fmla="*/ f67 f9 1"/>
              <a:gd name="f76" fmla="*/ f68 f9 1"/>
              <a:gd name="f77" fmla="*/ f69 f9 1"/>
              <a:gd name="f78" fmla="*/ f70 1 f1"/>
              <a:gd name="f79" fmla="*/ f71 1 f1"/>
              <a:gd name="f80" fmla="*/ f72 1 f1"/>
              <a:gd name="f81" fmla="*/ f73 1 f1"/>
              <a:gd name="f82" fmla="*/ f74 1 f1"/>
              <a:gd name="f83" fmla="*/ f75 1 f1"/>
              <a:gd name="f84" fmla="*/ f76 1 f1"/>
              <a:gd name="f85" fmla="*/ f77 1 f1"/>
              <a:gd name="f86" fmla="+- 0 0 f78"/>
              <a:gd name="f87" fmla="+- 0 0 f79"/>
              <a:gd name="f88" fmla="+- 0 0 f80"/>
              <a:gd name="f89" fmla="+- 0 0 f81"/>
              <a:gd name="f90" fmla="+- 0 0 f82"/>
              <a:gd name="f91" fmla="+- 0 0 f83"/>
              <a:gd name="f92" fmla="+- 0 0 f84"/>
              <a:gd name="f93" fmla="+- 0 0 f85"/>
              <a:gd name="f94" fmla="+- 0 0 f86"/>
              <a:gd name="f95" fmla="+- 0 0 f87"/>
              <a:gd name="f96" fmla="+- 0 0 f88"/>
              <a:gd name="f97" fmla="+- 0 0 f89"/>
              <a:gd name="f98" fmla="+- 0 0 f90"/>
              <a:gd name="f99" fmla="+- 0 0 f91"/>
              <a:gd name="f100" fmla="+- 0 0 f92"/>
              <a:gd name="f101" fmla="+- 0 0 f93"/>
              <a:gd name="f102" fmla="*/ f94 f1 1"/>
              <a:gd name="f103" fmla="*/ f95 f1 1"/>
              <a:gd name="f104" fmla="*/ f96 f1 1"/>
              <a:gd name="f105" fmla="*/ f97 f1 1"/>
              <a:gd name="f106" fmla="*/ f98 f1 1"/>
              <a:gd name="f107" fmla="*/ f99 f1 1"/>
              <a:gd name="f108" fmla="*/ f100 f1 1"/>
              <a:gd name="f109" fmla="*/ f101 f1 1"/>
              <a:gd name="f110" fmla="*/ f102 1 f9"/>
              <a:gd name="f111" fmla="*/ f103 1 f9"/>
              <a:gd name="f112" fmla="*/ f104 1 f9"/>
              <a:gd name="f113" fmla="*/ f105 1 f9"/>
              <a:gd name="f114" fmla="*/ f106 1 f9"/>
              <a:gd name="f115" fmla="*/ f107 1 f9"/>
              <a:gd name="f116" fmla="*/ f108 1 f9"/>
              <a:gd name="f117" fmla="*/ f109 1 f9"/>
              <a:gd name="f118" fmla="+- f110 0 f2"/>
              <a:gd name="f119" fmla="+- f111 0 f2"/>
              <a:gd name="f120" fmla="+- f112 0 f2"/>
              <a:gd name="f121" fmla="+- f113 0 f2"/>
              <a:gd name="f122" fmla="+- f114 0 f2"/>
              <a:gd name="f123" fmla="+- f115 0 f2"/>
              <a:gd name="f124" fmla="+- f116 0 f2"/>
              <a:gd name="f125" fmla="+- f117 0 f2"/>
              <a:gd name="f126" fmla="cos 1 f118"/>
              <a:gd name="f127" fmla="sin 1 f118"/>
              <a:gd name="f128" fmla="+- f119 0 f118"/>
              <a:gd name="f129" fmla="cos 1 f120"/>
              <a:gd name="f130" fmla="sin 1 f120"/>
              <a:gd name="f131" fmla="+- f121 0 f120"/>
              <a:gd name="f132" fmla="cos 1 f122"/>
              <a:gd name="f133" fmla="sin 1 f122"/>
              <a:gd name="f134" fmla="+- f123 0 f122"/>
              <a:gd name="f135" fmla="cos 1 f124"/>
              <a:gd name="f136" fmla="sin 1 f124"/>
              <a:gd name="f137" fmla="+- f125 0 f124"/>
              <a:gd name="f138" fmla="+- 0 0 f126"/>
              <a:gd name="f139" fmla="+- 0 0 f127"/>
              <a:gd name="f140" fmla="+- f128 0 f0"/>
              <a:gd name="f141" fmla="+- 0 0 f129"/>
              <a:gd name="f142" fmla="+- 0 0 f130"/>
              <a:gd name="f143" fmla="+- f131 0 f0"/>
              <a:gd name="f144" fmla="+- 0 0 f132"/>
              <a:gd name="f145" fmla="+- 0 0 f133"/>
              <a:gd name="f146" fmla="+- f134 0 f0"/>
              <a:gd name="f147" fmla="+- 0 0 f135"/>
              <a:gd name="f148" fmla="+- 0 0 f136"/>
              <a:gd name="f149" fmla="+- f137 0 f0"/>
              <a:gd name="f150" fmla="*/ f30 f138 1"/>
              <a:gd name="f151" fmla="*/ f30 f139 1"/>
              <a:gd name="f152" fmla="?: f128 f140 f128"/>
              <a:gd name="f153" fmla="*/ f31 f141 1"/>
              <a:gd name="f154" fmla="*/ f30 f142 1"/>
              <a:gd name="f155" fmla="?: f131 f143 f131"/>
              <a:gd name="f156" fmla="*/ f31 f144 1"/>
              <a:gd name="f157" fmla="*/ f32 f145 1"/>
              <a:gd name="f158" fmla="?: f134 f146 f134"/>
              <a:gd name="f159" fmla="*/ f30 f147 1"/>
              <a:gd name="f160" fmla="*/ f32 f148 1"/>
              <a:gd name="f161" fmla="?: f137 f149 f137"/>
              <a:gd name="f162" fmla="*/ f150 f150 1"/>
              <a:gd name="f163" fmla="*/ f151 f151 1"/>
              <a:gd name="f164" fmla="*/ f153 f153 1"/>
              <a:gd name="f165" fmla="*/ f154 f154 1"/>
              <a:gd name="f166" fmla="*/ f156 f156 1"/>
              <a:gd name="f167" fmla="*/ f157 f157 1"/>
              <a:gd name="f168" fmla="*/ f159 f159 1"/>
              <a:gd name="f169" fmla="*/ f160 f160 1"/>
              <a:gd name="f170" fmla="+- f162 f163 0"/>
              <a:gd name="f171" fmla="+- f164 f165 0"/>
              <a:gd name="f172" fmla="+- f166 f167 0"/>
              <a:gd name="f173" fmla="+- f168 f169 0"/>
              <a:gd name="f174" fmla="sqrt f170"/>
              <a:gd name="f175" fmla="sqrt f171"/>
              <a:gd name="f176" fmla="sqrt f172"/>
              <a:gd name="f177" fmla="sqrt f173"/>
              <a:gd name="f178" fmla="*/ f41 1 f174"/>
              <a:gd name="f179" fmla="*/ f43 1 f175"/>
              <a:gd name="f180" fmla="*/ f45 1 f176"/>
              <a:gd name="f181" fmla="*/ f46 1 f177"/>
              <a:gd name="f182" fmla="*/ f138 f178 1"/>
              <a:gd name="f183" fmla="*/ f139 f178 1"/>
              <a:gd name="f184" fmla="*/ f141 f179 1"/>
              <a:gd name="f185" fmla="*/ f142 f179 1"/>
              <a:gd name="f186" fmla="*/ f144 f180 1"/>
              <a:gd name="f187" fmla="*/ f145 f180 1"/>
              <a:gd name="f188" fmla="*/ f147 f181 1"/>
              <a:gd name="f189" fmla="*/ f148 f181 1"/>
              <a:gd name="f190" fmla="+- f40 0 f182"/>
              <a:gd name="f191" fmla="+- f40 0 f183"/>
              <a:gd name="f192" fmla="+- f40 0 f184"/>
              <a:gd name="f193" fmla="+- f42 0 f185"/>
              <a:gd name="f194" fmla="+- f44 0 f186"/>
              <a:gd name="f195" fmla="+- f42 0 f187"/>
              <a:gd name="f196" fmla="+- f44 0 f188"/>
              <a:gd name="f197" fmla="+- f40 0 f189"/>
            </a:gdLst>
            <a:ahLst/>
            <a:cxnLst>
              <a:cxn ang="3cd4">
                <a:pos x="hc" y="t"/>
              </a:cxn>
              <a:cxn ang="0">
                <a:pos x="r" y="vc"/>
              </a:cxn>
              <a:cxn ang="cd4">
                <a:pos x="hc" y="b"/>
              </a:cxn>
              <a:cxn ang="cd2">
                <a:pos x="l" y="vc"/>
              </a:cxn>
              <a:cxn ang="f47">
                <a:pos x="f33" y="f34"/>
              </a:cxn>
              <a:cxn ang="f47">
                <a:pos x="f36" y="f37"/>
              </a:cxn>
              <a:cxn ang="f47">
                <a:pos x="f33" y="f38"/>
              </a:cxn>
              <a:cxn ang="f47">
                <a:pos x="f39" y="f37"/>
              </a:cxn>
            </a:cxnLst>
            <a:rect l="f26" t="f29" r="f27" b="f28"/>
            <a:pathLst>
              <a:path w="7559675" h="10691813">
                <a:moveTo>
                  <a:pt x="f10" y="f6"/>
                </a:moveTo>
                <a:lnTo>
                  <a:pt x="f190" y="f191"/>
                </a:lnTo>
                <a:arcTo wR="f30" hR="f30" stAng="f118" swAng="f152"/>
                <a:lnTo>
                  <a:pt x="f6" y="f13"/>
                </a:lnTo>
                <a:lnTo>
                  <a:pt x="f192" y="f193"/>
                </a:lnTo>
                <a:arcTo wR="f30" hR="f31" stAng="f120" swAng="f155"/>
                <a:lnTo>
                  <a:pt x="f16" y="f8"/>
                </a:lnTo>
                <a:lnTo>
                  <a:pt x="f194" y="f195"/>
                </a:lnTo>
                <a:arcTo wR="f32" hR="f31" stAng="f122" swAng="f158"/>
                <a:lnTo>
                  <a:pt x="f7" y="f10"/>
                </a:lnTo>
                <a:lnTo>
                  <a:pt x="f196" y="f197"/>
                </a:lnTo>
                <a:arcTo wR="f32" hR="f30" stAng="f124" swAng="f161"/>
                <a:close/>
              </a:path>
            </a:pathLst>
          </a:custGeom>
          <a:solidFill>
            <a:srgbClr val="FFFFFF"/>
          </a:solidFill>
          <a:ln>
            <a:noFill/>
            <a:prstDash val="solid"/>
          </a:ln>
        </p:spPr>
        <p:txBody>
          <a:bodyPr wrap="none" lIns="90000" tIns="46800" rIns="90000" bIns="46800" anchor="ct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endParaRPr lang="ru-RU">
              <a:solidFill>
                <a:srgbClr val="000000"/>
              </a:solidFill>
              <a:latin typeface="Arial" pitchFamily="34"/>
              <a:ea typeface="Arial" pitchFamily="34"/>
              <a:cs typeface="Arial" pitchFamily="34"/>
            </a:endParaRPr>
          </a:p>
        </p:txBody>
      </p:sp>
      <p:sp>
        <p:nvSpPr>
          <p:cNvPr id="13" name="Полилиния 12"/>
          <p:cNvSpPr/>
          <p:nvPr/>
        </p:nvSpPr>
        <p:spPr>
          <a:xfrm>
            <a:off x="0" y="0"/>
            <a:ext cx="7559675" cy="10691813"/>
          </a:xfrm>
          <a:custGeom>
            <a:avLst/>
            <a:gdLst>
              <a:gd name="f0" fmla="val 21600000"/>
              <a:gd name="f1" fmla="val 10800000"/>
              <a:gd name="f2" fmla="val 5400000"/>
              <a:gd name="f3" fmla="val 180"/>
              <a:gd name="f4" fmla="val w"/>
              <a:gd name="f5" fmla="val h"/>
              <a:gd name="f6" fmla="val 0"/>
              <a:gd name="f7" fmla="val 7559675"/>
              <a:gd name="f8" fmla="val 10691813"/>
              <a:gd name="f9" fmla="*/ 5419351 1 1725033"/>
              <a:gd name="f10" fmla="val 1400"/>
              <a:gd name="f11" fmla="min 0 2800"/>
              <a:gd name="f12" fmla="max 0 2800"/>
              <a:gd name="f13" fmla="val 10690413"/>
              <a:gd name="f14" fmla="min 10689013 10691813"/>
              <a:gd name="f15" fmla="max 10689013 10691813"/>
              <a:gd name="f16" fmla="val 7558275"/>
              <a:gd name="f17" fmla="min 7556875 7559675"/>
              <a:gd name="f18" fmla="max 7556875 7559675"/>
              <a:gd name="f19" fmla="+- 0 0 0"/>
              <a:gd name="f20" fmla="*/ f4 1 7559675"/>
              <a:gd name="f21" fmla="*/ f5 1 10691813"/>
              <a:gd name="f22" fmla="+- f12 0 f11"/>
              <a:gd name="f23" fmla="+- f15 0 f14"/>
              <a:gd name="f24" fmla="+- f18 0 f17"/>
              <a:gd name="f25" fmla="*/ f19 f1 1"/>
              <a:gd name="f26" fmla="*/ 410 f20 1"/>
              <a:gd name="f27" fmla="*/ 7559265 f20 1"/>
              <a:gd name="f28" fmla="*/ 10691403 f21 1"/>
              <a:gd name="f29" fmla="*/ 410 f21 1"/>
              <a:gd name="f30" fmla="*/ f22 1 2"/>
              <a:gd name="f31" fmla="*/ f23 1 2"/>
              <a:gd name="f32" fmla="*/ f24 1 2"/>
              <a:gd name="f33" fmla="*/ 3779838 f20 1"/>
              <a:gd name="f34" fmla="*/ 0 f21 1"/>
              <a:gd name="f35" fmla="*/ f25 1 f3"/>
              <a:gd name="f36" fmla="*/ 7559675 f20 1"/>
              <a:gd name="f37" fmla="*/ 5345907 f21 1"/>
              <a:gd name="f38" fmla="*/ 10691813 f21 1"/>
              <a:gd name="f39" fmla="*/ 0 f20 1"/>
              <a:gd name="f40" fmla="+- f11 f30 0"/>
              <a:gd name="f41" fmla="*/ f30 f30 1"/>
              <a:gd name="f42" fmla="+- f14 f31 0"/>
              <a:gd name="f43" fmla="*/ f30 f31 1"/>
              <a:gd name="f44" fmla="+- f17 f32 0"/>
              <a:gd name="f45" fmla="*/ f32 f31 1"/>
              <a:gd name="f46" fmla="*/ f32 f30 1"/>
              <a:gd name="f47" fmla="+- f35 0 f2"/>
              <a:gd name="f48" fmla="+- 1400 0 f40"/>
              <a:gd name="f49" fmla="+- 0 0 f40"/>
              <a:gd name="f50" fmla="+- 10690413 0 f42"/>
              <a:gd name="f51" fmla="+- 10691813 0 f42"/>
              <a:gd name="f52" fmla="+- 7558275 0 f44"/>
              <a:gd name="f53" fmla="+- 7559675 0 f44"/>
              <a:gd name="f54" fmla="at2 f48 f49"/>
              <a:gd name="f55" fmla="at2 f49 f48"/>
              <a:gd name="f56" fmla="at2 f49 f50"/>
              <a:gd name="f57" fmla="at2 f48 f51"/>
              <a:gd name="f58" fmla="at2 f52 f51"/>
              <a:gd name="f59" fmla="at2 f53 f50"/>
              <a:gd name="f60" fmla="at2 f53 f48"/>
              <a:gd name="f61" fmla="at2 f52 f49"/>
              <a:gd name="f62" fmla="+- f54 f2 0"/>
              <a:gd name="f63" fmla="+- f55 f2 0"/>
              <a:gd name="f64" fmla="+- f56 f2 0"/>
              <a:gd name="f65" fmla="+- f57 f2 0"/>
              <a:gd name="f66" fmla="+- f58 f2 0"/>
              <a:gd name="f67" fmla="+- f59 f2 0"/>
              <a:gd name="f68" fmla="+- f60 f2 0"/>
              <a:gd name="f69" fmla="+- f61 f2 0"/>
              <a:gd name="f70" fmla="*/ f62 f9 1"/>
              <a:gd name="f71" fmla="*/ f63 f9 1"/>
              <a:gd name="f72" fmla="*/ f64 f9 1"/>
              <a:gd name="f73" fmla="*/ f65 f9 1"/>
              <a:gd name="f74" fmla="*/ f66 f9 1"/>
              <a:gd name="f75" fmla="*/ f67 f9 1"/>
              <a:gd name="f76" fmla="*/ f68 f9 1"/>
              <a:gd name="f77" fmla="*/ f69 f9 1"/>
              <a:gd name="f78" fmla="*/ f70 1 f1"/>
              <a:gd name="f79" fmla="*/ f71 1 f1"/>
              <a:gd name="f80" fmla="*/ f72 1 f1"/>
              <a:gd name="f81" fmla="*/ f73 1 f1"/>
              <a:gd name="f82" fmla="*/ f74 1 f1"/>
              <a:gd name="f83" fmla="*/ f75 1 f1"/>
              <a:gd name="f84" fmla="*/ f76 1 f1"/>
              <a:gd name="f85" fmla="*/ f77 1 f1"/>
              <a:gd name="f86" fmla="+- 0 0 f78"/>
              <a:gd name="f87" fmla="+- 0 0 f79"/>
              <a:gd name="f88" fmla="+- 0 0 f80"/>
              <a:gd name="f89" fmla="+- 0 0 f81"/>
              <a:gd name="f90" fmla="+- 0 0 f82"/>
              <a:gd name="f91" fmla="+- 0 0 f83"/>
              <a:gd name="f92" fmla="+- 0 0 f84"/>
              <a:gd name="f93" fmla="+- 0 0 f85"/>
              <a:gd name="f94" fmla="+- 0 0 f86"/>
              <a:gd name="f95" fmla="+- 0 0 f87"/>
              <a:gd name="f96" fmla="+- 0 0 f88"/>
              <a:gd name="f97" fmla="+- 0 0 f89"/>
              <a:gd name="f98" fmla="+- 0 0 f90"/>
              <a:gd name="f99" fmla="+- 0 0 f91"/>
              <a:gd name="f100" fmla="+- 0 0 f92"/>
              <a:gd name="f101" fmla="+- 0 0 f93"/>
              <a:gd name="f102" fmla="*/ f94 f1 1"/>
              <a:gd name="f103" fmla="*/ f95 f1 1"/>
              <a:gd name="f104" fmla="*/ f96 f1 1"/>
              <a:gd name="f105" fmla="*/ f97 f1 1"/>
              <a:gd name="f106" fmla="*/ f98 f1 1"/>
              <a:gd name="f107" fmla="*/ f99 f1 1"/>
              <a:gd name="f108" fmla="*/ f100 f1 1"/>
              <a:gd name="f109" fmla="*/ f101 f1 1"/>
              <a:gd name="f110" fmla="*/ f102 1 f9"/>
              <a:gd name="f111" fmla="*/ f103 1 f9"/>
              <a:gd name="f112" fmla="*/ f104 1 f9"/>
              <a:gd name="f113" fmla="*/ f105 1 f9"/>
              <a:gd name="f114" fmla="*/ f106 1 f9"/>
              <a:gd name="f115" fmla="*/ f107 1 f9"/>
              <a:gd name="f116" fmla="*/ f108 1 f9"/>
              <a:gd name="f117" fmla="*/ f109 1 f9"/>
              <a:gd name="f118" fmla="+- f110 0 f2"/>
              <a:gd name="f119" fmla="+- f111 0 f2"/>
              <a:gd name="f120" fmla="+- f112 0 f2"/>
              <a:gd name="f121" fmla="+- f113 0 f2"/>
              <a:gd name="f122" fmla="+- f114 0 f2"/>
              <a:gd name="f123" fmla="+- f115 0 f2"/>
              <a:gd name="f124" fmla="+- f116 0 f2"/>
              <a:gd name="f125" fmla="+- f117 0 f2"/>
              <a:gd name="f126" fmla="cos 1 f118"/>
              <a:gd name="f127" fmla="sin 1 f118"/>
              <a:gd name="f128" fmla="+- f119 0 f118"/>
              <a:gd name="f129" fmla="cos 1 f120"/>
              <a:gd name="f130" fmla="sin 1 f120"/>
              <a:gd name="f131" fmla="+- f121 0 f120"/>
              <a:gd name="f132" fmla="cos 1 f122"/>
              <a:gd name="f133" fmla="sin 1 f122"/>
              <a:gd name="f134" fmla="+- f123 0 f122"/>
              <a:gd name="f135" fmla="cos 1 f124"/>
              <a:gd name="f136" fmla="sin 1 f124"/>
              <a:gd name="f137" fmla="+- f125 0 f124"/>
              <a:gd name="f138" fmla="+- 0 0 f126"/>
              <a:gd name="f139" fmla="+- 0 0 f127"/>
              <a:gd name="f140" fmla="+- f128 0 f0"/>
              <a:gd name="f141" fmla="+- 0 0 f129"/>
              <a:gd name="f142" fmla="+- 0 0 f130"/>
              <a:gd name="f143" fmla="+- f131 0 f0"/>
              <a:gd name="f144" fmla="+- 0 0 f132"/>
              <a:gd name="f145" fmla="+- 0 0 f133"/>
              <a:gd name="f146" fmla="+- f134 0 f0"/>
              <a:gd name="f147" fmla="+- 0 0 f135"/>
              <a:gd name="f148" fmla="+- 0 0 f136"/>
              <a:gd name="f149" fmla="+- f137 0 f0"/>
              <a:gd name="f150" fmla="*/ f30 f138 1"/>
              <a:gd name="f151" fmla="*/ f30 f139 1"/>
              <a:gd name="f152" fmla="?: f128 f140 f128"/>
              <a:gd name="f153" fmla="*/ f31 f141 1"/>
              <a:gd name="f154" fmla="*/ f30 f142 1"/>
              <a:gd name="f155" fmla="?: f131 f143 f131"/>
              <a:gd name="f156" fmla="*/ f31 f144 1"/>
              <a:gd name="f157" fmla="*/ f32 f145 1"/>
              <a:gd name="f158" fmla="?: f134 f146 f134"/>
              <a:gd name="f159" fmla="*/ f30 f147 1"/>
              <a:gd name="f160" fmla="*/ f32 f148 1"/>
              <a:gd name="f161" fmla="?: f137 f149 f137"/>
              <a:gd name="f162" fmla="*/ f150 f150 1"/>
              <a:gd name="f163" fmla="*/ f151 f151 1"/>
              <a:gd name="f164" fmla="*/ f153 f153 1"/>
              <a:gd name="f165" fmla="*/ f154 f154 1"/>
              <a:gd name="f166" fmla="*/ f156 f156 1"/>
              <a:gd name="f167" fmla="*/ f157 f157 1"/>
              <a:gd name="f168" fmla="*/ f159 f159 1"/>
              <a:gd name="f169" fmla="*/ f160 f160 1"/>
              <a:gd name="f170" fmla="+- f162 f163 0"/>
              <a:gd name="f171" fmla="+- f164 f165 0"/>
              <a:gd name="f172" fmla="+- f166 f167 0"/>
              <a:gd name="f173" fmla="+- f168 f169 0"/>
              <a:gd name="f174" fmla="sqrt f170"/>
              <a:gd name="f175" fmla="sqrt f171"/>
              <a:gd name="f176" fmla="sqrt f172"/>
              <a:gd name="f177" fmla="sqrt f173"/>
              <a:gd name="f178" fmla="*/ f41 1 f174"/>
              <a:gd name="f179" fmla="*/ f43 1 f175"/>
              <a:gd name="f180" fmla="*/ f45 1 f176"/>
              <a:gd name="f181" fmla="*/ f46 1 f177"/>
              <a:gd name="f182" fmla="*/ f138 f178 1"/>
              <a:gd name="f183" fmla="*/ f139 f178 1"/>
              <a:gd name="f184" fmla="*/ f141 f179 1"/>
              <a:gd name="f185" fmla="*/ f142 f179 1"/>
              <a:gd name="f186" fmla="*/ f144 f180 1"/>
              <a:gd name="f187" fmla="*/ f145 f180 1"/>
              <a:gd name="f188" fmla="*/ f147 f181 1"/>
              <a:gd name="f189" fmla="*/ f148 f181 1"/>
              <a:gd name="f190" fmla="+- f40 0 f182"/>
              <a:gd name="f191" fmla="+- f40 0 f183"/>
              <a:gd name="f192" fmla="+- f40 0 f184"/>
              <a:gd name="f193" fmla="+- f42 0 f185"/>
              <a:gd name="f194" fmla="+- f44 0 f186"/>
              <a:gd name="f195" fmla="+- f42 0 f187"/>
              <a:gd name="f196" fmla="+- f44 0 f188"/>
              <a:gd name="f197" fmla="+- f40 0 f189"/>
            </a:gdLst>
            <a:ahLst/>
            <a:cxnLst>
              <a:cxn ang="3cd4">
                <a:pos x="hc" y="t"/>
              </a:cxn>
              <a:cxn ang="0">
                <a:pos x="r" y="vc"/>
              </a:cxn>
              <a:cxn ang="cd4">
                <a:pos x="hc" y="b"/>
              </a:cxn>
              <a:cxn ang="cd2">
                <a:pos x="l" y="vc"/>
              </a:cxn>
              <a:cxn ang="f47">
                <a:pos x="f33" y="f34"/>
              </a:cxn>
              <a:cxn ang="f47">
                <a:pos x="f36" y="f37"/>
              </a:cxn>
              <a:cxn ang="f47">
                <a:pos x="f33" y="f38"/>
              </a:cxn>
              <a:cxn ang="f47">
                <a:pos x="f39" y="f37"/>
              </a:cxn>
            </a:cxnLst>
            <a:rect l="f26" t="f29" r="f27" b="f28"/>
            <a:pathLst>
              <a:path w="7559675" h="10691813">
                <a:moveTo>
                  <a:pt x="f10" y="f6"/>
                </a:moveTo>
                <a:lnTo>
                  <a:pt x="f190" y="f191"/>
                </a:lnTo>
                <a:arcTo wR="f30" hR="f30" stAng="f118" swAng="f152"/>
                <a:lnTo>
                  <a:pt x="f6" y="f13"/>
                </a:lnTo>
                <a:lnTo>
                  <a:pt x="f192" y="f193"/>
                </a:lnTo>
                <a:arcTo wR="f30" hR="f31" stAng="f120" swAng="f155"/>
                <a:lnTo>
                  <a:pt x="f16" y="f8"/>
                </a:lnTo>
                <a:lnTo>
                  <a:pt x="f194" y="f195"/>
                </a:lnTo>
                <a:arcTo wR="f32" hR="f31" stAng="f122" swAng="f158"/>
                <a:lnTo>
                  <a:pt x="f7" y="f10"/>
                </a:lnTo>
                <a:lnTo>
                  <a:pt x="f196" y="f197"/>
                </a:lnTo>
                <a:arcTo wR="f32" hR="f30" stAng="f124" swAng="f161"/>
                <a:close/>
              </a:path>
            </a:pathLst>
          </a:custGeom>
          <a:solidFill>
            <a:srgbClr val="FFFFFF"/>
          </a:solidFill>
          <a:ln>
            <a:noFill/>
            <a:prstDash val="solid"/>
          </a:ln>
        </p:spPr>
        <p:txBody>
          <a:bodyPr wrap="none" lIns="90000" tIns="46800" rIns="90000" bIns="46800" anchor="ct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endParaRPr lang="ru-RU">
              <a:solidFill>
                <a:srgbClr val="000000"/>
              </a:solidFill>
              <a:latin typeface="Arial" pitchFamily="34"/>
              <a:ea typeface="Arial" pitchFamily="34"/>
              <a:cs typeface="Arial" pitchFamily="34"/>
            </a:endParaRPr>
          </a:p>
        </p:txBody>
      </p:sp>
      <p:sp>
        <p:nvSpPr>
          <p:cNvPr id="101390" name="Образ слайда 13"/>
          <p:cNvSpPr>
            <a:spLocks noGrp="1" noRot="1" noChangeAspect="1"/>
          </p:cNvSpPr>
          <p:nvPr>
            <p:ph type="sldImg" idx="2"/>
          </p:nvPr>
        </p:nvSpPr>
        <p:spPr bwMode="auto">
          <a:xfrm>
            <a:off x="1106488" y="812800"/>
            <a:ext cx="5327650" cy="399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101391" name="Заметки 14"/>
          <p:cNvSpPr txBox="1">
            <a:spLocks noGrp="1"/>
          </p:cNvSpPr>
          <p:nvPr>
            <p:ph type="body" sz="quarter" idx="3"/>
          </p:nvPr>
        </p:nvSpPr>
        <p:spPr bwMode="auto">
          <a:xfrm>
            <a:off x="755650" y="5078413"/>
            <a:ext cx="6030913" cy="479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endParaRPr lang="ru-RU" smtClean="0"/>
          </a:p>
        </p:txBody>
      </p:sp>
      <p:sp>
        <p:nvSpPr>
          <p:cNvPr id="16" name="Полилиния 15"/>
          <p:cNvSpPr/>
          <p:nvPr/>
        </p:nvSpPr>
        <p:spPr>
          <a:xfrm>
            <a:off x="0" y="0"/>
            <a:ext cx="3278188" cy="531813"/>
          </a:xfrm>
          <a:custGeom>
            <a:avLst/>
            <a:gdLst>
              <a:gd name="f0" fmla="val 10800000"/>
              <a:gd name="f1" fmla="val 5400000"/>
              <a:gd name="f2" fmla="val 180"/>
              <a:gd name="f3" fmla="val w"/>
              <a:gd name="f4" fmla="val h"/>
              <a:gd name="f5" fmla="val 0"/>
              <a:gd name="f6" fmla="val 21600"/>
              <a:gd name="f7" fmla="+- 0 0 0"/>
              <a:gd name="f8" fmla="*/ f3 1 21600"/>
              <a:gd name="f9" fmla="*/ f4 1 21600"/>
              <a:gd name="f10" fmla="*/ f7 f0 1"/>
              <a:gd name="f11" fmla="*/ 1639094 f8 1"/>
              <a:gd name="f12" fmla="*/ 0 f9 1"/>
              <a:gd name="f13" fmla="*/ f10 1 f2"/>
              <a:gd name="f14" fmla="*/ 3278188 f8 1"/>
              <a:gd name="f15" fmla="*/ 265907 f9 1"/>
              <a:gd name="f16" fmla="*/ 531813 f9 1"/>
              <a:gd name="f17" fmla="*/ 0 f8 1"/>
              <a:gd name="f18" fmla="+- f13 0 f1"/>
            </a:gdLst>
            <a:ahLst/>
            <a:cxnLst>
              <a:cxn ang="3cd4">
                <a:pos x="hc" y="t"/>
              </a:cxn>
              <a:cxn ang="0">
                <a:pos x="r" y="vc"/>
              </a:cxn>
              <a:cxn ang="cd4">
                <a:pos x="hc" y="b"/>
              </a:cxn>
              <a:cxn ang="cd2">
                <a:pos x="l" y="vc"/>
              </a:cxn>
              <a:cxn ang="f18">
                <a:pos x="f11" y="f12"/>
              </a:cxn>
              <a:cxn ang="f18">
                <a:pos x="f14" y="f15"/>
              </a:cxn>
              <a:cxn ang="f18">
                <a:pos x="f11" y="f16"/>
              </a:cxn>
              <a:cxn ang="f18">
                <a:pos x="f17" y="f15"/>
              </a:cxn>
            </a:cxnLst>
            <a:rect l="l" t="t" r="r" b="b"/>
            <a:pathLst>
              <a:path w="21600" h="21600">
                <a:moveTo>
                  <a:pt x="f5" y="f5"/>
                </a:moveTo>
                <a:lnTo>
                  <a:pt x="f6" y="f5"/>
                </a:lnTo>
                <a:lnTo>
                  <a:pt x="f6" y="f6"/>
                </a:lnTo>
                <a:lnTo>
                  <a:pt x="f5" y="f6"/>
                </a:lnTo>
                <a:lnTo>
                  <a:pt x="f5" y="f5"/>
                </a:lnTo>
                <a:close/>
              </a:path>
            </a:pathLst>
          </a:custGeom>
          <a:noFill/>
          <a:ln>
            <a:noFill/>
            <a:prstDash val="solid"/>
          </a:ln>
        </p:spPr>
        <p:txBody>
          <a:bodyPr wrap="none" lIns="90000" tIns="46800" rIns="90000" bIns="46800" anchor="ct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endParaRPr lang="ru-RU">
              <a:solidFill>
                <a:srgbClr val="000000"/>
              </a:solidFill>
              <a:latin typeface="Arial" pitchFamily="34"/>
              <a:ea typeface="Arial" pitchFamily="34"/>
              <a:cs typeface="Arial" pitchFamily="34"/>
            </a:endParaRPr>
          </a:p>
        </p:txBody>
      </p:sp>
      <p:sp>
        <p:nvSpPr>
          <p:cNvPr id="17" name="Полилиния 16"/>
          <p:cNvSpPr/>
          <p:nvPr/>
        </p:nvSpPr>
        <p:spPr>
          <a:xfrm>
            <a:off x="4278313" y="0"/>
            <a:ext cx="3278187" cy="531813"/>
          </a:xfrm>
          <a:custGeom>
            <a:avLst/>
            <a:gdLst>
              <a:gd name="f0" fmla="val 10800000"/>
              <a:gd name="f1" fmla="val 5400000"/>
              <a:gd name="f2" fmla="val 180"/>
              <a:gd name="f3" fmla="val w"/>
              <a:gd name="f4" fmla="val h"/>
              <a:gd name="f5" fmla="val 0"/>
              <a:gd name="f6" fmla="val 21600"/>
              <a:gd name="f7" fmla="+- 0 0 0"/>
              <a:gd name="f8" fmla="*/ f3 1 21600"/>
              <a:gd name="f9" fmla="*/ f4 1 21600"/>
              <a:gd name="f10" fmla="*/ f7 f0 1"/>
              <a:gd name="f11" fmla="*/ 1639094 f8 1"/>
              <a:gd name="f12" fmla="*/ 0 f9 1"/>
              <a:gd name="f13" fmla="*/ f10 1 f2"/>
              <a:gd name="f14" fmla="*/ 3278187 f8 1"/>
              <a:gd name="f15" fmla="*/ 265907 f9 1"/>
              <a:gd name="f16" fmla="*/ 531813 f9 1"/>
              <a:gd name="f17" fmla="*/ 0 f8 1"/>
              <a:gd name="f18" fmla="+- f13 0 f1"/>
            </a:gdLst>
            <a:ahLst/>
            <a:cxnLst>
              <a:cxn ang="3cd4">
                <a:pos x="hc" y="t"/>
              </a:cxn>
              <a:cxn ang="0">
                <a:pos x="r" y="vc"/>
              </a:cxn>
              <a:cxn ang="cd4">
                <a:pos x="hc" y="b"/>
              </a:cxn>
              <a:cxn ang="cd2">
                <a:pos x="l" y="vc"/>
              </a:cxn>
              <a:cxn ang="f18">
                <a:pos x="f11" y="f12"/>
              </a:cxn>
              <a:cxn ang="f18">
                <a:pos x="f14" y="f15"/>
              </a:cxn>
              <a:cxn ang="f18">
                <a:pos x="f11" y="f16"/>
              </a:cxn>
              <a:cxn ang="f18">
                <a:pos x="f17" y="f15"/>
              </a:cxn>
            </a:cxnLst>
            <a:rect l="l" t="t" r="r" b="b"/>
            <a:pathLst>
              <a:path w="21600" h="21600">
                <a:moveTo>
                  <a:pt x="f5" y="f5"/>
                </a:moveTo>
                <a:lnTo>
                  <a:pt x="f6" y="f5"/>
                </a:lnTo>
                <a:lnTo>
                  <a:pt x="f6" y="f6"/>
                </a:lnTo>
                <a:lnTo>
                  <a:pt x="f5" y="f6"/>
                </a:lnTo>
                <a:lnTo>
                  <a:pt x="f5" y="f5"/>
                </a:lnTo>
                <a:close/>
              </a:path>
            </a:pathLst>
          </a:custGeom>
          <a:noFill/>
          <a:ln>
            <a:noFill/>
            <a:prstDash val="solid"/>
          </a:ln>
        </p:spPr>
        <p:txBody>
          <a:bodyPr wrap="none" lIns="90000" tIns="46800" rIns="90000" bIns="46800" anchor="ct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endParaRPr lang="ru-RU">
              <a:solidFill>
                <a:srgbClr val="000000"/>
              </a:solidFill>
              <a:latin typeface="Arial" pitchFamily="34"/>
              <a:ea typeface="Arial" pitchFamily="34"/>
              <a:cs typeface="Arial" pitchFamily="34"/>
            </a:endParaRPr>
          </a:p>
        </p:txBody>
      </p:sp>
      <p:sp>
        <p:nvSpPr>
          <p:cNvPr id="18" name="Полилиния 17"/>
          <p:cNvSpPr/>
          <p:nvPr/>
        </p:nvSpPr>
        <p:spPr>
          <a:xfrm>
            <a:off x="0" y="10156825"/>
            <a:ext cx="3278188" cy="531813"/>
          </a:xfrm>
          <a:custGeom>
            <a:avLst/>
            <a:gdLst>
              <a:gd name="f0" fmla="val 10800000"/>
              <a:gd name="f1" fmla="val 5400000"/>
              <a:gd name="f2" fmla="val 180"/>
              <a:gd name="f3" fmla="val w"/>
              <a:gd name="f4" fmla="val h"/>
              <a:gd name="f5" fmla="val 0"/>
              <a:gd name="f6" fmla="val 21600"/>
              <a:gd name="f7" fmla="+- 0 0 0"/>
              <a:gd name="f8" fmla="*/ f3 1 21600"/>
              <a:gd name="f9" fmla="*/ f4 1 21600"/>
              <a:gd name="f10" fmla="*/ f7 f0 1"/>
              <a:gd name="f11" fmla="*/ 1639094 f8 1"/>
              <a:gd name="f12" fmla="*/ 0 f9 1"/>
              <a:gd name="f13" fmla="*/ f10 1 f2"/>
              <a:gd name="f14" fmla="*/ 3278188 f8 1"/>
              <a:gd name="f15" fmla="*/ 265907 f9 1"/>
              <a:gd name="f16" fmla="*/ 531813 f9 1"/>
              <a:gd name="f17" fmla="*/ 0 f8 1"/>
              <a:gd name="f18" fmla="+- f13 0 f1"/>
            </a:gdLst>
            <a:ahLst/>
            <a:cxnLst>
              <a:cxn ang="3cd4">
                <a:pos x="hc" y="t"/>
              </a:cxn>
              <a:cxn ang="0">
                <a:pos x="r" y="vc"/>
              </a:cxn>
              <a:cxn ang="cd4">
                <a:pos x="hc" y="b"/>
              </a:cxn>
              <a:cxn ang="cd2">
                <a:pos x="l" y="vc"/>
              </a:cxn>
              <a:cxn ang="f18">
                <a:pos x="f11" y="f12"/>
              </a:cxn>
              <a:cxn ang="f18">
                <a:pos x="f14" y="f15"/>
              </a:cxn>
              <a:cxn ang="f18">
                <a:pos x="f11" y="f16"/>
              </a:cxn>
              <a:cxn ang="f18">
                <a:pos x="f17" y="f15"/>
              </a:cxn>
            </a:cxnLst>
            <a:rect l="l" t="t" r="r" b="b"/>
            <a:pathLst>
              <a:path w="21600" h="21600">
                <a:moveTo>
                  <a:pt x="f5" y="f5"/>
                </a:moveTo>
                <a:lnTo>
                  <a:pt x="f6" y="f5"/>
                </a:lnTo>
                <a:lnTo>
                  <a:pt x="f6" y="f6"/>
                </a:lnTo>
                <a:lnTo>
                  <a:pt x="f5" y="f6"/>
                </a:lnTo>
                <a:lnTo>
                  <a:pt x="f5" y="f5"/>
                </a:lnTo>
                <a:close/>
              </a:path>
            </a:pathLst>
          </a:custGeom>
          <a:noFill/>
          <a:ln>
            <a:noFill/>
            <a:prstDash val="solid"/>
          </a:ln>
        </p:spPr>
        <p:txBody>
          <a:bodyPr wrap="none" lIns="90000" tIns="46800" rIns="90000" bIns="46800" anchor="ct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endParaRPr lang="ru-RU">
              <a:solidFill>
                <a:srgbClr val="000000"/>
              </a:solidFill>
              <a:latin typeface="Arial" pitchFamily="34"/>
              <a:ea typeface="Arial" pitchFamily="34"/>
              <a:cs typeface="Arial" pitchFamily="34"/>
            </a:endParaRPr>
          </a:p>
        </p:txBody>
      </p:sp>
      <p:sp>
        <p:nvSpPr>
          <p:cNvPr id="19" name="Номер слайда 18"/>
          <p:cNvSpPr txBox="1">
            <a:spLocks noGrp="1"/>
          </p:cNvSpPr>
          <p:nvPr>
            <p:ph type="sldNum" sz="quarter" idx="5"/>
          </p:nvPr>
        </p:nvSpPr>
        <p:spPr>
          <a:xfrm>
            <a:off x="4278313" y="10155238"/>
            <a:ext cx="3263900" cy="517525"/>
          </a:xfrm>
          <a:prstGeom prst="rect">
            <a:avLst/>
          </a:prstGeom>
          <a:noFill/>
          <a:ln>
            <a:noFill/>
          </a:ln>
        </p:spPr>
        <p:txBody>
          <a:bodyPr vert="horz" wrap="square" lIns="0" tIns="0" rIns="0" bIns="0" anchor="b" anchorCtr="0" compatLnSpc="1"/>
          <a:lstStyle>
            <a:lvl1pPr marL="0" marR="0" lvl="0" indent="0" algn="r" rtl="0" fontAlgn="auto" hangingPunct="1">
              <a:lnSpc>
                <a:spcPct val="95000"/>
              </a:lnSpc>
              <a:spcBef>
                <a:spcPts val="0"/>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lang="ru-RU" sz="1400" b="0" i="0" u="none" strike="noStrike" baseline="0">
                <a:solidFill>
                  <a:srgbClr val="000000"/>
                </a:solidFill>
                <a:latin typeface="Times New Roman" pitchFamily="18"/>
                <a:ea typeface="Lucida Sans Unicode" pitchFamily="34"/>
                <a:cs typeface="Lucida Sans Unicode" pitchFamily="34"/>
              </a:defRPr>
            </a:lvl1pPr>
          </a:lstStyle>
          <a:p>
            <a:pPr>
              <a:defRPr/>
            </a:pPr>
            <a:fld id="{EC2ABD90-7833-40AE-838F-67E5F47EC157}" type="slidenum">
              <a:rPr/>
              <a:pPr>
                <a:defRPr/>
              </a:pPr>
              <a:t>‹#›</a:t>
            </a:fld>
            <a:endParaRPr/>
          </a:p>
        </p:txBody>
      </p:sp>
    </p:spTree>
    <p:extLst>
      <p:ext uri="{BB962C8B-B14F-4D97-AF65-F5344CB8AC3E}">
        <p14:creationId xmlns:p14="http://schemas.microsoft.com/office/powerpoint/2010/main" val="2050947325"/>
      </p:ext>
    </p:extLst>
  </p:cSld>
  <p:clrMap bg1="lt1" tx1="dk1" bg2="lt2" tx2="dk2" accent1="accent1" accent2="accent2" accent3="accent3" accent4="accent4" accent5="accent5" accent6="accent6" hlink="hlink" folHlink="folHlink"/>
  <p:notesStyle>
    <a:lvl1pPr algn="l" rtl="0" eaLnBrk="0" fontAlgn="base" hangingPunct="0">
      <a:spcBef>
        <a:spcPts val="45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lang="ru-RU" sz="1200">
        <a:solidFill>
          <a:srgbClr val="000000"/>
        </a:solidFill>
        <a:latin typeface="Times New Roman" pitchFamily="18"/>
        <a:ea typeface="Arial Unicode MS" pitchFamily="2"/>
        <a:cs typeface="Tahoma" pitchFamily="2"/>
      </a:defRPr>
    </a:lvl1pPr>
    <a:lvl2pPr marL="742950" indent="-285750" algn="l" rtl="0" eaLnBrk="0" fontAlgn="base" hangingPunct="0">
      <a:spcBef>
        <a:spcPct val="30000"/>
      </a:spcBef>
      <a:spcAft>
        <a:spcPct val="0"/>
      </a:spcAft>
      <a:defRPr sz="1200" kern="1200">
        <a:solidFill>
          <a:schemeClr val="tx1"/>
        </a:solidFill>
        <a:latin typeface="+mn-lt"/>
        <a:ea typeface="Arial Unicode MS" pitchFamily="34" charset="-128"/>
        <a:cs typeface="Arial Unicode MS" pitchFamily="34" charset="-128"/>
      </a:defRPr>
    </a:lvl2pPr>
    <a:lvl3pPr marL="1143000" indent="-228600" algn="l" rtl="0" eaLnBrk="0" fontAlgn="base" hangingPunct="0">
      <a:spcBef>
        <a:spcPct val="30000"/>
      </a:spcBef>
      <a:spcAft>
        <a:spcPct val="0"/>
      </a:spcAft>
      <a:defRPr sz="1200" kern="1200">
        <a:solidFill>
          <a:schemeClr val="tx1"/>
        </a:solidFill>
        <a:latin typeface="+mn-lt"/>
        <a:ea typeface="Arial Unicode MS" pitchFamily="34" charset="-128"/>
        <a:cs typeface="Arial Unicode MS" pitchFamily="34" charset="-128"/>
      </a:defRPr>
    </a:lvl3pPr>
    <a:lvl4pPr marL="1600200" indent="-228600" algn="l" rtl="0" eaLnBrk="0" fontAlgn="base" hangingPunct="0">
      <a:spcBef>
        <a:spcPct val="30000"/>
      </a:spcBef>
      <a:spcAft>
        <a:spcPct val="0"/>
      </a:spcAft>
      <a:defRPr sz="1200" kern="1200">
        <a:solidFill>
          <a:schemeClr val="tx1"/>
        </a:solidFill>
        <a:latin typeface="+mn-lt"/>
        <a:ea typeface="Arial Unicode MS" pitchFamily="34" charset="-128"/>
        <a:cs typeface="Arial Unicode MS" pitchFamily="34" charset="-128"/>
      </a:defRPr>
    </a:lvl4pPr>
    <a:lvl5pPr marL="2057400" indent="-228600" algn="l" rtl="0" eaLnBrk="0" fontAlgn="base" hangingPunct="0">
      <a:spcBef>
        <a:spcPct val="30000"/>
      </a:spcBef>
      <a:spcAft>
        <a:spcPct val="0"/>
      </a:spcAft>
      <a:defRPr sz="1200" kern="1200">
        <a:solidFill>
          <a:schemeClr val="tx1"/>
        </a:solidFill>
        <a:latin typeface="+mn-lt"/>
        <a:ea typeface="Arial Unicode MS" pitchFamily="34" charset="-128"/>
        <a:cs typeface="Arial Unicode MS"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Образ слайда 1"/>
          <p:cNvSpPr>
            <a:spLocks noGrp="1" noRot="1" noChangeAspect="1" noTextEdit="1"/>
          </p:cNvSpPr>
          <p:nvPr>
            <p:ph type="sldImg"/>
          </p:nvPr>
        </p:nvSpPr>
        <p:spPr bwMode="auto">
          <a:xfrm>
            <a:off x="1109663" y="812800"/>
            <a:ext cx="5321300" cy="39909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ru-RU" altLang="ru-RU" dirty="0" smtClean="0">
                <a:latin typeface="Times-Roman"/>
              </a:rPr>
              <a:t>Утвержденный профессиональный стандарт педагога – сложный регулятор большого числа вопросов педагогической работы: трудоустройства педагога, определения его должностных обязанностей, аттестации, оценки труда, оплаты труда.</a:t>
            </a:r>
            <a:endParaRPr lang="ru-RU" altLang="ru-RU" dirty="0" smtClean="0"/>
          </a:p>
        </p:txBody>
      </p:sp>
      <p:sp>
        <p:nvSpPr>
          <p:cNvPr id="6042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810781" indent="-311839">
              <a:defRPr>
                <a:solidFill>
                  <a:schemeClr val="tx1"/>
                </a:solidFill>
                <a:latin typeface="Arial" pitchFamily="34" charset="0"/>
              </a:defRPr>
            </a:lvl2pPr>
            <a:lvl3pPr marL="1247356" indent="-249471">
              <a:defRPr>
                <a:solidFill>
                  <a:schemeClr val="tx1"/>
                </a:solidFill>
                <a:latin typeface="Arial" pitchFamily="34" charset="0"/>
              </a:defRPr>
            </a:lvl3pPr>
            <a:lvl4pPr marL="1746298" indent="-249471">
              <a:defRPr>
                <a:solidFill>
                  <a:schemeClr val="tx1"/>
                </a:solidFill>
                <a:latin typeface="Arial" pitchFamily="34" charset="0"/>
              </a:defRPr>
            </a:lvl4pPr>
            <a:lvl5pPr marL="2245241" indent="-249471">
              <a:defRPr>
                <a:solidFill>
                  <a:schemeClr val="tx1"/>
                </a:solidFill>
                <a:latin typeface="Arial" pitchFamily="34" charset="0"/>
              </a:defRPr>
            </a:lvl5pPr>
            <a:lvl6pPr marL="2744183" indent="-249471" eaLnBrk="0" fontAlgn="base" hangingPunct="0">
              <a:spcBef>
                <a:spcPct val="0"/>
              </a:spcBef>
              <a:spcAft>
                <a:spcPct val="0"/>
              </a:spcAft>
              <a:defRPr>
                <a:solidFill>
                  <a:schemeClr val="tx1"/>
                </a:solidFill>
                <a:latin typeface="Arial" pitchFamily="34" charset="0"/>
              </a:defRPr>
            </a:lvl6pPr>
            <a:lvl7pPr marL="3243125" indent="-249471" eaLnBrk="0" fontAlgn="base" hangingPunct="0">
              <a:spcBef>
                <a:spcPct val="0"/>
              </a:spcBef>
              <a:spcAft>
                <a:spcPct val="0"/>
              </a:spcAft>
              <a:defRPr>
                <a:solidFill>
                  <a:schemeClr val="tx1"/>
                </a:solidFill>
                <a:latin typeface="Arial" pitchFamily="34" charset="0"/>
              </a:defRPr>
            </a:lvl7pPr>
            <a:lvl8pPr marL="3742068" indent="-249471" eaLnBrk="0" fontAlgn="base" hangingPunct="0">
              <a:spcBef>
                <a:spcPct val="0"/>
              </a:spcBef>
              <a:spcAft>
                <a:spcPct val="0"/>
              </a:spcAft>
              <a:defRPr>
                <a:solidFill>
                  <a:schemeClr val="tx1"/>
                </a:solidFill>
                <a:latin typeface="Arial" pitchFamily="34" charset="0"/>
              </a:defRPr>
            </a:lvl8pPr>
            <a:lvl9pPr marL="4241010" indent="-249471" eaLnBrk="0" fontAlgn="base" hangingPunct="0">
              <a:spcBef>
                <a:spcPct val="0"/>
              </a:spcBef>
              <a:spcAft>
                <a:spcPct val="0"/>
              </a:spcAft>
              <a:defRPr>
                <a:solidFill>
                  <a:schemeClr val="tx1"/>
                </a:solidFill>
                <a:latin typeface="Arial" pitchFamily="34" charset="0"/>
              </a:defRPr>
            </a:lvl9pPr>
          </a:lstStyle>
          <a:p>
            <a:fld id="{D1EDE609-4E73-4931-AD16-8419E6A5FD49}" type="slidenum">
              <a:rPr lang="ru-RU" altLang="ru-RU">
                <a:solidFill>
                  <a:srgbClr val="000000"/>
                </a:solidFill>
              </a:rPr>
              <a:pPr/>
              <a:t>4</a:t>
            </a:fld>
            <a:endParaRPr lang="ru-RU" altLang="ru-RU">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txBox="1">
            <a:spLocks noGrp="1" noChangeArrowheads="1"/>
          </p:cNvSpPr>
          <p:nvPr/>
        </p:nvSpPr>
        <p:spPr bwMode="auto">
          <a:xfrm>
            <a:off x="4282067" y="10155367"/>
            <a:ext cx="3275859" cy="534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287" tIns="52144" rIns="104287" bIns="52144" anchor="b"/>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fld id="{6EC54B76-898F-4538-9017-D286D29E8093}" type="slidenum">
              <a:rPr lang="ru-RU" sz="1400"/>
              <a:pPr algn="r" eaLnBrk="1" hangingPunct="1"/>
              <a:t>68</a:t>
            </a:fld>
            <a:endParaRPr lang="ru-RU" sz="1400"/>
          </a:p>
        </p:txBody>
      </p:sp>
      <p:sp>
        <p:nvSpPr>
          <p:cNvPr id="55299" name="Rectangle 2"/>
          <p:cNvSpPr>
            <a:spLocks noGrp="1" noRot="1" noChangeAspect="1" noChangeArrowheads="1" noTextEdit="1"/>
          </p:cNvSpPr>
          <p:nvPr>
            <p:ph type="sldImg"/>
          </p:nvPr>
        </p:nvSpPr>
        <p:spPr bwMode="auto">
          <a:xfrm>
            <a:off x="1109663" y="812800"/>
            <a:ext cx="5321300" cy="39909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3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ru-RU"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txBox="1">
            <a:spLocks noGrp="1" noChangeArrowheads="1"/>
          </p:cNvSpPr>
          <p:nvPr/>
        </p:nvSpPr>
        <p:spPr bwMode="auto">
          <a:xfrm>
            <a:off x="4282067" y="10155367"/>
            <a:ext cx="3275859" cy="534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287" tIns="52144" rIns="104287" bIns="52144" anchor="b"/>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fld id="{0187F1A8-A899-4BB5-9052-5375FF33267E}" type="slidenum">
              <a:rPr lang="ru-RU" sz="1400"/>
              <a:pPr algn="r" eaLnBrk="1" hangingPunct="1"/>
              <a:t>69</a:t>
            </a:fld>
            <a:endParaRPr lang="ru-RU" sz="1400"/>
          </a:p>
        </p:txBody>
      </p:sp>
      <p:sp>
        <p:nvSpPr>
          <p:cNvPr id="61443" name="Rectangle 2"/>
          <p:cNvSpPr>
            <a:spLocks noGrp="1" noRot="1" noChangeAspect="1" noChangeArrowheads="1" noTextEdit="1"/>
          </p:cNvSpPr>
          <p:nvPr>
            <p:ph type="sldImg"/>
          </p:nvPr>
        </p:nvSpPr>
        <p:spPr bwMode="auto">
          <a:xfrm>
            <a:off x="1109663" y="812800"/>
            <a:ext cx="5321300" cy="39909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ru-RU"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D29CE7D-1E33-4A6C-B1ED-5C631EDEDB79}" type="slidenum">
              <a:rPr lang="ru-RU" smtClean="0"/>
              <a:t>76</a:t>
            </a:fld>
            <a:endParaRPr lang="ru-RU" dirty="0"/>
          </a:p>
        </p:txBody>
      </p:sp>
    </p:spTree>
    <p:extLst>
      <p:ext uri="{BB962C8B-B14F-4D97-AF65-F5344CB8AC3E}">
        <p14:creationId xmlns:p14="http://schemas.microsoft.com/office/powerpoint/2010/main" val="12022396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D29CE7D-1E33-4A6C-B1ED-5C631EDEDB79}" type="slidenum">
              <a:rPr lang="ru-RU" smtClean="0"/>
              <a:t>77</a:t>
            </a:fld>
            <a:endParaRPr lang="ru-RU" dirty="0"/>
          </a:p>
        </p:txBody>
      </p:sp>
    </p:spTree>
    <p:extLst>
      <p:ext uri="{BB962C8B-B14F-4D97-AF65-F5344CB8AC3E}">
        <p14:creationId xmlns:p14="http://schemas.microsoft.com/office/powerpoint/2010/main" val="1202239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D29CE7D-1E33-4A6C-B1ED-5C631EDEDB79}" type="slidenum">
              <a:rPr lang="ru-RU" smtClean="0"/>
              <a:t>78</a:t>
            </a:fld>
            <a:endParaRPr lang="ru-RU" dirty="0"/>
          </a:p>
        </p:txBody>
      </p:sp>
    </p:spTree>
    <p:extLst>
      <p:ext uri="{BB962C8B-B14F-4D97-AF65-F5344CB8AC3E}">
        <p14:creationId xmlns:p14="http://schemas.microsoft.com/office/powerpoint/2010/main" val="1202239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D29CE7D-1E33-4A6C-B1ED-5C631EDEDB79}" type="slidenum">
              <a:rPr lang="ru-RU" smtClean="0"/>
              <a:t>79</a:t>
            </a:fld>
            <a:endParaRPr lang="ru-RU" dirty="0"/>
          </a:p>
        </p:txBody>
      </p:sp>
    </p:spTree>
    <p:extLst>
      <p:ext uri="{BB962C8B-B14F-4D97-AF65-F5344CB8AC3E}">
        <p14:creationId xmlns:p14="http://schemas.microsoft.com/office/powerpoint/2010/main" val="12022396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258F8BF-2106-40BD-8B32-324C3128CA8B}" type="slidenum">
              <a:rPr lang="ru-RU" smtClean="0"/>
              <a:t>81</a:t>
            </a:fld>
            <a:endParaRPr lang="ru-RU"/>
          </a:p>
        </p:txBody>
      </p:sp>
    </p:spTree>
    <p:extLst>
      <p:ext uri="{BB962C8B-B14F-4D97-AF65-F5344CB8AC3E}">
        <p14:creationId xmlns:p14="http://schemas.microsoft.com/office/powerpoint/2010/main" val="12611685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2"/>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93" tIns="44992" rIns="89993" bIns="44992" anchor="b"/>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a:lnSpc>
                <a:spcPct val="93000"/>
              </a:lnSpc>
            </a:pPr>
            <a:fld id="{1F7B87D5-51D7-41AD-8FC1-7F763DB74467}" type="slidenum">
              <a:rPr lang="ru-RU" sz="1400">
                <a:solidFill>
                  <a:srgbClr val="FFFFFF"/>
                </a:solidFill>
                <a:latin typeface="Arial" pitchFamily="34" charset="0"/>
              </a:rPr>
              <a:pPr eaLnBrk="1">
                <a:lnSpc>
                  <a:spcPct val="93000"/>
                </a:lnSpc>
              </a:pPr>
              <a:t>87</a:t>
            </a:fld>
            <a:endParaRPr lang="ru-RU" sz="1400">
              <a:solidFill>
                <a:srgbClr val="FFFFFF"/>
              </a:solidFill>
              <a:latin typeface="Arial" pitchFamily="34" charset="0"/>
            </a:endParaRPr>
          </a:p>
        </p:txBody>
      </p:sp>
      <p:sp>
        <p:nvSpPr>
          <p:cNvPr id="3" name="Text Box 1"/>
          <p:cNvSpPr/>
          <p:nvPr/>
        </p:nvSpPr>
        <p:spPr>
          <a:xfrm>
            <a:off x="4278566" y="10155368"/>
            <a:ext cx="3274109" cy="529021"/>
          </a:xfrm>
          <a:custGeom>
            <a:avLst/>
            <a:gdLst>
              <a:gd name="f0" fmla="val w"/>
              <a:gd name="f1" fmla="val h"/>
              <a:gd name="f2" fmla="val 0"/>
              <a:gd name="f3" fmla="val 21600"/>
              <a:gd name="f4" fmla="*/ f0 1 21600"/>
              <a:gd name="f5" fmla="*/ f1 1 21600"/>
              <a:gd name="f6" fmla="val f2"/>
              <a:gd name="f7" fmla="val f3"/>
              <a:gd name="f8" fmla="+- f7 0 f6"/>
              <a:gd name="f9" fmla="*/ f8 1 21600"/>
              <a:gd name="f10" fmla="*/ f6 1 f9"/>
              <a:gd name="f11" fmla="*/ f7 1 f9"/>
              <a:gd name="f12" fmla="*/ f10 f4 1"/>
              <a:gd name="f13" fmla="*/ f11 f4 1"/>
              <a:gd name="f14" fmla="*/ f11 f5 1"/>
              <a:gd name="f15" fmla="*/ f10 f5 1"/>
            </a:gdLst>
            <a:ahLst/>
            <a:cxnLst>
              <a:cxn ang="3cd4">
                <a:pos x="hc" y="t"/>
              </a:cxn>
              <a:cxn ang="0">
                <a:pos x="r" y="vc"/>
              </a:cxn>
              <a:cxn ang="cd4">
                <a:pos x="hc" y="b"/>
              </a:cxn>
              <a:cxn ang="cd2">
                <a:pos x="l" y="vc"/>
              </a:cxn>
            </a:cxnLst>
            <a:rect l="f12" t="f15" r="f13" b="f14"/>
            <a:pathLst>
              <a:path w="21600" h="21600">
                <a:moveTo>
                  <a:pt x="f2" y="f2"/>
                </a:moveTo>
                <a:lnTo>
                  <a:pt x="f3" y="f2"/>
                </a:lnTo>
                <a:lnTo>
                  <a:pt x="f3" y="f3"/>
                </a:lnTo>
                <a:lnTo>
                  <a:pt x="f2" y="f3"/>
                </a:lnTo>
                <a:lnTo>
                  <a:pt x="f2" y="f2"/>
                </a:lnTo>
                <a:close/>
              </a:path>
            </a:pathLst>
          </a:custGeom>
          <a:noFill/>
          <a:ln>
            <a:noFill/>
            <a:prstDash val="solid"/>
          </a:ln>
        </p:spPr>
        <p:txBody>
          <a:bodyPr lIns="89993" tIns="44992" rIns="89993" bIns="44992" compatLnSpc="0"/>
          <a:lstStyle/>
          <a:p>
            <a:pPr algn="r" fontAlgn="auto" hangingPunct="0">
              <a:lnSpc>
                <a:spcPct val="95000"/>
              </a:lnSpc>
              <a:spcBef>
                <a:spcPts val="0"/>
              </a:spcBef>
              <a:spcAft>
                <a:spcPts val="0"/>
              </a:spcAft>
              <a:tabLst>
                <a:tab pos="0" algn="l"/>
                <a:tab pos="447781" algn="l"/>
                <a:tab pos="896650" algn="l"/>
                <a:tab pos="1345876" algn="l"/>
                <a:tab pos="1795101" algn="l"/>
                <a:tab pos="2244317" algn="l"/>
                <a:tab pos="2693544" algn="l"/>
                <a:tab pos="3142770" algn="l"/>
                <a:tab pos="3591994" algn="l"/>
                <a:tab pos="4041221" algn="l"/>
                <a:tab pos="4490446" algn="l"/>
                <a:tab pos="4939672" algn="l"/>
                <a:tab pos="5388889" algn="l"/>
                <a:tab pos="5838115" algn="l"/>
                <a:tab pos="6287340" algn="l"/>
                <a:tab pos="6736566" algn="l"/>
                <a:tab pos="7185792" algn="l"/>
                <a:tab pos="7635018" algn="l"/>
                <a:tab pos="8084244" algn="l"/>
                <a:tab pos="8533459" algn="l"/>
                <a:tab pos="8982686" algn="l"/>
              </a:tabLst>
              <a:defRPr sz="1800" b="0" i="0" u="none" strike="noStrike" kern="0" cap="none" spc="0" baseline="0">
                <a:solidFill>
                  <a:srgbClr val="000000"/>
                </a:solidFill>
                <a:uFillTx/>
              </a:defRPr>
            </a:pPr>
            <a:fld id="{14E6E7E2-D3E7-4D20-ABEA-4EC30915C79B}" type="slidenum">
              <a:rPr lang="ru-RU" sz="1400" kern="0">
                <a:solidFill>
                  <a:srgbClr val="000000"/>
                </a:solidFill>
                <a:latin typeface="Times New Roman" pitchFamily="18"/>
                <a:ea typeface="Lucida Sans Unicode" pitchFamily="1"/>
                <a:cs typeface="Lucida Sans Unicode" pitchFamily="34"/>
              </a:rPr>
              <a:pPr algn="r" fontAlgn="auto" hangingPunct="0">
                <a:lnSpc>
                  <a:spcPct val="95000"/>
                </a:lnSpc>
                <a:spcBef>
                  <a:spcPts val="0"/>
                </a:spcBef>
                <a:spcAft>
                  <a:spcPts val="0"/>
                </a:spcAft>
                <a:tabLst>
                  <a:tab pos="0" algn="l"/>
                  <a:tab pos="447781" algn="l"/>
                  <a:tab pos="896650" algn="l"/>
                  <a:tab pos="1345876" algn="l"/>
                  <a:tab pos="1795101" algn="l"/>
                  <a:tab pos="2244317" algn="l"/>
                  <a:tab pos="2693544" algn="l"/>
                  <a:tab pos="3142770" algn="l"/>
                  <a:tab pos="3591994" algn="l"/>
                  <a:tab pos="4041221" algn="l"/>
                  <a:tab pos="4490446" algn="l"/>
                  <a:tab pos="4939672" algn="l"/>
                  <a:tab pos="5388889" algn="l"/>
                  <a:tab pos="5838115" algn="l"/>
                  <a:tab pos="6287340" algn="l"/>
                  <a:tab pos="6736566" algn="l"/>
                  <a:tab pos="7185792" algn="l"/>
                  <a:tab pos="7635018" algn="l"/>
                  <a:tab pos="8084244" algn="l"/>
                  <a:tab pos="8533459" algn="l"/>
                  <a:tab pos="8982686" algn="l"/>
                </a:tabLst>
                <a:defRPr sz="1800" b="0" i="0" u="none" strike="noStrike" kern="0" cap="none" spc="0" baseline="0">
                  <a:solidFill>
                    <a:srgbClr val="000000"/>
                  </a:solidFill>
                  <a:uFillTx/>
                </a:defRPr>
              </a:pPr>
              <a:t>87</a:t>
            </a:fld>
            <a:endParaRPr lang="ru-RU" sz="1400" kern="0">
              <a:solidFill>
                <a:srgbClr val="000000"/>
              </a:solidFill>
              <a:latin typeface="Times New Roman" pitchFamily="18"/>
              <a:ea typeface="Lucida Sans Unicode" pitchFamily="1"/>
              <a:cs typeface="Lucida Sans Unicode" pitchFamily="34"/>
            </a:endParaRPr>
          </a:p>
        </p:txBody>
      </p:sp>
      <p:sp>
        <p:nvSpPr>
          <p:cNvPr id="4" name="Text Box 2"/>
          <p:cNvSpPr/>
          <p:nvPr/>
        </p:nvSpPr>
        <p:spPr>
          <a:xfrm>
            <a:off x="4278567" y="10157223"/>
            <a:ext cx="3277609" cy="530878"/>
          </a:xfrm>
          <a:custGeom>
            <a:avLst/>
            <a:gdLst>
              <a:gd name="f0" fmla="val w"/>
              <a:gd name="f1" fmla="val h"/>
              <a:gd name="f2" fmla="val 0"/>
              <a:gd name="f3" fmla="val 21600"/>
              <a:gd name="f4" fmla="*/ f0 1 21600"/>
              <a:gd name="f5" fmla="*/ f1 1 21600"/>
              <a:gd name="f6" fmla="val f2"/>
              <a:gd name="f7" fmla="val f3"/>
              <a:gd name="f8" fmla="+- f7 0 f6"/>
              <a:gd name="f9" fmla="*/ f8 1 21600"/>
              <a:gd name="f10" fmla="*/ f6 1 f9"/>
              <a:gd name="f11" fmla="*/ f7 1 f9"/>
              <a:gd name="f12" fmla="*/ f10 f4 1"/>
              <a:gd name="f13" fmla="*/ f11 f4 1"/>
              <a:gd name="f14" fmla="*/ f11 f5 1"/>
              <a:gd name="f15" fmla="*/ f10 f5 1"/>
            </a:gdLst>
            <a:ahLst/>
            <a:cxnLst>
              <a:cxn ang="3cd4">
                <a:pos x="hc" y="t"/>
              </a:cxn>
              <a:cxn ang="0">
                <a:pos x="r" y="vc"/>
              </a:cxn>
              <a:cxn ang="cd4">
                <a:pos x="hc" y="b"/>
              </a:cxn>
              <a:cxn ang="cd2">
                <a:pos x="l" y="vc"/>
              </a:cxn>
            </a:cxnLst>
            <a:rect l="f12" t="f15" r="f13" b="f14"/>
            <a:pathLst>
              <a:path w="21600" h="21600">
                <a:moveTo>
                  <a:pt x="f2" y="f2"/>
                </a:moveTo>
                <a:lnTo>
                  <a:pt x="f3" y="f2"/>
                </a:lnTo>
                <a:lnTo>
                  <a:pt x="f3" y="f3"/>
                </a:lnTo>
                <a:lnTo>
                  <a:pt x="f2" y="f3"/>
                </a:lnTo>
                <a:lnTo>
                  <a:pt x="f2" y="f2"/>
                </a:lnTo>
                <a:close/>
              </a:path>
            </a:pathLst>
          </a:custGeom>
          <a:noFill/>
          <a:ln>
            <a:noFill/>
            <a:prstDash val="solid"/>
          </a:ln>
        </p:spPr>
        <p:txBody>
          <a:bodyPr lIns="89993" tIns="44992" rIns="89993" bIns="44992" compatLnSpc="0"/>
          <a:lstStyle/>
          <a:p>
            <a:pPr algn="r" fontAlgn="auto" hangingPunct="0">
              <a:lnSpc>
                <a:spcPct val="95000"/>
              </a:lnSpc>
              <a:spcBef>
                <a:spcPts val="0"/>
              </a:spcBef>
              <a:spcAft>
                <a:spcPts val="0"/>
              </a:spcAft>
              <a:tabLst>
                <a:tab pos="0" algn="l"/>
                <a:tab pos="447781" algn="l"/>
                <a:tab pos="896650" algn="l"/>
                <a:tab pos="1345876" algn="l"/>
                <a:tab pos="1795101" algn="l"/>
                <a:tab pos="2244317" algn="l"/>
                <a:tab pos="2693544" algn="l"/>
                <a:tab pos="3142770" algn="l"/>
                <a:tab pos="3591994" algn="l"/>
                <a:tab pos="4041221" algn="l"/>
                <a:tab pos="4490446" algn="l"/>
                <a:tab pos="4939672" algn="l"/>
                <a:tab pos="5388889" algn="l"/>
                <a:tab pos="5838115" algn="l"/>
                <a:tab pos="6287340" algn="l"/>
                <a:tab pos="6736566" algn="l"/>
                <a:tab pos="7185792" algn="l"/>
                <a:tab pos="7635018" algn="l"/>
                <a:tab pos="8084244" algn="l"/>
                <a:tab pos="8533459" algn="l"/>
                <a:tab pos="8982686" algn="l"/>
              </a:tabLst>
              <a:defRPr sz="1800" b="0" i="0" u="none" strike="noStrike" kern="0" cap="none" spc="0" baseline="0">
                <a:solidFill>
                  <a:srgbClr val="000000"/>
                </a:solidFill>
                <a:uFillTx/>
              </a:defRPr>
            </a:pPr>
            <a:fld id="{86670FC1-4A1E-4C20-8A76-DF8AF954295D}" type="slidenum">
              <a:rPr lang="ru-RU" sz="1400" kern="0">
                <a:solidFill>
                  <a:srgbClr val="000000"/>
                </a:solidFill>
                <a:latin typeface="Times New Roman" pitchFamily="18"/>
                <a:ea typeface="Lucida Sans Unicode" pitchFamily="1"/>
                <a:cs typeface="Lucida Sans Unicode" pitchFamily="34"/>
              </a:rPr>
              <a:pPr algn="r" fontAlgn="auto" hangingPunct="0">
                <a:lnSpc>
                  <a:spcPct val="95000"/>
                </a:lnSpc>
                <a:spcBef>
                  <a:spcPts val="0"/>
                </a:spcBef>
                <a:spcAft>
                  <a:spcPts val="0"/>
                </a:spcAft>
                <a:tabLst>
                  <a:tab pos="0" algn="l"/>
                  <a:tab pos="447781" algn="l"/>
                  <a:tab pos="896650" algn="l"/>
                  <a:tab pos="1345876" algn="l"/>
                  <a:tab pos="1795101" algn="l"/>
                  <a:tab pos="2244317" algn="l"/>
                  <a:tab pos="2693544" algn="l"/>
                  <a:tab pos="3142770" algn="l"/>
                  <a:tab pos="3591994" algn="l"/>
                  <a:tab pos="4041221" algn="l"/>
                  <a:tab pos="4490446" algn="l"/>
                  <a:tab pos="4939672" algn="l"/>
                  <a:tab pos="5388889" algn="l"/>
                  <a:tab pos="5838115" algn="l"/>
                  <a:tab pos="6287340" algn="l"/>
                  <a:tab pos="6736566" algn="l"/>
                  <a:tab pos="7185792" algn="l"/>
                  <a:tab pos="7635018" algn="l"/>
                  <a:tab pos="8084244" algn="l"/>
                  <a:tab pos="8533459" algn="l"/>
                  <a:tab pos="8982686" algn="l"/>
                </a:tabLst>
                <a:defRPr sz="1800" b="0" i="0" u="none" strike="noStrike" kern="0" cap="none" spc="0" baseline="0">
                  <a:solidFill>
                    <a:srgbClr val="000000"/>
                  </a:solidFill>
                  <a:uFillTx/>
                </a:defRPr>
              </a:pPr>
              <a:t>87</a:t>
            </a:fld>
            <a:endParaRPr lang="ru-RU" sz="1400" kern="0">
              <a:solidFill>
                <a:srgbClr val="000000"/>
              </a:solidFill>
              <a:latin typeface="Times New Roman" pitchFamily="18"/>
              <a:ea typeface="Lucida Sans Unicode" pitchFamily="1"/>
              <a:cs typeface="Lucida Sans Unicode" pitchFamily="34"/>
            </a:endParaRPr>
          </a:p>
        </p:txBody>
      </p:sp>
      <p:sp>
        <p:nvSpPr>
          <p:cNvPr id="5" name="Text Box 3"/>
          <p:cNvSpPr/>
          <p:nvPr/>
        </p:nvSpPr>
        <p:spPr>
          <a:xfrm>
            <a:off x="0" y="0"/>
            <a:ext cx="1750" cy="1857"/>
          </a:xfrm>
          <a:custGeom>
            <a:avLst/>
            <a:gdLst>
              <a:gd name="f0" fmla="val w"/>
              <a:gd name="f1" fmla="val h"/>
              <a:gd name="f2" fmla="val 0"/>
              <a:gd name="f3" fmla="val 21600"/>
              <a:gd name="f4" fmla="*/ f0 1 21600"/>
              <a:gd name="f5" fmla="*/ f1 1 21600"/>
              <a:gd name="f6" fmla="val f2"/>
              <a:gd name="f7" fmla="val f3"/>
              <a:gd name="f8" fmla="+- f7 0 f6"/>
              <a:gd name="f9" fmla="*/ f8 1 21600"/>
              <a:gd name="f10" fmla="*/ f6 1 f9"/>
              <a:gd name="f11" fmla="*/ f7 1 f9"/>
              <a:gd name="f12" fmla="*/ f10 f4 1"/>
              <a:gd name="f13" fmla="*/ f11 f4 1"/>
              <a:gd name="f14" fmla="*/ f11 f5 1"/>
              <a:gd name="f15" fmla="*/ f10 f5 1"/>
            </a:gdLst>
            <a:ahLst/>
            <a:cxnLst>
              <a:cxn ang="3cd4">
                <a:pos x="hc" y="t"/>
              </a:cxn>
              <a:cxn ang="0">
                <a:pos x="r" y="vc"/>
              </a:cxn>
              <a:cxn ang="cd4">
                <a:pos x="hc" y="b"/>
              </a:cxn>
              <a:cxn ang="cd2">
                <a:pos x="l" y="vc"/>
              </a:cxn>
            </a:cxnLst>
            <a:rect l="f12" t="f15" r="f13" b="f14"/>
            <a:pathLst>
              <a:path w="21600" h="21600">
                <a:moveTo>
                  <a:pt x="f2" y="f2"/>
                </a:moveTo>
                <a:lnTo>
                  <a:pt x="f3" y="f2"/>
                </a:lnTo>
                <a:lnTo>
                  <a:pt x="f3" y="f3"/>
                </a:lnTo>
                <a:lnTo>
                  <a:pt x="f2" y="f3"/>
                </a:lnTo>
                <a:lnTo>
                  <a:pt x="f2" y="f2"/>
                </a:lnTo>
                <a:close/>
              </a:path>
            </a:pathLst>
          </a:custGeom>
          <a:noFill/>
          <a:ln>
            <a:noFill/>
            <a:prstDash val="solid"/>
          </a:ln>
        </p:spPr>
        <p:txBody>
          <a:bodyPr lIns="89993" tIns="44992" rIns="89993" bIns="44992" compatLnSpc="0"/>
          <a:lstStyle/>
          <a:p>
            <a:pPr fontAlgn="auto" hangingPunct="0">
              <a:lnSpc>
                <a:spcPct val="93000"/>
              </a:lnSpc>
              <a:spcBef>
                <a:spcPts val="0"/>
              </a:spcBef>
              <a:spcAft>
                <a:spcPts val="0"/>
              </a:spcAft>
              <a:tabLst>
                <a:tab pos="0" algn="l"/>
                <a:tab pos="447781" algn="l"/>
                <a:tab pos="896650" algn="l"/>
                <a:tab pos="1345876" algn="l"/>
                <a:tab pos="1795101" algn="l"/>
                <a:tab pos="2244317" algn="l"/>
                <a:tab pos="2693544" algn="l"/>
                <a:tab pos="3142770" algn="l"/>
                <a:tab pos="3591994" algn="l"/>
                <a:tab pos="4041221" algn="l"/>
                <a:tab pos="4490446" algn="l"/>
                <a:tab pos="4939672" algn="l"/>
                <a:tab pos="5388889" algn="l"/>
                <a:tab pos="5838115" algn="l"/>
                <a:tab pos="6287340" algn="l"/>
                <a:tab pos="6736566" algn="l"/>
                <a:tab pos="7185792" algn="l"/>
                <a:tab pos="7635018" algn="l"/>
                <a:tab pos="8084244" algn="l"/>
                <a:tab pos="8533459" algn="l"/>
                <a:tab pos="8982686" algn="l"/>
              </a:tabLst>
              <a:defRPr sz="1800" b="0" i="0" u="none" strike="noStrike" kern="0" cap="none" spc="0" baseline="0">
                <a:solidFill>
                  <a:srgbClr val="000000"/>
                </a:solidFill>
                <a:uFillTx/>
              </a:defRPr>
            </a:pPr>
            <a:fld id="{FC19E732-A5A4-4674-9647-99510648A453}" type="slidenum">
              <a:rPr lang="ru-RU" sz="1400" kern="0">
                <a:solidFill>
                  <a:srgbClr val="FFFFFF"/>
                </a:solidFill>
                <a:latin typeface="Arial" pitchFamily="18"/>
                <a:ea typeface="Lucida Sans Unicode" pitchFamily="1"/>
                <a:cs typeface="Lucida Sans Unicode" pitchFamily="34"/>
              </a:rPr>
              <a:pPr fontAlgn="auto" hangingPunct="0">
                <a:lnSpc>
                  <a:spcPct val="93000"/>
                </a:lnSpc>
                <a:spcBef>
                  <a:spcPts val="0"/>
                </a:spcBef>
                <a:spcAft>
                  <a:spcPts val="0"/>
                </a:spcAft>
                <a:tabLst>
                  <a:tab pos="0" algn="l"/>
                  <a:tab pos="447781" algn="l"/>
                  <a:tab pos="896650" algn="l"/>
                  <a:tab pos="1345876" algn="l"/>
                  <a:tab pos="1795101" algn="l"/>
                  <a:tab pos="2244317" algn="l"/>
                  <a:tab pos="2693544" algn="l"/>
                  <a:tab pos="3142770" algn="l"/>
                  <a:tab pos="3591994" algn="l"/>
                  <a:tab pos="4041221" algn="l"/>
                  <a:tab pos="4490446" algn="l"/>
                  <a:tab pos="4939672" algn="l"/>
                  <a:tab pos="5388889" algn="l"/>
                  <a:tab pos="5838115" algn="l"/>
                  <a:tab pos="6287340" algn="l"/>
                  <a:tab pos="6736566" algn="l"/>
                  <a:tab pos="7185792" algn="l"/>
                  <a:tab pos="7635018" algn="l"/>
                  <a:tab pos="8084244" algn="l"/>
                  <a:tab pos="8533459" algn="l"/>
                  <a:tab pos="8982686" algn="l"/>
                </a:tabLst>
                <a:defRPr sz="1800" b="0" i="0" u="none" strike="noStrike" kern="0" cap="none" spc="0" baseline="0">
                  <a:solidFill>
                    <a:srgbClr val="000000"/>
                  </a:solidFill>
                  <a:uFillTx/>
                </a:defRPr>
              </a:pPr>
              <a:t>87</a:t>
            </a:fld>
            <a:endParaRPr lang="ru-RU" sz="1400" kern="0">
              <a:solidFill>
                <a:srgbClr val="FFFFFF"/>
              </a:solidFill>
              <a:latin typeface="Arial" pitchFamily="18"/>
              <a:ea typeface="Lucida Sans Unicode" pitchFamily="1"/>
              <a:cs typeface="Lucida Sans Unicode" pitchFamily="34"/>
            </a:endParaRPr>
          </a:p>
        </p:txBody>
      </p:sp>
      <p:sp>
        <p:nvSpPr>
          <p:cNvPr id="45062" name="Rectangle 4"/>
          <p:cNvSpPr>
            <a:spLocks noGrp="1" noRot="1" noChangeAspect="1" noTextEdit="1"/>
          </p:cNvSpPr>
          <p:nvPr>
            <p:ph type="sldImg"/>
          </p:nvPr>
        </p:nvSpPr>
        <p:spPr bwMode="auto">
          <a:xfrm>
            <a:off x="1259946" y="813024"/>
            <a:ext cx="5029284" cy="4000149"/>
          </a:xfrm>
          <a:solidFill>
            <a:srgbClr val="4F81BD"/>
          </a:solidFill>
          <a:ln w="25402">
            <a:solidFill>
              <a:srgbClr val="385D8A"/>
            </a:solidFill>
            <a:miter lim="800000"/>
            <a:headEnd/>
            <a:tailEnd/>
          </a:ln>
        </p:spPr>
      </p:sp>
      <p:sp>
        <p:nvSpPr>
          <p:cNvPr id="45063" name="Rectangle 5"/>
          <p:cNvSpPr>
            <a:spLocks noGrp="1"/>
          </p:cNvSpPr>
          <p:nvPr>
            <p:ph type="body" sz="quarter" idx="1"/>
          </p:nvPr>
        </p:nvSpPr>
        <p:spPr bwMode="auto">
          <a:xfrm>
            <a:off x="755968" y="5078611"/>
            <a:ext cx="6040740" cy="480389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993" tIns="44992" rIns="89993" bIns="44992" numCol="1" anchor="t" anchorCtr="0" compatLnSpc="1">
            <a:prstTxWarp prst="textNoShape">
              <a:avLst/>
            </a:prstTxWarp>
          </a:bodyPr>
          <a:lstStyle/>
          <a:p>
            <a:pPr eaLnBrk="1"/>
            <a:endParaRPr lang="ru-RU" smtClean="0">
              <a:latin typeface="Arial" pitchFamily="34" charset="0"/>
              <a:ea typeface="Arial Unicode MS" pitchFamily="34" charset="-128"/>
              <a:cs typeface="Tahoma"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650" y="2347913"/>
            <a:ext cx="8569325" cy="1620837"/>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512888" y="4283075"/>
            <a:ext cx="7056437" cy="193198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Tree>
    <p:extLst>
      <p:ext uri="{BB962C8B-B14F-4D97-AF65-F5344CB8AC3E}">
        <p14:creationId xmlns:p14="http://schemas.microsoft.com/office/powerpoint/2010/main" val="213502010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224105766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294563" y="301625"/>
            <a:ext cx="2263775" cy="64389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03238" y="301625"/>
            <a:ext cx="6638925" cy="64389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126595284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1_Заголовок раздела">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8004" y="1"/>
            <a:ext cx="10032622" cy="7583673"/>
          </a:xfrm>
          <a:prstGeom prst="rect">
            <a:avLst/>
          </a:prstGeom>
        </p:spPr>
      </p:pic>
      <p:pic>
        <p:nvPicPr>
          <p:cNvPr id="8" name="Picture 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5400000">
            <a:off x="3485000" y="-3502381"/>
            <a:ext cx="3107866" cy="10112630"/>
          </a:xfrm>
          <a:prstGeom prst="rect">
            <a:avLst/>
          </a:prstGeom>
        </p:spPr>
      </p:pic>
      <p:sp>
        <p:nvSpPr>
          <p:cNvPr id="2" name="Title 1"/>
          <p:cNvSpPr>
            <a:spLocks noGrp="1"/>
          </p:cNvSpPr>
          <p:nvPr>
            <p:ph type="title" hasCustomPrompt="1"/>
          </p:nvPr>
        </p:nvSpPr>
        <p:spPr>
          <a:xfrm>
            <a:off x="5040312" y="3359856"/>
            <a:ext cx="4788297" cy="1501435"/>
          </a:xfrm>
        </p:spPr>
        <p:txBody>
          <a:bodyPr anchor="b" anchorCtr="0"/>
          <a:lstStyle>
            <a:lvl1pPr algn="l" eaLnBrk="1" latinLnBrk="0" hangingPunct="1">
              <a:defRPr kumimoji="0" lang="ru-RU" sz="4400" b="1" cap="small" baseline="0">
                <a:solidFill>
                  <a:srgbClr val="003300"/>
                </a:solidFill>
              </a:defRPr>
            </a:lvl1pPr>
          </a:lstStyle>
          <a:p>
            <a:r>
              <a:rPr kumimoji="0" lang="ru-RU"/>
              <a:t>Образец заголовка</a:t>
            </a:r>
          </a:p>
        </p:txBody>
      </p:sp>
      <p:sp>
        <p:nvSpPr>
          <p:cNvPr id="4" name="Date Placeholder 3"/>
          <p:cNvSpPr>
            <a:spLocks noGrp="1"/>
          </p:cNvSpPr>
          <p:nvPr>
            <p:ph type="dt" sz="half" idx="10"/>
          </p:nvPr>
        </p:nvSpPr>
        <p:spPr>
          <a:xfrm>
            <a:off x="504031" y="7006699"/>
            <a:ext cx="2352146" cy="402483"/>
          </a:xfrm>
          <a:prstGeom prst="rect">
            <a:avLst/>
          </a:prstGeom>
        </p:spPr>
        <p:txBody>
          <a:bodyPr lIns="100794" tIns="50397" rIns="100794" bIns="50397"/>
          <a:lstStyle/>
          <a:p>
            <a:fld id="{178D4361-8A79-49BE-984B-7240E8B7A2FB}" type="datetimeFigureOut">
              <a:rPr lang="ru-RU" smtClean="0"/>
              <a:t>22.03.2016</a:t>
            </a:fld>
            <a:endParaRPr lang="ru-RU" dirty="0"/>
          </a:p>
        </p:txBody>
      </p:sp>
      <p:sp>
        <p:nvSpPr>
          <p:cNvPr id="5" name="Footer Placeholder 4"/>
          <p:cNvSpPr>
            <a:spLocks noGrp="1"/>
          </p:cNvSpPr>
          <p:nvPr>
            <p:ph type="ftr" sz="quarter" idx="11"/>
          </p:nvPr>
        </p:nvSpPr>
        <p:spPr>
          <a:xfrm>
            <a:off x="3444214" y="7006699"/>
            <a:ext cx="3192198" cy="402483"/>
          </a:xfrm>
          <a:prstGeom prst="rect">
            <a:avLst/>
          </a:prstGeom>
        </p:spPr>
        <p:txBody>
          <a:bodyPr lIns="100794" tIns="50397" rIns="100794" bIns="50397"/>
          <a:lstStyle/>
          <a:p>
            <a:endParaRPr lang="ru-RU" dirty="0"/>
          </a:p>
        </p:txBody>
      </p:sp>
      <p:sp>
        <p:nvSpPr>
          <p:cNvPr id="6" name="Slide Number Placeholder 5"/>
          <p:cNvSpPr>
            <a:spLocks noGrp="1"/>
          </p:cNvSpPr>
          <p:nvPr>
            <p:ph type="sldNum" sz="quarter" idx="12"/>
          </p:nvPr>
        </p:nvSpPr>
        <p:spPr>
          <a:xfrm>
            <a:off x="7224448" y="7006699"/>
            <a:ext cx="2352146" cy="402483"/>
          </a:xfrm>
          <a:prstGeom prst="rect">
            <a:avLst/>
          </a:prstGeom>
        </p:spPr>
        <p:txBody>
          <a:bodyPr lIns="100794" tIns="50397" rIns="100794" bIns="50397"/>
          <a:lstStyle/>
          <a:p>
            <a:fld id="{DE320EC0-45EF-4EE5-B25D-37B8B1FE3354}" type="slidenum">
              <a:rPr lang="ru-RU" smtClean="0"/>
              <a:t>‹#›</a:t>
            </a:fld>
            <a:endParaRPr lang="ru-RU" dirty="0"/>
          </a:p>
        </p:txBody>
      </p:sp>
      <p:sp>
        <p:nvSpPr>
          <p:cNvPr id="10" name="Picture Placeholder 9"/>
          <p:cNvSpPr>
            <a:spLocks noGrp="1"/>
          </p:cNvSpPr>
          <p:nvPr>
            <p:ph type="pic" sz="quarter" idx="13" hasCustomPrompt="1"/>
          </p:nvPr>
        </p:nvSpPr>
        <p:spPr>
          <a:xfrm>
            <a:off x="7476463" y="5879747"/>
            <a:ext cx="2352146" cy="1091953"/>
          </a:xfrm>
        </p:spPr>
        <p:txBody>
          <a:bodyPr>
            <a:normAutofit/>
          </a:bodyPr>
          <a:lstStyle>
            <a:lvl1pPr marL="0" indent="0" algn="ctr" eaLnBrk="1" latinLnBrk="0" hangingPunct="1">
              <a:buNone/>
              <a:defRPr kumimoji="0" lang="ru-RU" sz="2000"/>
            </a:lvl1pPr>
          </a:lstStyle>
          <a:p>
            <a:r>
              <a:rPr kumimoji="0" lang="ru-RU" dirty="0"/>
              <a:t>Эмблема организации</a:t>
            </a:r>
          </a:p>
        </p:txBody>
      </p:sp>
    </p:spTree>
    <p:extLst>
      <p:ext uri="{BB962C8B-B14F-4D97-AF65-F5344CB8AC3E}">
        <p14:creationId xmlns:p14="http://schemas.microsoft.com/office/powerpoint/2010/main" val="1049982919"/>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141779973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6925" y="4857750"/>
            <a:ext cx="8567738" cy="15017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96925" y="3203575"/>
            <a:ext cx="8567738" cy="165417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Tree>
    <p:extLst>
      <p:ext uri="{BB962C8B-B14F-4D97-AF65-F5344CB8AC3E}">
        <p14:creationId xmlns:p14="http://schemas.microsoft.com/office/powerpoint/2010/main" val="64079486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503238" y="1768475"/>
            <a:ext cx="4451350" cy="4972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106988" y="1768475"/>
            <a:ext cx="4451350" cy="4972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182793626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3213"/>
            <a:ext cx="9072563" cy="1258887"/>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2738290797"/>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extLst>
      <p:ext uri="{BB962C8B-B14F-4D97-AF65-F5344CB8AC3E}">
        <p14:creationId xmlns:p14="http://schemas.microsoft.com/office/powerpoint/2010/main" val="123343461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0917208"/>
      </p:ext>
    </p:extLst>
  </p:cSld>
  <p:clrMapOvr>
    <a:masterClrMapping/>
  </p:clrMapOvr>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1625"/>
            <a:ext cx="3316288" cy="1279525"/>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extLst>
      <p:ext uri="{BB962C8B-B14F-4D97-AF65-F5344CB8AC3E}">
        <p14:creationId xmlns:p14="http://schemas.microsoft.com/office/powerpoint/2010/main" val="145571437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6438" y="5291138"/>
            <a:ext cx="6048375" cy="625475"/>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extLst>
      <p:ext uri="{BB962C8B-B14F-4D97-AF65-F5344CB8AC3E}">
        <p14:creationId xmlns:p14="http://schemas.microsoft.com/office/powerpoint/2010/main" val="151131034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ABED6"/>
        </a:solidFill>
        <a:effectLst/>
      </p:bgPr>
    </p:bg>
    <p:spTree>
      <p:nvGrpSpPr>
        <p:cNvPr id="1" name=""/>
        <p:cNvGrpSpPr/>
        <p:nvPr/>
      </p:nvGrpSpPr>
      <p:grpSpPr>
        <a:xfrm>
          <a:off x="0" y="0"/>
          <a:ext cx="0" cy="0"/>
          <a:chOff x="0" y="0"/>
          <a:chExt cx="0" cy="0"/>
        </a:xfrm>
      </p:grpSpPr>
      <p:sp>
        <p:nvSpPr>
          <p:cNvPr id="2" name="Полилиния 1"/>
          <p:cNvSpPr/>
          <p:nvPr/>
        </p:nvSpPr>
        <p:spPr>
          <a:xfrm>
            <a:off x="404813" y="1893888"/>
            <a:ext cx="9674225" cy="5665787"/>
          </a:xfrm>
          <a:custGeom>
            <a:avLst/>
            <a:gdLst>
              <a:gd name="f0" fmla="val 10800000"/>
              <a:gd name="f1" fmla="val 5400000"/>
              <a:gd name="f2" fmla="val 180"/>
              <a:gd name="f3" fmla="val w"/>
              <a:gd name="f4" fmla="val h"/>
              <a:gd name="f5" fmla="val 0"/>
              <a:gd name="f6" fmla="val 21600"/>
              <a:gd name="f7" fmla="+- 0 0 0"/>
              <a:gd name="f8" fmla="*/ f3 1 21600"/>
              <a:gd name="f9" fmla="*/ f4 1 21600"/>
              <a:gd name="f10" fmla="*/ f7 f0 1"/>
              <a:gd name="f11" fmla="*/ 4837113 f8 1"/>
              <a:gd name="f12" fmla="*/ 0 f9 1"/>
              <a:gd name="f13" fmla="*/ f10 1 f2"/>
              <a:gd name="f14" fmla="*/ 9674225 f8 1"/>
              <a:gd name="f15" fmla="*/ 2832894 f9 1"/>
              <a:gd name="f16" fmla="*/ 5665787 f9 1"/>
              <a:gd name="f17" fmla="*/ 0 f8 1"/>
              <a:gd name="f18" fmla="+- f13 0 f1"/>
            </a:gdLst>
            <a:ahLst/>
            <a:cxnLst>
              <a:cxn ang="3cd4">
                <a:pos x="hc" y="t"/>
              </a:cxn>
              <a:cxn ang="0">
                <a:pos x="r" y="vc"/>
              </a:cxn>
              <a:cxn ang="cd4">
                <a:pos x="hc" y="b"/>
              </a:cxn>
              <a:cxn ang="cd2">
                <a:pos x="l" y="vc"/>
              </a:cxn>
              <a:cxn ang="f18">
                <a:pos x="f11" y="f12"/>
              </a:cxn>
              <a:cxn ang="f18">
                <a:pos x="f14" y="f15"/>
              </a:cxn>
              <a:cxn ang="f18">
                <a:pos x="f11" y="f16"/>
              </a:cxn>
              <a:cxn ang="f18">
                <a:pos x="f17" y="f15"/>
              </a:cxn>
            </a:cxnLst>
            <a:rect l="l" t="t" r="r" b="b"/>
            <a:pathLst>
              <a:path w="21600" h="21600">
                <a:moveTo>
                  <a:pt x="f5" y="f5"/>
                </a:moveTo>
                <a:lnTo>
                  <a:pt x="f6" y="f5"/>
                </a:lnTo>
                <a:lnTo>
                  <a:pt x="f6" y="f6"/>
                </a:lnTo>
                <a:lnTo>
                  <a:pt x="f5" y="f6"/>
                </a:lnTo>
                <a:lnTo>
                  <a:pt x="f5" y="f5"/>
                </a:lnTo>
                <a:close/>
              </a:path>
            </a:pathLst>
          </a:custGeom>
          <a:solidFill>
            <a:srgbClr val="DDDDDD"/>
          </a:solidFill>
          <a:ln w="25560">
            <a:solidFill>
              <a:srgbClr val="C0C0C0"/>
            </a:solidFill>
            <a:prstDash val="solid"/>
            <a:round/>
          </a:ln>
        </p:spPr>
        <p:txBody>
          <a:bodyPr wrap="none" lIns="90000" tIns="46800" rIns="90000" bIns="46800" anchor="ct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endParaRPr lang="ru-RU">
              <a:solidFill>
                <a:srgbClr val="000000"/>
              </a:solidFill>
              <a:latin typeface="Arial" pitchFamily="34"/>
              <a:ea typeface="Arial" pitchFamily="34"/>
              <a:cs typeface="Arial" pitchFamily="34"/>
            </a:endParaRPr>
          </a:p>
        </p:txBody>
      </p:sp>
      <p:sp>
        <p:nvSpPr>
          <p:cNvPr id="3" name="Полилиния 2"/>
          <p:cNvSpPr/>
          <p:nvPr/>
        </p:nvSpPr>
        <p:spPr>
          <a:xfrm>
            <a:off x="0" y="0"/>
            <a:ext cx="180975" cy="917575"/>
          </a:xfrm>
          <a:custGeom>
            <a:avLst/>
            <a:gdLst>
              <a:gd name="f0" fmla="val 10800000"/>
              <a:gd name="f1" fmla="val 5400000"/>
              <a:gd name="f2" fmla="val 180"/>
              <a:gd name="f3" fmla="val w"/>
              <a:gd name="f4" fmla="val h"/>
              <a:gd name="f5" fmla="val 0"/>
              <a:gd name="f6" fmla="val 21600"/>
              <a:gd name="f7" fmla="+- 0 0 0"/>
              <a:gd name="f8" fmla="*/ f3 1 21600"/>
              <a:gd name="f9" fmla="*/ f4 1 21600"/>
              <a:gd name="f10" fmla="*/ f7 f0 1"/>
              <a:gd name="f11" fmla="*/ 90488 f8 1"/>
              <a:gd name="f12" fmla="*/ 0 f9 1"/>
              <a:gd name="f13" fmla="*/ f10 1 f2"/>
              <a:gd name="f14" fmla="*/ 180975 f8 1"/>
              <a:gd name="f15" fmla="*/ 458788 f9 1"/>
              <a:gd name="f16" fmla="*/ 917575 f9 1"/>
              <a:gd name="f17" fmla="*/ 0 f8 1"/>
              <a:gd name="f18" fmla="+- f13 0 f1"/>
            </a:gdLst>
            <a:ahLst/>
            <a:cxnLst>
              <a:cxn ang="3cd4">
                <a:pos x="hc" y="t"/>
              </a:cxn>
              <a:cxn ang="0">
                <a:pos x="r" y="vc"/>
              </a:cxn>
              <a:cxn ang="cd4">
                <a:pos x="hc" y="b"/>
              </a:cxn>
              <a:cxn ang="cd2">
                <a:pos x="l" y="vc"/>
              </a:cxn>
              <a:cxn ang="f18">
                <a:pos x="f11" y="f12"/>
              </a:cxn>
              <a:cxn ang="f18">
                <a:pos x="f14" y="f15"/>
              </a:cxn>
              <a:cxn ang="f18">
                <a:pos x="f11" y="f16"/>
              </a:cxn>
              <a:cxn ang="f18">
                <a:pos x="f17" y="f15"/>
              </a:cxn>
            </a:cxnLst>
            <a:rect l="l" t="t" r="r" b="b"/>
            <a:pathLst>
              <a:path w="21600" h="21600">
                <a:moveTo>
                  <a:pt x="f5" y="f5"/>
                </a:moveTo>
                <a:lnTo>
                  <a:pt x="f6" y="f5"/>
                </a:lnTo>
                <a:lnTo>
                  <a:pt x="f6" y="f6"/>
                </a:lnTo>
                <a:lnTo>
                  <a:pt x="f5" y="f6"/>
                </a:lnTo>
                <a:lnTo>
                  <a:pt x="f5" y="f5"/>
                </a:lnTo>
                <a:close/>
              </a:path>
            </a:pathLst>
          </a:custGeom>
          <a:solidFill>
            <a:srgbClr val="125C8D"/>
          </a:solidFill>
          <a:ln w="25560">
            <a:solidFill>
              <a:srgbClr val="3A5F8B"/>
            </a:solidFill>
            <a:prstDash val="solid"/>
            <a:round/>
          </a:ln>
        </p:spPr>
        <p:txBody>
          <a:bodyPr wrap="none" lIns="90000" tIns="46800" rIns="90000" bIns="46800" anchor="ct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endParaRPr lang="ru-RU">
              <a:solidFill>
                <a:srgbClr val="000000"/>
              </a:solidFill>
              <a:latin typeface="Arial" pitchFamily="34"/>
              <a:ea typeface="Arial" pitchFamily="34"/>
              <a:cs typeface="Arial" pitchFamily="34"/>
            </a:endParaRPr>
          </a:p>
        </p:txBody>
      </p:sp>
      <p:sp>
        <p:nvSpPr>
          <p:cNvPr id="4" name="Полилиния 3"/>
          <p:cNvSpPr/>
          <p:nvPr/>
        </p:nvSpPr>
        <p:spPr>
          <a:xfrm>
            <a:off x="0" y="2381250"/>
            <a:ext cx="180975" cy="917575"/>
          </a:xfrm>
          <a:custGeom>
            <a:avLst/>
            <a:gdLst>
              <a:gd name="f0" fmla="val 10800000"/>
              <a:gd name="f1" fmla="val 5400000"/>
              <a:gd name="f2" fmla="val 180"/>
              <a:gd name="f3" fmla="val w"/>
              <a:gd name="f4" fmla="val h"/>
              <a:gd name="f5" fmla="val 0"/>
              <a:gd name="f6" fmla="val 21600"/>
              <a:gd name="f7" fmla="+- 0 0 0"/>
              <a:gd name="f8" fmla="*/ f3 1 21600"/>
              <a:gd name="f9" fmla="*/ f4 1 21600"/>
              <a:gd name="f10" fmla="*/ f7 f0 1"/>
              <a:gd name="f11" fmla="*/ 90488 f8 1"/>
              <a:gd name="f12" fmla="*/ 0 f9 1"/>
              <a:gd name="f13" fmla="*/ f10 1 f2"/>
              <a:gd name="f14" fmla="*/ 180975 f8 1"/>
              <a:gd name="f15" fmla="*/ 458788 f9 1"/>
              <a:gd name="f16" fmla="*/ 917575 f9 1"/>
              <a:gd name="f17" fmla="*/ 0 f8 1"/>
              <a:gd name="f18" fmla="+- f13 0 f1"/>
            </a:gdLst>
            <a:ahLst/>
            <a:cxnLst>
              <a:cxn ang="3cd4">
                <a:pos x="hc" y="t"/>
              </a:cxn>
              <a:cxn ang="0">
                <a:pos x="r" y="vc"/>
              </a:cxn>
              <a:cxn ang="cd4">
                <a:pos x="hc" y="b"/>
              </a:cxn>
              <a:cxn ang="cd2">
                <a:pos x="l" y="vc"/>
              </a:cxn>
              <a:cxn ang="f18">
                <a:pos x="f11" y="f12"/>
              </a:cxn>
              <a:cxn ang="f18">
                <a:pos x="f14" y="f15"/>
              </a:cxn>
              <a:cxn ang="f18">
                <a:pos x="f11" y="f16"/>
              </a:cxn>
              <a:cxn ang="f18">
                <a:pos x="f17" y="f15"/>
              </a:cxn>
            </a:cxnLst>
            <a:rect l="l" t="t" r="r" b="b"/>
            <a:pathLst>
              <a:path w="21600" h="21600">
                <a:moveTo>
                  <a:pt x="f5" y="f5"/>
                </a:moveTo>
                <a:lnTo>
                  <a:pt x="f6" y="f5"/>
                </a:lnTo>
                <a:lnTo>
                  <a:pt x="f6" y="f6"/>
                </a:lnTo>
                <a:lnTo>
                  <a:pt x="f5" y="f6"/>
                </a:lnTo>
                <a:lnTo>
                  <a:pt x="f5" y="f5"/>
                </a:lnTo>
                <a:close/>
              </a:path>
            </a:pathLst>
          </a:custGeom>
          <a:solidFill>
            <a:srgbClr val="125C8D"/>
          </a:solidFill>
          <a:ln w="25560">
            <a:solidFill>
              <a:srgbClr val="3A5F8B"/>
            </a:solidFill>
            <a:prstDash val="solid"/>
            <a:round/>
          </a:ln>
        </p:spPr>
        <p:txBody>
          <a:bodyPr wrap="none" lIns="90000" tIns="46800" rIns="90000" bIns="46800" anchor="ct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endParaRPr lang="ru-RU">
              <a:solidFill>
                <a:srgbClr val="000000"/>
              </a:solidFill>
              <a:latin typeface="Arial" pitchFamily="34"/>
              <a:ea typeface="Arial" pitchFamily="34"/>
              <a:cs typeface="Arial" pitchFamily="34"/>
            </a:endParaRPr>
          </a:p>
        </p:txBody>
      </p:sp>
      <p:sp>
        <p:nvSpPr>
          <p:cNvPr id="5" name="Полилиния 4"/>
          <p:cNvSpPr/>
          <p:nvPr/>
        </p:nvSpPr>
        <p:spPr>
          <a:xfrm>
            <a:off x="0" y="1168400"/>
            <a:ext cx="180975" cy="917575"/>
          </a:xfrm>
          <a:custGeom>
            <a:avLst/>
            <a:gdLst>
              <a:gd name="f0" fmla="val 10800000"/>
              <a:gd name="f1" fmla="val 5400000"/>
              <a:gd name="f2" fmla="val 180"/>
              <a:gd name="f3" fmla="val w"/>
              <a:gd name="f4" fmla="val h"/>
              <a:gd name="f5" fmla="val 0"/>
              <a:gd name="f6" fmla="val 21600"/>
              <a:gd name="f7" fmla="+- 0 0 0"/>
              <a:gd name="f8" fmla="*/ f3 1 21600"/>
              <a:gd name="f9" fmla="*/ f4 1 21600"/>
              <a:gd name="f10" fmla="*/ f7 f0 1"/>
              <a:gd name="f11" fmla="*/ 90488 f8 1"/>
              <a:gd name="f12" fmla="*/ 0 f9 1"/>
              <a:gd name="f13" fmla="*/ f10 1 f2"/>
              <a:gd name="f14" fmla="*/ 180975 f8 1"/>
              <a:gd name="f15" fmla="*/ 458788 f9 1"/>
              <a:gd name="f16" fmla="*/ 917575 f9 1"/>
              <a:gd name="f17" fmla="*/ 0 f8 1"/>
              <a:gd name="f18" fmla="+- f13 0 f1"/>
            </a:gdLst>
            <a:ahLst/>
            <a:cxnLst>
              <a:cxn ang="3cd4">
                <a:pos x="hc" y="t"/>
              </a:cxn>
              <a:cxn ang="0">
                <a:pos x="r" y="vc"/>
              </a:cxn>
              <a:cxn ang="cd4">
                <a:pos x="hc" y="b"/>
              </a:cxn>
              <a:cxn ang="cd2">
                <a:pos x="l" y="vc"/>
              </a:cxn>
              <a:cxn ang="f18">
                <a:pos x="f11" y="f12"/>
              </a:cxn>
              <a:cxn ang="f18">
                <a:pos x="f14" y="f15"/>
              </a:cxn>
              <a:cxn ang="f18">
                <a:pos x="f11" y="f16"/>
              </a:cxn>
              <a:cxn ang="f18">
                <a:pos x="f17" y="f15"/>
              </a:cxn>
            </a:cxnLst>
            <a:rect l="l" t="t" r="r" b="b"/>
            <a:pathLst>
              <a:path w="21600" h="21600">
                <a:moveTo>
                  <a:pt x="f5" y="f5"/>
                </a:moveTo>
                <a:lnTo>
                  <a:pt x="f6" y="f5"/>
                </a:lnTo>
                <a:lnTo>
                  <a:pt x="f6" y="f6"/>
                </a:lnTo>
                <a:lnTo>
                  <a:pt x="f5" y="f6"/>
                </a:lnTo>
                <a:lnTo>
                  <a:pt x="f5" y="f5"/>
                </a:lnTo>
                <a:close/>
              </a:path>
            </a:pathLst>
          </a:custGeom>
          <a:solidFill>
            <a:srgbClr val="125C8D"/>
          </a:solidFill>
          <a:ln w="25560">
            <a:solidFill>
              <a:srgbClr val="3A5F8B"/>
            </a:solidFill>
            <a:prstDash val="solid"/>
            <a:round/>
          </a:ln>
        </p:spPr>
        <p:txBody>
          <a:bodyPr wrap="none" lIns="90000" tIns="46800" rIns="90000" bIns="46800" anchor="ct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pP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endParaRPr lang="ru-RU">
              <a:solidFill>
                <a:srgbClr val="000000"/>
              </a:solidFill>
              <a:latin typeface="Arial" pitchFamily="34"/>
              <a:ea typeface="Arial" pitchFamily="34"/>
              <a:cs typeface="Arial" pitchFamily="34"/>
            </a:endParaRPr>
          </a:p>
        </p:txBody>
      </p:sp>
      <p:sp>
        <p:nvSpPr>
          <p:cNvPr id="1030" name="Заголовок 5"/>
          <p:cNvSpPr txBox="1">
            <a:spLocks noGrp="1"/>
          </p:cNvSpPr>
          <p:nvPr>
            <p:ph type="title"/>
          </p:nvPr>
        </p:nvSpPr>
        <p:spPr bwMode="auto">
          <a:xfrm>
            <a:off x="503238" y="301625"/>
            <a:ext cx="9055100"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endParaRPr lang="ru-RU" smtClean="0"/>
          </a:p>
        </p:txBody>
      </p:sp>
      <p:sp>
        <p:nvSpPr>
          <p:cNvPr id="1031" name="Текст 6"/>
          <p:cNvSpPr txBox="1">
            <a:spLocks noGrp="1"/>
          </p:cNvSpPr>
          <p:nvPr>
            <p:ph type="body" idx="1"/>
          </p:nvPr>
        </p:nvSpPr>
        <p:spPr bwMode="auto">
          <a:xfrm>
            <a:off x="503238" y="1768475"/>
            <a:ext cx="9055100" cy="497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52560" rIns="0" bIns="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Lst>
  <p:transition/>
  <p:txStyles>
    <p:titleStyle>
      <a:lvl1pPr algn="l" rtl="0" eaLnBrk="0" fontAlgn="base" hangingPunct="0">
        <a:lnSpc>
          <a:spcPct val="87000"/>
        </a:lnSpc>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lang="ru-RU" sz="4400">
          <a:solidFill>
            <a:srgbClr val="FFFFFF"/>
          </a:solidFill>
          <a:latin typeface="Arial" pitchFamily="34"/>
          <a:cs typeface="Lucida Sans Unicode" pitchFamily="34"/>
        </a:defRPr>
      </a:lvl1pPr>
      <a:lvl2pPr algn="l" rtl="0" eaLnBrk="0" fontAlgn="base" hangingPunct="0">
        <a:lnSpc>
          <a:spcPct val="87000"/>
        </a:lnSpc>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400">
          <a:solidFill>
            <a:srgbClr val="FFFFFF"/>
          </a:solidFill>
          <a:latin typeface="Arial" pitchFamily="34" charset="0"/>
          <a:cs typeface="Lucida Sans Unicode" pitchFamily="34" charset="0"/>
        </a:defRPr>
      </a:lvl2pPr>
      <a:lvl3pPr algn="l" rtl="0" eaLnBrk="0" fontAlgn="base" hangingPunct="0">
        <a:lnSpc>
          <a:spcPct val="87000"/>
        </a:lnSpc>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400">
          <a:solidFill>
            <a:srgbClr val="FFFFFF"/>
          </a:solidFill>
          <a:latin typeface="Arial" pitchFamily="34" charset="0"/>
          <a:cs typeface="Lucida Sans Unicode" pitchFamily="34" charset="0"/>
        </a:defRPr>
      </a:lvl3pPr>
      <a:lvl4pPr algn="l" rtl="0" eaLnBrk="0" fontAlgn="base" hangingPunct="0">
        <a:lnSpc>
          <a:spcPct val="87000"/>
        </a:lnSpc>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400">
          <a:solidFill>
            <a:srgbClr val="FFFFFF"/>
          </a:solidFill>
          <a:latin typeface="Arial" pitchFamily="34" charset="0"/>
          <a:cs typeface="Lucida Sans Unicode" pitchFamily="34" charset="0"/>
        </a:defRPr>
      </a:lvl4pPr>
      <a:lvl5pPr algn="l" rtl="0" eaLnBrk="0" fontAlgn="base" hangingPunct="0">
        <a:lnSpc>
          <a:spcPct val="87000"/>
        </a:lnSpc>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400">
          <a:solidFill>
            <a:srgbClr val="FFFFFF"/>
          </a:solidFill>
          <a:latin typeface="Arial" pitchFamily="34" charset="0"/>
          <a:cs typeface="Lucida Sans Unicode" pitchFamily="34" charset="0"/>
        </a:defRPr>
      </a:lvl5pPr>
      <a:lvl6pPr marL="457200" algn="l" rtl="0" eaLnBrk="0" fontAlgn="base" hangingPunct="0">
        <a:lnSpc>
          <a:spcPct val="87000"/>
        </a:lnSpc>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400">
          <a:solidFill>
            <a:srgbClr val="FFFFFF"/>
          </a:solidFill>
          <a:latin typeface="Arial" pitchFamily="34" charset="0"/>
          <a:cs typeface="Lucida Sans Unicode" pitchFamily="34" charset="0"/>
        </a:defRPr>
      </a:lvl6pPr>
      <a:lvl7pPr marL="914400" algn="l" rtl="0" eaLnBrk="0" fontAlgn="base" hangingPunct="0">
        <a:lnSpc>
          <a:spcPct val="87000"/>
        </a:lnSpc>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400">
          <a:solidFill>
            <a:srgbClr val="FFFFFF"/>
          </a:solidFill>
          <a:latin typeface="Arial" pitchFamily="34" charset="0"/>
          <a:cs typeface="Lucida Sans Unicode" pitchFamily="34" charset="0"/>
        </a:defRPr>
      </a:lvl7pPr>
      <a:lvl8pPr marL="1371600" algn="l" rtl="0" eaLnBrk="0" fontAlgn="base" hangingPunct="0">
        <a:lnSpc>
          <a:spcPct val="87000"/>
        </a:lnSpc>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400">
          <a:solidFill>
            <a:srgbClr val="FFFFFF"/>
          </a:solidFill>
          <a:latin typeface="Arial" pitchFamily="34" charset="0"/>
          <a:cs typeface="Lucida Sans Unicode" pitchFamily="34" charset="0"/>
        </a:defRPr>
      </a:lvl8pPr>
      <a:lvl9pPr marL="1828800" algn="l" rtl="0" eaLnBrk="0" fontAlgn="base" hangingPunct="0">
        <a:lnSpc>
          <a:spcPct val="87000"/>
        </a:lnSpc>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400">
          <a:solidFill>
            <a:srgbClr val="FFFFFF"/>
          </a:solidFill>
          <a:latin typeface="Arial" pitchFamily="34" charset="0"/>
          <a:cs typeface="Lucida Sans Unicode" pitchFamily="34" charset="0"/>
        </a:defRPr>
      </a:lvl9pPr>
    </p:titleStyle>
    <p:bodyStyle>
      <a:lvl1pPr marL="341313" indent="-341313" algn="l" rtl="0" eaLnBrk="0" fontAlgn="base" hangingPunct="0">
        <a:lnSpc>
          <a:spcPct val="87000"/>
        </a:lnSpc>
        <a:spcBef>
          <a:spcPct val="0"/>
        </a:spcBef>
        <a:spcAft>
          <a:spcPts val="1425"/>
        </a:spcAft>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lang="ru-RU" sz="3200">
          <a:solidFill>
            <a:srgbClr val="000000"/>
          </a:solidFill>
          <a:latin typeface="Arial" pitchFamily="34"/>
          <a:cs typeface="Lucida Sans Unicode" pitchFamily="34"/>
        </a:defRPr>
      </a:lvl1pPr>
      <a:lvl2pPr marL="742950" indent="-285750" algn="l" rtl="0" eaLnBrk="0" fontAlgn="base" hangingPunct="0">
        <a:spcBef>
          <a:spcPct val="20000"/>
        </a:spcBef>
        <a:spcAft>
          <a:spcPct val="0"/>
        </a:spcAft>
        <a:buChar char="–"/>
        <a:defRPr sz="2800">
          <a:solidFill>
            <a:schemeClr val="tx1"/>
          </a:solidFill>
          <a:latin typeface="Arial" pitchFamily="34" charset="0"/>
          <a:cs typeface="Lucida Sans Unicode" pitchFamily="34" charset="0"/>
        </a:defRPr>
      </a:lvl2pPr>
      <a:lvl3pPr marL="1143000" indent="-228600" algn="l" rtl="0" eaLnBrk="0" fontAlgn="base" hangingPunct="0">
        <a:spcBef>
          <a:spcPct val="20000"/>
        </a:spcBef>
        <a:spcAft>
          <a:spcPct val="0"/>
        </a:spcAft>
        <a:buChar char="•"/>
        <a:defRPr sz="2400">
          <a:solidFill>
            <a:schemeClr val="tx1"/>
          </a:solidFill>
          <a:latin typeface="Arial" pitchFamily="34" charset="0"/>
          <a:cs typeface="Lucida Sans Unicode"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cs typeface="Lucida Sans Unicode"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cs typeface="Lucida Sans Unicode" pitchFamily="34" charset="0"/>
        </a:defRPr>
      </a:lvl5pPr>
      <a:lvl6pPr marL="2514600" indent="-228600" algn="l" rtl="0" eaLnBrk="0" fontAlgn="base" hangingPunct="0">
        <a:spcBef>
          <a:spcPct val="20000"/>
        </a:spcBef>
        <a:spcAft>
          <a:spcPct val="0"/>
        </a:spcAft>
        <a:buChar char="»"/>
        <a:defRPr sz="2000">
          <a:solidFill>
            <a:schemeClr val="tx1"/>
          </a:solidFill>
          <a:latin typeface="Arial" pitchFamily="34" charset="0"/>
          <a:cs typeface="Lucida Sans Unicode" pitchFamily="34" charset="0"/>
        </a:defRPr>
      </a:lvl6pPr>
      <a:lvl7pPr marL="2971800" indent="-228600" algn="l" rtl="0" eaLnBrk="0" fontAlgn="base" hangingPunct="0">
        <a:spcBef>
          <a:spcPct val="20000"/>
        </a:spcBef>
        <a:spcAft>
          <a:spcPct val="0"/>
        </a:spcAft>
        <a:buChar char="»"/>
        <a:defRPr sz="2000">
          <a:solidFill>
            <a:schemeClr val="tx1"/>
          </a:solidFill>
          <a:latin typeface="Arial" pitchFamily="34" charset="0"/>
          <a:cs typeface="Lucida Sans Unicode" pitchFamily="34" charset="0"/>
        </a:defRPr>
      </a:lvl7pPr>
      <a:lvl8pPr marL="3429000" indent="-228600" algn="l" rtl="0" eaLnBrk="0" fontAlgn="base" hangingPunct="0">
        <a:spcBef>
          <a:spcPct val="20000"/>
        </a:spcBef>
        <a:spcAft>
          <a:spcPct val="0"/>
        </a:spcAft>
        <a:buChar char="»"/>
        <a:defRPr sz="2000">
          <a:solidFill>
            <a:schemeClr val="tx1"/>
          </a:solidFill>
          <a:latin typeface="Arial" pitchFamily="34" charset="0"/>
          <a:cs typeface="Lucida Sans Unicode" pitchFamily="34" charset="0"/>
        </a:defRPr>
      </a:lvl8pPr>
      <a:lvl9pPr marL="3886200" indent="-228600" algn="l" rtl="0" eaLnBrk="0" fontAlgn="base" hangingPunct="0">
        <a:spcBef>
          <a:spcPct val="20000"/>
        </a:spcBef>
        <a:spcAft>
          <a:spcPct val="0"/>
        </a:spcAft>
        <a:buChar char="»"/>
        <a:defRPr sz="2000">
          <a:solidFill>
            <a:schemeClr val="tx1"/>
          </a:solidFill>
          <a:latin typeface="Arial" pitchFamily="34" charset="0"/>
          <a:cs typeface="Lucida Sans Unicode" pitchFamily="34" charset="0"/>
        </a:defRPr>
      </a:lvl9pPr>
    </p:bodyStyle>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4.jpe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hyperlink" Target="http://fgosreestr.ru/"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poop_ooo_reestr_2015_0.docx" TargetMode="External"/><Relationship Id="rId2" Type="http://schemas.openxmlformats.org/officeDocument/2006/relationships/hyperlink" Target="poop_noo_reestr_2015.docx"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png"/><Relationship Id="rId3" Type="http://schemas.openxmlformats.org/officeDocument/2006/relationships/image" Target="../media/image30.png"/><Relationship Id="rId7" Type="http://schemas.openxmlformats.org/officeDocument/2006/relationships/image" Target="../media/image33.png"/><Relationship Id="rId12" Type="http://schemas.openxmlformats.org/officeDocument/2006/relationships/image" Target="../media/image38.jpe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37.jpeg"/><Relationship Id="rId5" Type="http://schemas.openxmlformats.org/officeDocument/2006/relationships/image" Target="../media/image32.png"/><Relationship Id="rId10" Type="http://schemas.openxmlformats.org/officeDocument/2006/relationships/image" Target="../media/image36.png"/><Relationship Id="rId4" Type="http://schemas.openxmlformats.org/officeDocument/2006/relationships/image" Target="../media/image31.png"/><Relationship Id="rId9" Type="http://schemas.openxmlformats.org/officeDocument/2006/relationships/image" Target="../media/image35.png"/><Relationship Id="rId14" Type="http://schemas.openxmlformats.org/officeDocument/2006/relationships/image" Target="../media/image40.jpeg"/></Relationships>
</file>

<file path=ppt/slides/_rels/slide62.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5.png"/><Relationship Id="rId7" Type="http://schemas.openxmlformats.org/officeDocument/2006/relationships/image" Target="../media/image43.png"/><Relationship Id="rId12" Type="http://schemas.openxmlformats.org/officeDocument/2006/relationships/image" Target="../media/image47.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42.png"/><Relationship Id="rId11" Type="http://schemas.openxmlformats.org/officeDocument/2006/relationships/image" Target="../media/image46.png"/><Relationship Id="rId5" Type="http://schemas.openxmlformats.org/officeDocument/2006/relationships/image" Target="../media/image39.png"/><Relationship Id="rId10" Type="http://schemas.openxmlformats.org/officeDocument/2006/relationships/image" Target="../media/image45.png"/><Relationship Id="rId4" Type="http://schemas.openxmlformats.org/officeDocument/2006/relationships/image" Target="../media/image41.png"/><Relationship Id="rId9" Type="http://schemas.openxmlformats.org/officeDocument/2006/relationships/image" Target="../media/image38.jpeg"/></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6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png"/><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7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78.xml.rels><?xml version="1.0" encoding="UTF-8" standalone="yes"?>
<Relationships xmlns="http://schemas.openxmlformats.org/package/2006/relationships"><Relationship Id="rId3" Type="http://schemas.openxmlformats.org/officeDocument/2006/relationships/image" Target="../media/image61.jpeg"/><Relationship Id="rId7" Type="http://schemas.openxmlformats.org/officeDocument/2006/relationships/image" Target="../media/image65.jp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s>
</file>

<file path=ppt/slides/_rels/slide7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68.png"/><Relationship Id="rId4" Type="http://schemas.openxmlformats.org/officeDocument/2006/relationships/image" Target="../media/image67.png"/></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emf"/><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8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7.xml"/><Relationship Id="rId4" Type="http://schemas.openxmlformats.org/officeDocument/2006/relationships/image" Target="../media/image71.png"/></Relationships>
</file>

<file path=ppt/slides/_rels/slide81.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hyperlink" Target="&#1055;&#1088;&#1086;&#1092;&#1089;&#1090;&#1072;&#1085;&#1076;&#1072;&#1088;&#1090;.docx"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hyperlink" Target="&#1055;&#1088;&#1086;&#1092;&#1089;&#1090;&#1072;&#1085;&#1076;&#1072;&#1088;&#1090;.docx" TargetMode="Externa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pPr algn="ctr"/>
            <a:r>
              <a:rPr lang="ru-RU" b="1" dirty="0" smtClean="0">
                <a:solidFill>
                  <a:schemeClr val="tx1"/>
                </a:solidFill>
              </a:rPr>
              <a:t/>
            </a:r>
            <a:br>
              <a:rPr lang="ru-RU" b="1" dirty="0" smtClean="0">
                <a:solidFill>
                  <a:schemeClr val="tx1"/>
                </a:solidFill>
              </a:rPr>
            </a:br>
            <a:r>
              <a:rPr lang="ru-RU" b="1" dirty="0">
                <a:solidFill>
                  <a:schemeClr val="tx1"/>
                </a:solidFill>
              </a:rPr>
              <a:t/>
            </a:r>
            <a:br>
              <a:rPr lang="ru-RU" b="1" dirty="0">
                <a:solidFill>
                  <a:schemeClr val="tx1"/>
                </a:solidFill>
              </a:rPr>
            </a:br>
            <a:r>
              <a:rPr lang="ru-RU" sz="5400" b="1" dirty="0" smtClean="0">
                <a:solidFill>
                  <a:schemeClr val="tx2"/>
                </a:solidFill>
              </a:rPr>
              <a:t>Влияние федеральной нормативной базы на управленческие решения</a:t>
            </a:r>
            <a:endParaRPr lang="ru-RU" sz="5400" b="1" dirty="0">
              <a:solidFill>
                <a:schemeClr val="tx2"/>
              </a:solidFill>
              <a:latin typeface="Times New Roman" pitchFamily="18" charset="0"/>
              <a:cs typeface="Times New Roman" pitchFamily="18" charset="0"/>
            </a:endParaRPr>
          </a:p>
        </p:txBody>
      </p:sp>
    </p:spTree>
    <p:extLst>
      <p:ext uri="{BB962C8B-B14F-4D97-AF65-F5344CB8AC3E}">
        <p14:creationId xmlns:p14="http://schemas.microsoft.com/office/powerpoint/2010/main" val="2380178875"/>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с двумя вырезанными противолежащими углами 8"/>
          <p:cNvSpPr/>
          <p:nvPr/>
        </p:nvSpPr>
        <p:spPr>
          <a:xfrm>
            <a:off x="753586" y="207941"/>
            <a:ext cx="9327040" cy="7223168"/>
          </a:xfrm>
          <a:prstGeom prst="snip2DiagRect">
            <a:avLst>
              <a:gd name="adj1" fmla="val 0"/>
              <a:gd name="adj2" fmla="val 17966"/>
            </a:avLst>
          </a:prstGeom>
        </p:spPr>
        <p:style>
          <a:lnRef idx="2">
            <a:schemeClr val="accent1"/>
          </a:lnRef>
          <a:fillRef idx="1">
            <a:schemeClr val="lt1"/>
          </a:fillRef>
          <a:effectRef idx="0">
            <a:schemeClr val="accent1"/>
          </a:effectRef>
          <a:fontRef idx="minor">
            <a:schemeClr val="dk1"/>
          </a:fontRef>
        </p:style>
        <p:txBody>
          <a:bodyPr lIns="100794" tIns="50397" rIns="100794" bIns="50397" rtlCol="0" anchor="ctr"/>
          <a:lstStyle/>
          <a:p>
            <a:pPr algn="ctr"/>
            <a:endParaRPr lang="ru-RU"/>
          </a:p>
        </p:txBody>
      </p:sp>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58766" y="207941"/>
            <a:ext cx="1012356" cy="635004"/>
          </a:xfrm>
          <a:prstGeom prst="rect">
            <a:avLst/>
          </a:prstGeom>
          <a:noFill/>
          <a:ln w="9525">
            <a:noFill/>
            <a:round/>
            <a:headEnd/>
            <a:tailEnd/>
          </a:ln>
          <a:effectLst>
            <a:outerShdw blurRad="50800" dist="38100" dir="2700000" algn="tl" rotWithShape="0">
              <a:prstClr val="black">
                <a:alpha val="40000"/>
              </a:prstClr>
            </a:outerShdw>
          </a:effectLst>
        </p:spPr>
      </p:pic>
      <p:sp>
        <p:nvSpPr>
          <p:cNvPr id="19" name="Rectangle 15"/>
          <p:cNvSpPr>
            <a:spLocks noChangeArrowheads="1"/>
          </p:cNvSpPr>
          <p:nvPr/>
        </p:nvSpPr>
        <p:spPr bwMode="auto">
          <a:xfrm>
            <a:off x="1309273" y="207941"/>
            <a:ext cx="8494069" cy="7102094"/>
          </a:xfrm>
          <a:prstGeom prst="rect">
            <a:avLst/>
          </a:prstGeom>
          <a:noFill/>
          <a:ln w="9525">
            <a:noFill/>
            <a:round/>
            <a:headEnd/>
            <a:tailEnd/>
          </a:ln>
          <a:effectLst/>
        </p:spPr>
        <p:txBody>
          <a:bodyPr wrap="square" lIns="99207" tIns="49604" rIns="99207" bIns="49604">
            <a:spAutoFit/>
          </a:bodyPr>
          <a:lstStyle/>
          <a:p>
            <a:pPr algn="ctr">
              <a:tabLst>
                <a:tab pos="797955" algn="l"/>
                <a:tab pos="1595910" algn="l"/>
                <a:tab pos="2393865" algn="l"/>
                <a:tab pos="3191820" algn="l"/>
                <a:tab pos="3989775" algn="l"/>
                <a:tab pos="4787730" algn="l"/>
              </a:tabLst>
            </a:pPr>
            <a:r>
              <a:rPr lang="ru-RU" sz="3500" b="1" dirty="0">
                <a:solidFill>
                  <a:schemeClr val="tx2"/>
                </a:solidFill>
                <a:effectLst>
                  <a:outerShdw blurRad="38100" dist="38100" dir="2700000" algn="tl">
                    <a:srgbClr val="000000">
                      <a:alpha val="43137"/>
                    </a:srgbClr>
                  </a:outerShdw>
                </a:effectLst>
                <a:latin typeface="Cambria" pitchFamily="18" charset="0"/>
              </a:rPr>
              <a:t>Приказы </a:t>
            </a:r>
            <a:r>
              <a:rPr lang="ru-RU" sz="3500" b="1" dirty="0" err="1">
                <a:solidFill>
                  <a:schemeClr val="tx2"/>
                </a:solidFill>
                <a:effectLst>
                  <a:outerShdw blurRad="38100" dist="38100" dir="2700000" algn="tl">
                    <a:srgbClr val="000000">
                      <a:alpha val="43137"/>
                    </a:srgbClr>
                  </a:outerShdw>
                </a:effectLst>
                <a:latin typeface="Cambria" pitchFamily="18" charset="0"/>
              </a:rPr>
              <a:t>Минобрнауки</a:t>
            </a:r>
            <a:r>
              <a:rPr lang="ru-RU" sz="3500" b="1" dirty="0">
                <a:solidFill>
                  <a:schemeClr val="tx2"/>
                </a:solidFill>
                <a:effectLst>
                  <a:outerShdw blurRad="38100" dist="38100" dir="2700000" algn="tl">
                    <a:srgbClr val="000000">
                      <a:alpha val="43137"/>
                    </a:srgbClr>
                  </a:outerShdw>
                </a:effectLst>
                <a:latin typeface="Cambria" pitchFamily="18" charset="0"/>
              </a:rPr>
              <a:t>:</a:t>
            </a:r>
          </a:p>
          <a:p>
            <a:pPr algn="just">
              <a:tabLst>
                <a:tab pos="797955" algn="l"/>
                <a:tab pos="1595910" algn="l"/>
                <a:tab pos="2393865" algn="l"/>
                <a:tab pos="3191820" algn="l"/>
                <a:tab pos="3989775" algn="l"/>
                <a:tab pos="4787730" algn="l"/>
              </a:tabLst>
            </a:pPr>
            <a:r>
              <a:rPr lang="ru-RU" sz="2000" dirty="0">
                <a:solidFill>
                  <a:schemeClr val="tx2"/>
                </a:solidFill>
                <a:effectLst>
                  <a:outerShdw blurRad="38100" dist="38100" dir="2700000" algn="tl">
                    <a:srgbClr val="000000">
                      <a:alpha val="43137"/>
                    </a:srgbClr>
                  </a:outerShdw>
                </a:effectLst>
                <a:latin typeface="Cambria" pitchFamily="18" charset="0"/>
              </a:rPr>
              <a:t>о</a:t>
            </a:r>
            <a:r>
              <a:rPr lang="ru-RU" sz="2000" dirty="0" smtClean="0">
                <a:solidFill>
                  <a:schemeClr val="tx2"/>
                </a:solidFill>
                <a:effectLst>
                  <a:outerShdw blurRad="38100" dist="38100" dir="2700000" algn="tl">
                    <a:srgbClr val="000000">
                      <a:alpha val="43137"/>
                    </a:srgbClr>
                  </a:outerShdw>
                </a:effectLst>
                <a:latin typeface="Cambria" pitchFamily="18" charset="0"/>
              </a:rPr>
              <a:t>т 17.10.2013 </a:t>
            </a:r>
            <a:r>
              <a:rPr lang="ru-RU" sz="2000" dirty="0">
                <a:solidFill>
                  <a:schemeClr val="tx2"/>
                </a:solidFill>
                <a:effectLst>
                  <a:outerShdw blurRad="38100" dist="38100" dir="2700000" algn="tl">
                    <a:srgbClr val="000000">
                      <a:alpha val="43137"/>
                    </a:srgbClr>
                  </a:outerShdw>
                </a:effectLst>
                <a:latin typeface="Cambria" pitchFamily="18" charset="0"/>
              </a:rPr>
              <a:t>г. </a:t>
            </a:r>
            <a:r>
              <a:rPr lang="ru-RU" sz="2000" dirty="0">
                <a:solidFill>
                  <a:srgbClr val="C00000"/>
                </a:solidFill>
                <a:effectLst>
                  <a:outerShdw blurRad="38100" dist="38100" dir="2700000" algn="tl">
                    <a:srgbClr val="000000">
                      <a:alpha val="43137"/>
                    </a:srgbClr>
                  </a:outerShdw>
                </a:effectLst>
                <a:latin typeface="Cambria" pitchFamily="18" charset="0"/>
              </a:rPr>
              <a:t>№ </a:t>
            </a:r>
            <a:r>
              <a:rPr lang="ru-RU" sz="2000" b="1" dirty="0">
                <a:solidFill>
                  <a:srgbClr val="C00000"/>
                </a:solidFill>
                <a:effectLst>
                  <a:outerShdw blurRad="38100" dist="38100" dir="2700000" algn="tl">
                    <a:srgbClr val="000000">
                      <a:alpha val="43137"/>
                    </a:srgbClr>
                  </a:outerShdw>
                </a:effectLst>
                <a:latin typeface="Cambria" pitchFamily="18" charset="0"/>
              </a:rPr>
              <a:t>1155</a:t>
            </a:r>
            <a:r>
              <a:rPr lang="ru-RU" sz="2000" dirty="0">
                <a:solidFill>
                  <a:srgbClr val="C00000"/>
                </a:solidFill>
                <a:effectLst>
                  <a:outerShdw blurRad="38100" dist="38100" dir="2700000" algn="tl">
                    <a:srgbClr val="000000">
                      <a:alpha val="43137"/>
                    </a:srgbClr>
                  </a:outerShdw>
                </a:effectLst>
                <a:latin typeface="Cambria" pitchFamily="18" charset="0"/>
              </a:rPr>
              <a:t> </a:t>
            </a:r>
            <a:r>
              <a:rPr lang="ru-RU" sz="2000" dirty="0">
                <a:solidFill>
                  <a:schemeClr val="tx2"/>
                </a:solidFill>
                <a:effectLst>
                  <a:outerShdw blurRad="38100" dist="38100" dir="2700000" algn="tl">
                    <a:srgbClr val="000000">
                      <a:alpha val="43137"/>
                    </a:srgbClr>
                  </a:outerShdw>
                </a:effectLst>
                <a:latin typeface="Cambria" pitchFamily="18" charset="0"/>
              </a:rPr>
              <a:t>«Об утверждении ФГОС </a:t>
            </a:r>
            <a:r>
              <a:rPr lang="ru-RU" sz="2000" b="1" dirty="0">
                <a:solidFill>
                  <a:schemeClr val="tx2"/>
                </a:solidFill>
                <a:effectLst>
                  <a:outerShdw blurRad="38100" dist="38100" dir="2700000" algn="tl">
                    <a:srgbClr val="000000">
                      <a:alpha val="43137"/>
                    </a:srgbClr>
                  </a:outerShdw>
                </a:effectLst>
                <a:latin typeface="Cambria" pitchFamily="18" charset="0"/>
              </a:rPr>
              <a:t>дошкольного образования</a:t>
            </a:r>
            <a:r>
              <a:rPr lang="ru-RU" sz="2000" dirty="0">
                <a:solidFill>
                  <a:schemeClr val="tx2"/>
                </a:solidFill>
                <a:effectLst>
                  <a:outerShdw blurRad="38100" dist="38100" dir="2700000" algn="tl">
                    <a:srgbClr val="000000">
                      <a:alpha val="43137"/>
                    </a:srgbClr>
                  </a:outerShdw>
                </a:effectLst>
                <a:latin typeface="Cambria" pitchFamily="18" charset="0"/>
              </a:rPr>
              <a:t>»</a:t>
            </a:r>
          </a:p>
          <a:p>
            <a:pPr algn="just">
              <a:tabLst>
                <a:tab pos="797955" algn="l"/>
                <a:tab pos="1595910" algn="l"/>
                <a:tab pos="2393865" algn="l"/>
                <a:tab pos="3191820" algn="l"/>
                <a:tab pos="3989775" algn="l"/>
                <a:tab pos="4787730" algn="l"/>
              </a:tabLst>
            </a:pPr>
            <a:endParaRPr lang="ru-RU" sz="2000" dirty="0">
              <a:solidFill>
                <a:schemeClr val="tx2"/>
              </a:solidFill>
              <a:effectLst>
                <a:outerShdw blurRad="38100" dist="38100" dir="2700000" algn="tl">
                  <a:srgbClr val="000000">
                    <a:alpha val="43137"/>
                  </a:srgbClr>
                </a:outerShdw>
              </a:effectLst>
              <a:latin typeface="Cambria" pitchFamily="18" charset="0"/>
            </a:endParaRPr>
          </a:p>
          <a:p>
            <a:pPr algn="just">
              <a:tabLst>
                <a:tab pos="797955" algn="l"/>
                <a:tab pos="1595910" algn="l"/>
                <a:tab pos="2393865" algn="l"/>
                <a:tab pos="3191820" algn="l"/>
                <a:tab pos="3989775" algn="l"/>
                <a:tab pos="4787730" algn="l"/>
              </a:tabLst>
            </a:pPr>
            <a:r>
              <a:rPr lang="ru-RU" sz="2000" dirty="0">
                <a:solidFill>
                  <a:schemeClr val="tx2"/>
                </a:solidFill>
                <a:effectLst>
                  <a:outerShdw blurRad="38100" dist="38100" dir="2700000" algn="tl">
                    <a:srgbClr val="000000">
                      <a:alpha val="43137"/>
                    </a:srgbClr>
                  </a:outerShdw>
                </a:effectLst>
                <a:latin typeface="Cambria" pitchFamily="18" charset="0"/>
              </a:rPr>
              <a:t>от 6.10. 2009 г. </a:t>
            </a:r>
            <a:r>
              <a:rPr lang="ru-RU" sz="2000" dirty="0">
                <a:solidFill>
                  <a:srgbClr val="C00000"/>
                </a:solidFill>
                <a:effectLst>
                  <a:outerShdw blurRad="38100" dist="38100" dir="2700000" algn="tl">
                    <a:srgbClr val="000000">
                      <a:alpha val="43137"/>
                    </a:srgbClr>
                  </a:outerShdw>
                </a:effectLst>
                <a:latin typeface="Cambria" pitchFamily="18" charset="0"/>
              </a:rPr>
              <a:t>№</a:t>
            </a:r>
            <a:r>
              <a:rPr lang="ru-RU" sz="2000" b="1" dirty="0">
                <a:solidFill>
                  <a:srgbClr val="C00000"/>
                </a:solidFill>
                <a:effectLst>
                  <a:outerShdw blurRad="38100" dist="38100" dir="2700000" algn="tl">
                    <a:srgbClr val="000000">
                      <a:alpha val="43137"/>
                    </a:srgbClr>
                  </a:outerShdw>
                </a:effectLst>
                <a:latin typeface="Cambria" pitchFamily="18" charset="0"/>
              </a:rPr>
              <a:t> 373 </a:t>
            </a:r>
            <a:r>
              <a:rPr lang="ru-RU" sz="2000" dirty="0">
                <a:solidFill>
                  <a:schemeClr val="tx2"/>
                </a:solidFill>
                <a:effectLst>
                  <a:outerShdw blurRad="38100" dist="38100" dir="2700000" algn="tl">
                    <a:srgbClr val="000000">
                      <a:alpha val="43137"/>
                    </a:srgbClr>
                  </a:outerShdw>
                </a:effectLst>
                <a:latin typeface="Cambria" pitchFamily="18" charset="0"/>
              </a:rPr>
              <a:t>« Об утверждении и введении в действие </a:t>
            </a:r>
            <a:r>
              <a:rPr lang="ru-RU" sz="2000" b="1" dirty="0">
                <a:solidFill>
                  <a:schemeClr val="tx2"/>
                </a:solidFill>
                <a:effectLst>
                  <a:outerShdw blurRad="38100" dist="38100" dir="2700000" algn="tl">
                    <a:srgbClr val="000000">
                      <a:alpha val="43137"/>
                    </a:srgbClr>
                  </a:outerShdw>
                </a:effectLst>
                <a:latin typeface="Cambria" pitchFamily="18" charset="0"/>
              </a:rPr>
              <a:t>ФГОС НОО</a:t>
            </a:r>
            <a:r>
              <a:rPr lang="ru-RU" sz="2000" dirty="0">
                <a:solidFill>
                  <a:schemeClr val="tx2"/>
                </a:solidFill>
                <a:effectLst>
                  <a:outerShdw blurRad="38100" dist="38100" dir="2700000" algn="tl">
                    <a:srgbClr val="000000">
                      <a:alpha val="43137"/>
                    </a:srgbClr>
                  </a:outerShdw>
                </a:effectLst>
                <a:latin typeface="Cambria" pitchFamily="18" charset="0"/>
              </a:rPr>
              <a:t>» (с изменениями — приказы от 26.11.10 № 1241, от 22.09.11 № 2357, от 18.12.12 № 1060, от 29.12.14 </a:t>
            </a:r>
            <a:r>
              <a:rPr lang="ru-RU" sz="2000" dirty="0">
                <a:solidFill>
                  <a:schemeClr val="accent1">
                    <a:lumMod val="75000"/>
                  </a:schemeClr>
                </a:solidFill>
                <a:effectLst>
                  <a:outerShdw blurRad="38100" dist="38100" dir="2700000" algn="tl">
                    <a:srgbClr val="000000">
                      <a:alpha val="43137"/>
                    </a:srgbClr>
                  </a:outerShdw>
                </a:effectLst>
                <a:latin typeface="Cambria" pitchFamily="18" charset="0"/>
              </a:rPr>
              <a:t>№1643</a:t>
            </a:r>
            <a:r>
              <a:rPr lang="ru-RU" sz="2000" dirty="0">
                <a:solidFill>
                  <a:schemeClr val="tx2"/>
                </a:solidFill>
                <a:effectLst>
                  <a:outerShdw blurRad="38100" dist="38100" dir="2700000" algn="tl">
                    <a:srgbClr val="000000">
                      <a:alpha val="43137"/>
                    </a:srgbClr>
                  </a:outerShdw>
                </a:effectLst>
                <a:latin typeface="Cambria" pitchFamily="18" charset="0"/>
              </a:rPr>
              <a:t>)</a:t>
            </a:r>
          </a:p>
          <a:p>
            <a:pPr algn="just">
              <a:tabLst>
                <a:tab pos="797955" algn="l"/>
                <a:tab pos="1595910" algn="l"/>
                <a:tab pos="2393865" algn="l"/>
                <a:tab pos="3191820" algn="l"/>
                <a:tab pos="3989775" algn="l"/>
                <a:tab pos="4787730" algn="l"/>
              </a:tabLst>
            </a:pPr>
            <a:endParaRPr lang="ru-RU" sz="2000" dirty="0">
              <a:solidFill>
                <a:schemeClr val="tx2"/>
              </a:solidFill>
              <a:effectLst>
                <a:outerShdw blurRad="38100" dist="38100" dir="2700000" algn="tl">
                  <a:srgbClr val="000000">
                    <a:alpha val="43137"/>
                  </a:srgbClr>
                </a:outerShdw>
              </a:effectLst>
              <a:latin typeface="Cambria" pitchFamily="18" charset="0"/>
            </a:endParaRPr>
          </a:p>
          <a:p>
            <a:pPr algn="just">
              <a:tabLst>
                <a:tab pos="797955" algn="l"/>
                <a:tab pos="1595910" algn="l"/>
                <a:tab pos="2393865" algn="l"/>
                <a:tab pos="3191820" algn="l"/>
                <a:tab pos="3989775" algn="l"/>
                <a:tab pos="4787730" algn="l"/>
              </a:tabLst>
            </a:pPr>
            <a:r>
              <a:rPr lang="ru-RU" sz="2000" dirty="0">
                <a:solidFill>
                  <a:schemeClr val="tx2"/>
                </a:solidFill>
                <a:effectLst>
                  <a:outerShdw blurRad="38100" dist="38100" dir="2700000" algn="tl">
                    <a:srgbClr val="000000">
                      <a:alpha val="43137"/>
                    </a:srgbClr>
                  </a:outerShdw>
                </a:effectLst>
                <a:latin typeface="Cambria" pitchFamily="18" charset="0"/>
              </a:rPr>
              <a:t>от 17.12.2010 </a:t>
            </a:r>
            <a:r>
              <a:rPr lang="ru-RU" sz="2000" b="1" dirty="0">
                <a:solidFill>
                  <a:srgbClr val="C00000"/>
                </a:solidFill>
                <a:effectLst>
                  <a:outerShdw blurRad="38100" dist="38100" dir="2700000" algn="tl">
                    <a:srgbClr val="000000">
                      <a:alpha val="43137"/>
                    </a:srgbClr>
                  </a:outerShdw>
                </a:effectLst>
                <a:latin typeface="Cambria" pitchFamily="18" charset="0"/>
              </a:rPr>
              <a:t>№ 1897 </a:t>
            </a:r>
            <a:r>
              <a:rPr lang="ru-RU" sz="2000" dirty="0">
                <a:solidFill>
                  <a:schemeClr val="tx2"/>
                </a:solidFill>
                <a:effectLst>
                  <a:outerShdw blurRad="38100" dist="38100" dir="2700000" algn="tl">
                    <a:srgbClr val="000000">
                      <a:alpha val="43137"/>
                    </a:srgbClr>
                  </a:outerShdw>
                </a:effectLst>
                <a:latin typeface="Cambria" pitchFamily="18" charset="0"/>
              </a:rPr>
              <a:t>«Об </a:t>
            </a:r>
            <a:r>
              <a:rPr lang="ru-RU" sz="2000" b="1" dirty="0">
                <a:solidFill>
                  <a:schemeClr val="tx2"/>
                </a:solidFill>
                <a:effectLst>
                  <a:outerShdw blurRad="38100" dist="38100" dir="2700000" algn="tl">
                    <a:srgbClr val="000000">
                      <a:alpha val="43137"/>
                    </a:srgbClr>
                  </a:outerShdw>
                </a:effectLst>
                <a:latin typeface="Cambria" pitchFamily="18" charset="0"/>
              </a:rPr>
              <a:t>утверждении ФГОС ООО</a:t>
            </a:r>
            <a:r>
              <a:rPr lang="ru-RU" sz="2000" dirty="0">
                <a:solidFill>
                  <a:schemeClr val="tx2"/>
                </a:solidFill>
                <a:effectLst>
                  <a:outerShdw blurRad="38100" dist="38100" dir="2700000" algn="tl">
                    <a:srgbClr val="000000">
                      <a:alpha val="43137"/>
                    </a:srgbClr>
                  </a:outerShdw>
                </a:effectLst>
                <a:latin typeface="Cambria" pitchFamily="18" charset="0"/>
              </a:rPr>
              <a:t>» (с </a:t>
            </a:r>
            <a:r>
              <a:rPr lang="ru-RU" sz="2000" dirty="0" smtClean="0">
                <a:solidFill>
                  <a:schemeClr val="tx2"/>
                </a:solidFill>
                <a:effectLst>
                  <a:outerShdw blurRad="38100" dist="38100" dir="2700000" algn="tl">
                    <a:srgbClr val="000000">
                      <a:alpha val="43137"/>
                    </a:srgbClr>
                  </a:outerShdw>
                </a:effectLst>
                <a:latin typeface="Cambria" pitchFamily="18" charset="0"/>
              </a:rPr>
              <a:t>изменениями </a:t>
            </a:r>
            <a:r>
              <a:rPr lang="ru-RU" sz="2000" dirty="0">
                <a:solidFill>
                  <a:schemeClr val="tx2"/>
                </a:solidFill>
                <a:effectLst>
                  <a:outerShdw blurRad="38100" dist="38100" dir="2700000" algn="tl">
                    <a:srgbClr val="000000">
                      <a:alpha val="43137"/>
                    </a:srgbClr>
                  </a:outerShdw>
                </a:effectLst>
                <a:latin typeface="Cambria" pitchFamily="18" charset="0"/>
              </a:rPr>
              <a:t>– приказ от 29.12.14 №1644)</a:t>
            </a:r>
          </a:p>
          <a:p>
            <a:pPr algn="just">
              <a:tabLst>
                <a:tab pos="797955" algn="l"/>
                <a:tab pos="1595910" algn="l"/>
                <a:tab pos="2393865" algn="l"/>
                <a:tab pos="3191820" algn="l"/>
                <a:tab pos="3989775" algn="l"/>
                <a:tab pos="4787730" algn="l"/>
              </a:tabLst>
            </a:pPr>
            <a:endParaRPr lang="ru-RU" sz="2000" dirty="0">
              <a:solidFill>
                <a:schemeClr val="tx2"/>
              </a:solidFill>
              <a:effectLst>
                <a:outerShdw blurRad="38100" dist="38100" dir="2700000" algn="tl">
                  <a:srgbClr val="000000">
                    <a:alpha val="43137"/>
                  </a:srgbClr>
                </a:outerShdw>
              </a:effectLst>
              <a:latin typeface="Cambria" pitchFamily="18" charset="0"/>
            </a:endParaRPr>
          </a:p>
          <a:p>
            <a:pPr algn="just">
              <a:tabLst>
                <a:tab pos="797955" algn="l"/>
                <a:tab pos="1595910" algn="l"/>
                <a:tab pos="2393865" algn="l"/>
                <a:tab pos="3191820" algn="l"/>
                <a:tab pos="3989775" algn="l"/>
                <a:tab pos="4787730" algn="l"/>
              </a:tabLst>
            </a:pPr>
            <a:r>
              <a:rPr lang="ru-RU" sz="2000" dirty="0">
                <a:solidFill>
                  <a:schemeClr val="tx2"/>
                </a:solidFill>
                <a:effectLst>
                  <a:outerShdw blurRad="38100" dist="38100" dir="2700000" algn="tl">
                    <a:srgbClr val="000000">
                      <a:alpha val="43137"/>
                    </a:srgbClr>
                  </a:outerShdw>
                </a:effectLst>
                <a:latin typeface="Cambria" pitchFamily="18" charset="0"/>
              </a:rPr>
              <a:t>от 17.05.2012 </a:t>
            </a:r>
            <a:r>
              <a:rPr lang="ru-RU" sz="2000" dirty="0">
                <a:solidFill>
                  <a:srgbClr val="C00000"/>
                </a:solidFill>
                <a:effectLst>
                  <a:outerShdw blurRad="38100" dist="38100" dir="2700000" algn="tl">
                    <a:srgbClr val="000000">
                      <a:alpha val="43137"/>
                    </a:srgbClr>
                  </a:outerShdw>
                </a:effectLst>
                <a:latin typeface="Cambria" pitchFamily="18" charset="0"/>
              </a:rPr>
              <a:t>№ </a:t>
            </a:r>
            <a:r>
              <a:rPr lang="ru-RU" sz="2000" b="1" dirty="0">
                <a:solidFill>
                  <a:srgbClr val="C00000"/>
                </a:solidFill>
                <a:effectLst>
                  <a:outerShdw blurRad="38100" dist="38100" dir="2700000" algn="tl">
                    <a:srgbClr val="000000">
                      <a:alpha val="43137"/>
                    </a:srgbClr>
                  </a:outerShdw>
                </a:effectLst>
                <a:latin typeface="Cambria" pitchFamily="18" charset="0"/>
              </a:rPr>
              <a:t>413</a:t>
            </a:r>
            <a:r>
              <a:rPr lang="ru-RU" sz="2000" dirty="0">
                <a:solidFill>
                  <a:srgbClr val="C00000"/>
                </a:solidFill>
                <a:effectLst>
                  <a:outerShdw blurRad="38100" dist="38100" dir="2700000" algn="tl">
                    <a:srgbClr val="000000">
                      <a:alpha val="43137"/>
                    </a:srgbClr>
                  </a:outerShdw>
                </a:effectLst>
                <a:latin typeface="Cambria" pitchFamily="18" charset="0"/>
              </a:rPr>
              <a:t> </a:t>
            </a:r>
            <a:r>
              <a:rPr lang="ru-RU" sz="2000" dirty="0">
                <a:solidFill>
                  <a:schemeClr val="tx2"/>
                </a:solidFill>
                <a:effectLst>
                  <a:outerShdw blurRad="38100" dist="38100" dir="2700000" algn="tl">
                    <a:srgbClr val="000000">
                      <a:alpha val="43137"/>
                    </a:srgbClr>
                  </a:outerShdw>
                </a:effectLst>
                <a:latin typeface="Cambria" pitchFamily="18" charset="0"/>
              </a:rPr>
              <a:t>«Об утверждении </a:t>
            </a:r>
            <a:r>
              <a:rPr lang="ru-RU" sz="2000" b="1" dirty="0">
                <a:solidFill>
                  <a:schemeClr val="tx2"/>
                </a:solidFill>
                <a:effectLst>
                  <a:outerShdw blurRad="38100" dist="38100" dir="2700000" algn="tl">
                    <a:srgbClr val="000000">
                      <a:alpha val="43137"/>
                    </a:srgbClr>
                  </a:outerShdw>
                </a:effectLst>
                <a:latin typeface="Cambria" pitchFamily="18" charset="0"/>
              </a:rPr>
              <a:t>ФГОС среднего (полного) общего образования» </a:t>
            </a:r>
            <a:r>
              <a:rPr lang="ru-RU" sz="2000" dirty="0">
                <a:solidFill>
                  <a:schemeClr val="tx2"/>
                </a:solidFill>
                <a:effectLst>
                  <a:outerShdw blurRad="38100" dist="38100" dir="2700000" algn="tl">
                    <a:srgbClr val="000000">
                      <a:alpha val="43137"/>
                    </a:srgbClr>
                  </a:outerShdw>
                </a:effectLst>
                <a:latin typeface="Cambria" pitchFamily="18" charset="0"/>
              </a:rPr>
              <a:t>(с изменениями – приказ от 29.12.14 №1645</a:t>
            </a:r>
            <a:r>
              <a:rPr lang="ru-RU" sz="2000" dirty="0" smtClean="0">
                <a:solidFill>
                  <a:schemeClr val="tx2"/>
                </a:solidFill>
                <a:effectLst>
                  <a:outerShdw blurRad="38100" dist="38100" dir="2700000" algn="tl">
                    <a:srgbClr val="000000">
                      <a:alpha val="43137"/>
                    </a:srgbClr>
                  </a:outerShdw>
                </a:effectLst>
                <a:latin typeface="Cambria" pitchFamily="18" charset="0"/>
              </a:rPr>
              <a:t>)</a:t>
            </a:r>
          </a:p>
          <a:p>
            <a:pPr algn="just">
              <a:tabLst>
                <a:tab pos="723900" algn="l"/>
                <a:tab pos="1447800" algn="l"/>
                <a:tab pos="2171700" algn="l"/>
                <a:tab pos="2895600" algn="l"/>
                <a:tab pos="3619500" algn="l"/>
                <a:tab pos="4343400" algn="l"/>
              </a:tabLst>
            </a:pPr>
            <a:r>
              <a:rPr lang="ru-RU" sz="2000" dirty="0">
                <a:solidFill>
                  <a:schemeClr val="tx2"/>
                </a:solidFill>
                <a:effectLst>
                  <a:outerShdw blurRad="38100" dist="38100" dir="2700000" algn="tl">
                    <a:srgbClr val="000000">
                      <a:alpha val="43137"/>
                    </a:srgbClr>
                  </a:outerShdw>
                </a:effectLst>
                <a:latin typeface="Cambria" pitchFamily="18" charset="0"/>
              </a:rPr>
              <a:t>от 19.12.2014 </a:t>
            </a:r>
            <a:r>
              <a:rPr lang="ru-RU" sz="2000" b="1" dirty="0">
                <a:solidFill>
                  <a:srgbClr val="C00000"/>
                </a:solidFill>
                <a:effectLst>
                  <a:outerShdw blurRad="38100" dist="38100" dir="2700000" algn="tl">
                    <a:srgbClr val="000000">
                      <a:alpha val="43137"/>
                    </a:srgbClr>
                  </a:outerShdw>
                </a:effectLst>
                <a:latin typeface="Cambria" pitchFamily="18" charset="0"/>
              </a:rPr>
              <a:t>№ 1598 </a:t>
            </a:r>
            <a:r>
              <a:rPr lang="ru-RU" sz="2000" dirty="0">
                <a:solidFill>
                  <a:schemeClr val="tx2"/>
                </a:solidFill>
                <a:effectLst>
                  <a:outerShdw blurRad="38100" dist="38100" dir="2700000" algn="tl">
                    <a:srgbClr val="000000">
                      <a:alpha val="43137"/>
                    </a:srgbClr>
                  </a:outerShdw>
                </a:effectLst>
                <a:latin typeface="Cambria" pitchFamily="18" charset="0"/>
              </a:rPr>
              <a:t>«Об утверждении ФГОС НОО обучающихся </a:t>
            </a:r>
            <a:r>
              <a:rPr lang="ru-RU" sz="2000" b="1" dirty="0">
                <a:solidFill>
                  <a:schemeClr val="tx2"/>
                </a:solidFill>
                <a:effectLst>
                  <a:outerShdw blurRad="38100" dist="38100" dir="2700000" algn="tl">
                    <a:srgbClr val="000000">
                      <a:alpha val="43137"/>
                    </a:srgbClr>
                  </a:outerShdw>
                </a:effectLst>
                <a:latin typeface="Cambria" pitchFamily="18" charset="0"/>
              </a:rPr>
              <a:t>с ограниченными возможностями здоровья»</a:t>
            </a:r>
          </a:p>
          <a:p>
            <a:pPr algn="just">
              <a:tabLst>
                <a:tab pos="723900" algn="l"/>
                <a:tab pos="1447800" algn="l"/>
                <a:tab pos="2171700" algn="l"/>
                <a:tab pos="2895600" algn="l"/>
                <a:tab pos="3619500" algn="l"/>
                <a:tab pos="4343400" algn="l"/>
              </a:tabLst>
            </a:pPr>
            <a:r>
              <a:rPr lang="ru-RU" sz="2000" dirty="0">
                <a:solidFill>
                  <a:schemeClr val="tx2"/>
                </a:solidFill>
                <a:effectLst>
                  <a:outerShdw blurRad="38100" dist="38100" dir="2700000" algn="tl">
                    <a:srgbClr val="000000">
                      <a:alpha val="43137"/>
                    </a:srgbClr>
                  </a:outerShdw>
                </a:effectLst>
                <a:latin typeface="Cambria" pitchFamily="18" charset="0"/>
              </a:rPr>
              <a:t>(применяется к правоотношениям, возникшим с 1 сентября 2016 г.)</a:t>
            </a:r>
          </a:p>
          <a:p>
            <a:pPr algn="just">
              <a:tabLst>
                <a:tab pos="723900" algn="l"/>
                <a:tab pos="1447800" algn="l"/>
                <a:tab pos="2171700" algn="l"/>
                <a:tab pos="2895600" algn="l"/>
                <a:tab pos="3619500" algn="l"/>
                <a:tab pos="4343400" algn="l"/>
              </a:tabLst>
            </a:pPr>
            <a:endParaRPr lang="ru-RU" sz="2000" dirty="0">
              <a:solidFill>
                <a:schemeClr val="tx2"/>
              </a:solidFill>
              <a:effectLst>
                <a:outerShdw blurRad="38100" dist="38100" dir="2700000" algn="tl">
                  <a:srgbClr val="000000">
                    <a:alpha val="43137"/>
                  </a:srgbClr>
                </a:outerShdw>
              </a:effectLst>
              <a:latin typeface="Cambria" pitchFamily="18" charset="0"/>
            </a:endParaRPr>
          </a:p>
          <a:p>
            <a:pPr algn="just">
              <a:tabLst>
                <a:tab pos="723900" algn="l"/>
                <a:tab pos="1447800" algn="l"/>
                <a:tab pos="2171700" algn="l"/>
                <a:tab pos="2895600" algn="l"/>
                <a:tab pos="3619500" algn="l"/>
                <a:tab pos="4343400" algn="l"/>
              </a:tabLst>
            </a:pPr>
            <a:r>
              <a:rPr lang="ru-RU" sz="2000" dirty="0">
                <a:solidFill>
                  <a:schemeClr val="tx2"/>
                </a:solidFill>
                <a:effectLst>
                  <a:outerShdw blurRad="38100" dist="38100" dir="2700000" algn="tl">
                    <a:srgbClr val="000000">
                      <a:alpha val="43137"/>
                    </a:srgbClr>
                  </a:outerShdw>
                </a:effectLst>
                <a:latin typeface="Cambria" pitchFamily="18" charset="0"/>
              </a:rPr>
              <a:t>от 19.12. 2014 </a:t>
            </a:r>
            <a:r>
              <a:rPr lang="ru-RU" sz="2000" b="1" dirty="0">
                <a:solidFill>
                  <a:srgbClr val="C00000"/>
                </a:solidFill>
                <a:effectLst>
                  <a:outerShdw blurRad="38100" dist="38100" dir="2700000" algn="tl">
                    <a:srgbClr val="000000">
                      <a:alpha val="43137"/>
                    </a:srgbClr>
                  </a:outerShdw>
                </a:effectLst>
                <a:latin typeface="Cambria" pitchFamily="18" charset="0"/>
              </a:rPr>
              <a:t>№ 1599 </a:t>
            </a:r>
            <a:r>
              <a:rPr lang="ru-RU" sz="2000" dirty="0">
                <a:solidFill>
                  <a:schemeClr val="tx2"/>
                </a:solidFill>
                <a:effectLst>
                  <a:outerShdw blurRad="38100" dist="38100" dir="2700000" algn="tl">
                    <a:srgbClr val="000000">
                      <a:alpha val="43137"/>
                    </a:srgbClr>
                  </a:outerShdw>
                </a:effectLst>
                <a:latin typeface="Cambria" pitchFamily="18" charset="0"/>
              </a:rPr>
              <a:t>«Об утверждении ФГОС  </a:t>
            </a:r>
            <a:r>
              <a:rPr lang="ru-RU" sz="2000" b="1" dirty="0">
                <a:solidFill>
                  <a:schemeClr val="tx2"/>
                </a:solidFill>
                <a:effectLst>
                  <a:outerShdw blurRad="38100" dist="38100" dir="2700000" algn="tl">
                    <a:srgbClr val="000000">
                      <a:alpha val="43137"/>
                    </a:srgbClr>
                  </a:outerShdw>
                </a:effectLst>
                <a:latin typeface="Cambria" pitchFamily="18" charset="0"/>
              </a:rPr>
              <a:t>обучающихся с умственной отсталостью (интеллектуальными нарушениями)»</a:t>
            </a:r>
          </a:p>
          <a:p>
            <a:pPr algn="just">
              <a:tabLst>
                <a:tab pos="723900" algn="l"/>
                <a:tab pos="1447800" algn="l"/>
                <a:tab pos="2171700" algn="l"/>
                <a:tab pos="2895600" algn="l"/>
                <a:tab pos="3619500" algn="l"/>
                <a:tab pos="4343400" algn="l"/>
              </a:tabLst>
            </a:pPr>
            <a:r>
              <a:rPr lang="ru-RU" sz="2000" dirty="0">
                <a:solidFill>
                  <a:schemeClr val="tx2"/>
                </a:solidFill>
                <a:effectLst>
                  <a:outerShdw blurRad="38100" dist="38100" dir="2700000" algn="tl">
                    <a:srgbClr val="000000">
                      <a:alpha val="43137"/>
                    </a:srgbClr>
                  </a:outerShdw>
                </a:effectLst>
                <a:latin typeface="Cambria" pitchFamily="18" charset="0"/>
              </a:rPr>
              <a:t>(применяется </a:t>
            </a:r>
            <a:r>
              <a:rPr lang="ru-RU" sz="2000" dirty="0" smtClean="0">
                <a:solidFill>
                  <a:schemeClr val="tx2"/>
                </a:solidFill>
                <a:effectLst>
                  <a:outerShdw blurRad="38100" dist="38100" dir="2700000" algn="tl">
                    <a:srgbClr val="000000">
                      <a:alpha val="43137"/>
                    </a:srgbClr>
                  </a:outerShdw>
                </a:effectLst>
                <a:latin typeface="Cambria" pitchFamily="18" charset="0"/>
              </a:rPr>
              <a:t>к правоотношениям, возникшим с 1 сентября 2016 г.)</a:t>
            </a:r>
            <a:endParaRPr lang="ru-RU" sz="2000" dirty="0">
              <a:solidFill>
                <a:schemeClr val="tx2"/>
              </a:solidFill>
              <a:effectLst>
                <a:outerShdw blurRad="38100" dist="38100" dir="2700000" algn="tl">
                  <a:srgbClr val="000000">
                    <a:alpha val="43137"/>
                  </a:srgbClr>
                </a:outerShdw>
              </a:effectLst>
              <a:latin typeface="Cambria" pitchFamily="18" charset="0"/>
            </a:endParaRPr>
          </a:p>
          <a:p>
            <a:pPr algn="just">
              <a:tabLst>
                <a:tab pos="797955" algn="l"/>
                <a:tab pos="1595910" algn="l"/>
                <a:tab pos="2393865" algn="l"/>
                <a:tab pos="3191820" algn="l"/>
                <a:tab pos="3989775" algn="l"/>
                <a:tab pos="4787730" algn="l"/>
              </a:tabLst>
            </a:pPr>
            <a:endParaRPr lang="ru-RU" sz="2000" dirty="0">
              <a:solidFill>
                <a:schemeClr val="tx2"/>
              </a:solidFill>
              <a:effectLst>
                <a:outerShdw blurRad="38100" dist="38100" dir="2700000" algn="tl">
                  <a:srgbClr val="000000">
                    <a:alpha val="43137"/>
                  </a:srgbClr>
                </a:outerShdw>
              </a:effectLst>
              <a:latin typeface="Cambria" pitchFamily="18" charset="0"/>
            </a:endParaRPr>
          </a:p>
          <a:p>
            <a:pPr algn="just">
              <a:tabLst>
                <a:tab pos="797955" algn="l"/>
                <a:tab pos="1595910" algn="l"/>
                <a:tab pos="2393865" algn="l"/>
                <a:tab pos="3191820" algn="l"/>
                <a:tab pos="3989775" algn="l"/>
                <a:tab pos="4787730" algn="l"/>
              </a:tabLst>
            </a:pPr>
            <a:endParaRPr lang="ru-RU" sz="2000" b="1" dirty="0">
              <a:solidFill>
                <a:schemeClr val="tx2"/>
              </a:solidFill>
              <a:effectLst>
                <a:outerShdw blurRad="38100" dist="38100" dir="2700000" algn="tl">
                  <a:srgbClr val="000000">
                    <a:alpha val="43137"/>
                  </a:srgbClr>
                </a:outerShdw>
              </a:effectLst>
              <a:latin typeface="Cambria" pitchFamily="18" charset="0"/>
            </a:endParaRPr>
          </a:p>
        </p:txBody>
      </p:sp>
    </p:spTree>
    <p:extLst>
      <p:ext uri="{BB962C8B-B14F-4D97-AF65-F5344CB8AC3E}">
        <p14:creationId xmlns:p14="http://schemas.microsoft.com/office/powerpoint/2010/main" val="331560728"/>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58766" y="207941"/>
            <a:ext cx="1012356" cy="635004"/>
          </a:xfrm>
          <a:prstGeom prst="rect">
            <a:avLst/>
          </a:prstGeom>
          <a:noFill/>
          <a:ln w="9525">
            <a:noFill/>
            <a:round/>
            <a:headEnd/>
            <a:tailEnd/>
          </a:ln>
          <a:effectLst>
            <a:outerShdw blurRad="50800" dist="38100" dir="2700000" algn="tl" rotWithShape="0">
              <a:prstClr val="black">
                <a:alpha val="40000"/>
              </a:prstClr>
            </a:outerShdw>
          </a:effec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1121" y="1477948"/>
            <a:ext cx="8573453" cy="5873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071122" y="317082"/>
            <a:ext cx="8732220" cy="1051726"/>
          </a:xfrm>
          <a:prstGeom prst="rect">
            <a:avLst/>
          </a:prstGeom>
          <a:solidFill>
            <a:schemeClr val="bg1"/>
          </a:solidFill>
        </p:spPr>
        <p:txBody>
          <a:bodyPr wrap="square" lIns="100794" tIns="50397" rIns="100794" bIns="50397">
            <a:spAutoFit/>
          </a:bodyPr>
          <a:lstStyle/>
          <a:p>
            <a:pPr algn="ctr"/>
            <a:r>
              <a:rPr lang="ru-RU" sz="3100" b="1" dirty="0">
                <a:solidFill>
                  <a:srgbClr val="C00000"/>
                </a:solidFill>
                <a:effectLst>
                  <a:outerShdw blurRad="38100" dist="38100" dir="2700000" algn="tl">
                    <a:srgbClr val="000000">
                      <a:alpha val="43137"/>
                    </a:srgbClr>
                  </a:outerShdw>
                </a:effectLst>
                <a:latin typeface="Cambria" pitchFamily="18" charset="0"/>
              </a:rPr>
              <a:t>Сайт издательства «Академкнига/Учебник»</a:t>
            </a:r>
          </a:p>
          <a:p>
            <a:pPr algn="ctr"/>
            <a:r>
              <a:rPr lang="en-US" sz="3100" b="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www.akademkniga.ru</a:t>
            </a:r>
            <a:r>
              <a:rPr lang="ru-RU" sz="3100" b="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039179347"/>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43768" y="323453"/>
            <a:ext cx="9414570" cy="7560840"/>
          </a:xfrm>
        </p:spPr>
        <p:txBody>
          <a:bodyPr/>
          <a:lstStyle/>
          <a:p>
            <a:r>
              <a:rPr lang="ru-RU" sz="2000" b="1" dirty="0" smtClean="0">
                <a:solidFill>
                  <a:schemeClr val="tx2"/>
                </a:solidFill>
              </a:rPr>
              <a:t>Приказ Министерства образования и науки РФ от 29 декабря 2014 г. № 1643 “О внесении изменений в приказ Министерства образования и науки Российской Федерации от 6 октября 2009 г. № 373 “Об утверждении и введении в действие федерального государственного образовательного стандарта начального общего образования”</a:t>
            </a:r>
            <a:r>
              <a:rPr lang="ru-RU" sz="2000" dirty="0" smtClean="0">
                <a:solidFill>
                  <a:schemeClr val="tx2"/>
                </a:solidFill>
              </a:rPr>
              <a:t> (Зарегистрировано в Минюсте РФ 6 февраля 2015 г. Регистрационный № 35916)</a:t>
            </a:r>
          </a:p>
          <a:p>
            <a:endParaRPr lang="ru-RU" sz="2000" b="1" dirty="0" smtClean="0">
              <a:solidFill>
                <a:schemeClr val="tx2"/>
              </a:solidFill>
            </a:endParaRPr>
          </a:p>
          <a:p>
            <a:r>
              <a:rPr lang="ru-RU" sz="2000" b="1" dirty="0" smtClean="0">
                <a:solidFill>
                  <a:schemeClr val="tx2"/>
                </a:solidFill>
              </a:rPr>
              <a:t>Приказ </a:t>
            </a:r>
            <a:r>
              <a:rPr lang="ru-RU" sz="2000" b="1" dirty="0">
                <a:solidFill>
                  <a:schemeClr val="tx2"/>
                </a:solidFill>
              </a:rPr>
              <a:t>Министерства образования и науки РФ от 29 декабря 2014 г. № </a:t>
            </a:r>
            <a:r>
              <a:rPr lang="ru-RU" sz="2000" b="1" dirty="0" smtClean="0">
                <a:solidFill>
                  <a:schemeClr val="tx2"/>
                </a:solidFill>
              </a:rPr>
              <a:t>1644 "О </a:t>
            </a:r>
            <a:r>
              <a:rPr lang="ru-RU" sz="2000" b="1" dirty="0">
                <a:solidFill>
                  <a:schemeClr val="tx2"/>
                </a:solidFill>
              </a:rPr>
              <a:t>внесении изменений в приказ Министерства образования и науки Российской Федерации от 17 декабря 2010 г. № 1897 “Об утверждении федерального государственного образовательного стандарта основного общего образования</a:t>
            </a:r>
            <a:r>
              <a:rPr lang="ru-RU" sz="2000" b="1" dirty="0" smtClean="0">
                <a:solidFill>
                  <a:schemeClr val="tx2"/>
                </a:solidFill>
              </a:rPr>
              <a:t>”</a:t>
            </a:r>
            <a:r>
              <a:rPr lang="ru-RU" sz="2000" dirty="0">
                <a:solidFill>
                  <a:schemeClr val="tx2"/>
                </a:solidFill>
              </a:rPr>
              <a:t> (Зарегистрировано в Минюсте РФ 6 февраля 2015 г. Регистрационный № </a:t>
            </a:r>
            <a:r>
              <a:rPr lang="ru-RU" sz="2000" dirty="0" smtClean="0">
                <a:solidFill>
                  <a:schemeClr val="tx2"/>
                </a:solidFill>
              </a:rPr>
              <a:t>35915)</a:t>
            </a:r>
          </a:p>
          <a:p>
            <a:endParaRPr lang="ru-RU" sz="2000" dirty="0" smtClean="0"/>
          </a:p>
          <a:p>
            <a:r>
              <a:rPr lang="ru-RU" sz="2000" b="1" dirty="0">
                <a:solidFill>
                  <a:schemeClr val="tx2"/>
                </a:solidFill>
              </a:rPr>
              <a:t>Приказ Министерства образования и науки РФ от 29 декабря 2014  г. №  </a:t>
            </a:r>
            <a:r>
              <a:rPr lang="ru-RU" sz="2000" b="1" dirty="0" smtClean="0">
                <a:solidFill>
                  <a:schemeClr val="tx2"/>
                </a:solidFill>
              </a:rPr>
              <a:t>1645 “О </a:t>
            </a:r>
            <a:r>
              <a:rPr lang="ru-RU" sz="2000" b="1" dirty="0">
                <a:solidFill>
                  <a:schemeClr val="tx2"/>
                </a:solidFill>
              </a:rPr>
              <a:t>внесении изменений в приказ Министерства образования и науки Российской Федерации от 17 мая 2012  г. №  413 “Об утверждении федерального государственного образовательного стандарта среднего (полного) общего образования</a:t>
            </a:r>
            <a:r>
              <a:rPr lang="ru-RU" sz="2000" b="1" dirty="0" smtClean="0">
                <a:solidFill>
                  <a:schemeClr val="tx2"/>
                </a:solidFill>
              </a:rPr>
              <a:t>”</a:t>
            </a:r>
            <a:r>
              <a:rPr lang="ru-RU" sz="2000" b="1" dirty="0">
                <a:solidFill>
                  <a:schemeClr val="tx2"/>
                </a:solidFill>
              </a:rPr>
              <a:t> ”</a:t>
            </a:r>
            <a:r>
              <a:rPr lang="ru-RU" sz="2000" dirty="0">
                <a:solidFill>
                  <a:schemeClr val="tx2"/>
                </a:solidFill>
              </a:rPr>
              <a:t> (Зарегистрировано в Минюсте РФ 6 февраля 2015 г. Регистрационный № </a:t>
            </a:r>
            <a:r>
              <a:rPr lang="ru-RU" sz="2000" dirty="0" smtClean="0">
                <a:solidFill>
                  <a:schemeClr val="tx2"/>
                </a:solidFill>
              </a:rPr>
              <a:t>35953)</a:t>
            </a:r>
            <a:endParaRPr lang="ru-RU" sz="2000" dirty="0">
              <a:solidFill>
                <a:schemeClr val="tx2"/>
              </a:solidFill>
            </a:endParaRPr>
          </a:p>
          <a:p>
            <a:endParaRPr lang="ru-RU" sz="2000" dirty="0"/>
          </a:p>
          <a:p>
            <a:endParaRPr lang="ru-RU" sz="2400" dirty="0"/>
          </a:p>
          <a:p>
            <a:endParaRPr lang="ru-RU" sz="2400" b="1" dirty="0"/>
          </a:p>
          <a:p>
            <a:endParaRPr lang="ru-RU" sz="2400" dirty="0"/>
          </a:p>
          <a:p>
            <a:endParaRPr lang="ru-RU" sz="2400" b="1" dirty="0"/>
          </a:p>
          <a:p>
            <a:r>
              <a:rPr lang="ru-RU" dirty="0"/>
              <a:t> </a:t>
            </a:r>
          </a:p>
          <a:p>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4113" y="3703638"/>
            <a:ext cx="15240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4759499"/>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graphicFrame>
        <p:nvGraphicFramePr>
          <p:cNvPr id="2" name="Таблица 1"/>
          <p:cNvGraphicFramePr>
            <a:graphicFrameLocks noGrp="1"/>
          </p:cNvGraphicFramePr>
          <p:nvPr>
            <p:extLst>
              <p:ext uri="{D42A27DB-BD31-4B8C-83A1-F6EECF244321}">
                <p14:modId xmlns:p14="http://schemas.microsoft.com/office/powerpoint/2010/main" val="3449810744"/>
              </p:ext>
            </p:extLst>
          </p:nvPr>
        </p:nvGraphicFramePr>
        <p:xfrm>
          <a:off x="912354" y="1001697"/>
          <a:ext cx="8970371" cy="7355552"/>
        </p:xfrm>
        <a:graphic>
          <a:graphicData uri="http://schemas.openxmlformats.org/drawingml/2006/table">
            <a:tbl>
              <a:tblPr firstRow="1" firstCol="1" bandRow="1">
                <a:tableStyleId>{5C22544A-7EE6-4342-B048-85BDC9FD1C3A}</a:tableStyleId>
              </a:tblPr>
              <a:tblGrid>
                <a:gridCol w="3555907"/>
                <a:gridCol w="5414464"/>
              </a:tblGrid>
              <a:tr h="463660">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a:t>
                      </a:r>
                      <a:r>
                        <a:rPr lang="ru-RU" sz="2600" dirty="0" smtClean="0">
                          <a:effectLst/>
                          <a:latin typeface="Times New Roman" panose="02020603050405020304" pitchFamily="18" charset="0"/>
                          <a:cs typeface="Times New Roman" panose="02020603050405020304" pitchFamily="18" charset="0"/>
                        </a:rPr>
                        <a:t> НОО– 2009</a:t>
                      </a:r>
                      <a:r>
                        <a:rPr lang="ru-RU" sz="2600" baseline="0" dirty="0" smtClean="0">
                          <a:effectLst/>
                          <a:latin typeface="Times New Roman" panose="02020603050405020304" pitchFamily="18" charset="0"/>
                          <a:cs typeface="Times New Roman" panose="02020603050405020304" pitchFamily="18" charset="0"/>
                        </a:rPr>
                        <a:t> (с изм.)</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a:t>
                      </a:r>
                      <a:r>
                        <a:rPr lang="ru-RU" sz="2600" dirty="0" smtClean="0">
                          <a:effectLst/>
                          <a:latin typeface="Times New Roman" panose="02020603050405020304" pitchFamily="18" charset="0"/>
                          <a:cs typeface="Times New Roman" panose="02020603050405020304" pitchFamily="18" charset="0"/>
                        </a:rPr>
                        <a:t> НОО – 2015</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r>
              <a:tr h="927320">
                <a:tc gridSpan="2">
                  <a:txBody>
                    <a:bodyPr/>
                    <a:lstStyle/>
                    <a:p>
                      <a:pPr algn="ctr">
                        <a:lnSpc>
                          <a:spcPct val="115000"/>
                        </a:lnSpc>
                        <a:spcAft>
                          <a:spcPts val="0"/>
                        </a:spcAft>
                      </a:pPr>
                      <a:r>
                        <a:rPr lang="ru-RU" sz="2600" dirty="0" smtClean="0">
                          <a:effectLst/>
                          <a:latin typeface="Times New Roman" panose="02020603050405020304" pitchFamily="18" charset="0"/>
                          <a:cs typeface="Times New Roman" panose="02020603050405020304" pitchFamily="18" charset="0"/>
                        </a:rPr>
                        <a:t>Терминология </a:t>
                      </a:r>
                    </a:p>
                    <a:p>
                      <a:pPr algn="ctr">
                        <a:lnSpc>
                          <a:spcPct val="115000"/>
                        </a:lnSpc>
                        <a:spcAft>
                          <a:spcPts val="0"/>
                        </a:spcAft>
                      </a:pP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hMerge="1">
                  <a:txBody>
                    <a:bodyPr/>
                    <a:lstStyle/>
                    <a:p>
                      <a:endParaRPr lang="ru-RU"/>
                    </a:p>
                  </a:txBody>
                  <a:tcPr/>
                </a:tc>
              </a:tr>
              <a:tr h="4897047">
                <a:tc>
                  <a:txBody>
                    <a:bodyPr/>
                    <a:lstStyle/>
                    <a:p>
                      <a:pPr algn="l">
                        <a:lnSpc>
                          <a:spcPct val="100000"/>
                        </a:lnSpc>
                        <a:spcAft>
                          <a:spcPts val="0"/>
                        </a:spcAft>
                      </a:pPr>
                      <a:r>
                        <a:rPr lang="ru-RU" sz="1800" b="1" dirty="0" smtClean="0">
                          <a:solidFill>
                            <a:schemeClr val="lt1"/>
                          </a:solidFill>
                          <a:effectLst/>
                          <a:latin typeface="+mn-lt"/>
                          <a:ea typeface="+mn-ea"/>
                          <a:cs typeface="+mn-cs"/>
                        </a:rPr>
                        <a:t>1.</a:t>
                      </a:r>
                      <a:r>
                        <a:rPr lang="ru-RU" sz="1800" b="1" baseline="0" dirty="0" smtClean="0">
                          <a:solidFill>
                            <a:schemeClr val="lt1"/>
                          </a:solidFill>
                          <a:effectLst/>
                          <a:latin typeface="+mn-lt"/>
                          <a:ea typeface="+mn-ea"/>
                          <a:cs typeface="+mn-cs"/>
                        </a:rPr>
                        <a:t> </a:t>
                      </a:r>
                      <a:r>
                        <a:rPr lang="ru-RU" sz="2400" b="1" dirty="0" smtClean="0">
                          <a:solidFill>
                            <a:schemeClr val="lt1"/>
                          </a:solidFill>
                          <a:effectLst/>
                          <a:latin typeface="+mn-lt"/>
                          <a:ea typeface="+mn-ea"/>
                          <a:cs typeface="+mn-cs"/>
                        </a:rPr>
                        <a:t>участниками образовательного процесса</a:t>
                      </a:r>
                    </a:p>
                    <a:p>
                      <a:pPr algn="l">
                        <a:lnSpc>
                          <a:spcPct val="100000"/>
                        </a:lnSpc>
                        <a:spcAft>
                          <a:spcPts val="0"/>
                        </a:spcAft>
                      </a:pPr>
                      <a:r>
                        <a:rPr lang="ru-RU" sz="2400" b="1" dirty="0" smtClean="0">
                          <a:solidFill>
                            <a:schemeClr val="lt1"/>
                          </a:solidFill>
                          <a:effectLst/>
                          <a:latin typeface="+mn-lt"/>
                          <a:ea typeface="+mn-ea"/>
                          <a:cs typeface="+mn-cs"/>
                        </a:rPr>
                        <a:t>2. Ступень начального общего образования</a:t>
                      </a:r>
                    </a:p>
                    <a:p>
                      <a:pPr algn="l">
                        <a:lnSpc>
                          <a:spcPct val="100000"/>
                        </a:lnSpc>
                        <a:spcAft>
                          <a:spcPts val="0"/>
                        </a:spcAft>
                      </a:pPr>
                      <a:r>
                        <a:rPr lang="ru-RU" sz="2400" b="1" dirty="0" smtClean="0">
                          <a:solidFill>
                            <a:schemeClr val="lt1"/>
                          </a:solidFill>
                          <a:effectLst/>
                          <a:latin typeface="+mn-lt"/>
                          <a:ea typeface="+mn-ea"/>
                          <a:cs typeface="+mn-cs"/>
                        </a:rPr>
                        <a:t>3. Образовательное учреждение</a:t>
                      </a:r>
                    </a:p>
                    <a:p>
                      <a:pPr algn="l">
                        <a:lnSpc>
                          <a:spcPct val="100000"/>
                        </a:lnSpc>
                        <a:spcAft>
                          <a:spcPts val="0"/>
                        </a:spcAft>
                      </a:pPr>
                      <a:r>
                        <a:rPr lang="ru-RU" sz="2400" b="1" dirty="0" smtClean="0">
                          <a:solidFill>
                            <a:schemeClr val="lt1"/>
                          </a:solidFill>
                          <a:effectLst/>
                          <a:latin typeface="+mn-lt"/>
                          <a:ea typeface="+mn-ea"/>
                          <a:cs typeface="+mn-cs"/>
                        </a:rPr>
                        <a:t>4. Образовательный</a:t>
                      </a:r>
                      <a:r>
                        <a:rPr lang="ru-RU" sz="2400" b="1" baseline="0" dirty="0" smtClean="0">
                          <a:solidFill>
                            <a:schemeClr val="lt1"/>
                          </a:solidFill>
                          <a:effectLst/>
                          <a:latin typeface="+mn-lt"/>
                          <a:ea typeface="+mn-ea"/>
                          <a:cs typeface="+mn-cs"/>
                        </a:rPr>
                        <a:t> процесс</a:t>
                      </a:r>
                    </a:p>
                    <a:p>
                      <a:pPr algn="l">
                        <a:lnSpc>
                          <a:spcPct val="100000"/>
                        </a:lnSpc>
                        <a:spcAft>
                          <a:spcPts val="0"/>
                        </a:spcAft>
                      </a:pPr>
                      <a:r>
                        <a:rPr lang="ru-RU" sz="2400" b="1" dirty="0" smtClean="0">
                          <a:solidFill>
                            <a:schemeClr val="lt1"/>
                          </a:solidFill>
                          <a:effectLst/>
                          <a:latin typeface="+mn-lt"/>
                          <a:ea typeface="+mn-ea"/>
                          <a:cs typeface="+mn-cs"/>
                        </a:rPr>
                        <a:t>5. Следующая ступень общего образования</a:t>
                      </a:r>
                    </a:p>
                    <a:p>
                      <a:pPr algn="l">
                        <a:lnSpc>
                          <a:spcPct val="100000"/>
                        </a:lnSpc>
                        <a:spcAft>
                          <a:spcPts val="0"/>
                        </a:spcAft>
                      </a:pPr>
                      <a:r>
                        <a:rPr lang="ru-RU" sz="2400" b="1" dirty="0" smtClean="0">
                          <a:solidFill>
                            <a:schemeClr val="lt1"/>
                          </a:solidFill>
                          <a:effectLst/>
                          <a:latin typeface="+mn-lt"/>
                          <a:ea typeface="+mn-ea"/>
                          <a:cs typeface="+mn-cs"/>
                        </a:rPr>
                        <a:t>6. Учёт  потребностей</a:t>
                      </a:r>
                    </a:p>
                    <a:p>
                      <a:pPr algn="l">
                        <a:lnSpc>
                          <a:spcPct val="100000"/>
                        </a:lnSpc>
                        <a:spcAft>
                          <a:spcPts val="0"/>
                        </a:spcAft>
                      </a:pPr>
                      <a:r>
                        <a:rPr lang="ru-RU" sz="2400" b="1" dirty="0" smtClean="0">
                          <a:solidFill>
                            <a:schemeClr val="lt1"/>
                          </a:solidFill>
                          <a:effectLst/>
                          <a:latin typeface="+mn-lt"/>
                          <a:ea typeface="+mn-ea"/>
                          <a:cs typeface="+mn-cs"/>
                        </a:rPr>
                        <a:t>7. Учебный процесс </a:t>
                      </a:r>
                      <a:endParaRPr lang="ru-RU" sz="2400" dirty="0" smtClean="0">
                        <a:effectLst/>
                        <a:latin typeface="Times New Roman" panose="02020603050405020304" pitchFamily="18" charset="0"/>
                        <a:cs typeface="Times New Roman" panose="02020603050405020304" pitchFamily="18" charset="0"/>
                      </a:endParaRPr>
                    </a:p>
                  </a:txBody>
                  <a:tcPr marL="75605" marR="75605" marT="0" marB="0">
                    <a:solidFill>
                      <a:srgbClr val="00B0F0"/>
                    </a:solidFill>
                  </a:tcPr>
                </a:tc>
                <a:tc>
                  <a:txBody>
                    <a:bodyPr/>
                    <a:lstStyle/>
                    <a:p>
                      <a:pPr algn="l">
                        <a:lnSpc>
                          <a:spcPct val="100000"/>
                        </a:lnSpc>
                        <a:spcAft>
                          <a:spcPts val="0"/>
                        </a:spcAft>
                      </a:pPr>
                      <a:r>
                        <a:rPr lang="ru-RU" sz="2400" b="1" dirty="0" smtClean="0">
                          <a:effectLst/>
                          <a:latin typeface="Times New Roman" panose="02020603050405020304" pitchFamily="18" charset="0"/>
                          <a:cs typeface="Times New Roman" panose="02020603050405020304" pitchFamily="18" charset="0"/>
                        </a:rPr>
                        <a:t>1</a:t>
                      </a:r>
                      <a:r>
                        <a:rPr lang="ru-RU" sz="2400" b="1" dirty="0" smtClean="0">
                          <a:solidFill>
                            <a:schemeClr val="tx2"/>
                          </a:solidFill>
                          <a:effectLst/>
                          <a:latin typeface="Times New Roman" panose="02020603050405020304" pitchFamily="18" charset="0"/>
                          <a:cs typeface="Times New Roman" panose="02020603050405020304" pitchFamily="18" charset="0"/>
                        </a:rPr>
                        <a:t>.Участники образовательных отношений</a:t>
                      </a:r>
                    </a:p>
                    <a:p>
                      <a:pPr algn="l">
                        <a:lnSpc>
                          <a:spcPct val="100000"/>
                        </a:lnSpc>
                        <a:spcAft>
                          <a:spcPts val="0"/>
                        </a:spcAft>
                      </a:pPr>
                      <a:r>
                        <a:rPr lang="ru-RU" sz="2400" b="1" dirty="0" smtClean="0">
                          <a:solidFill>
                            <a:schemeClr val="tx2"/>
                          </a:solidFill>
                          <a:effectLst/>
                          <a:latin typeface="Times New Roman" panose="02020603050405020304" pitchFamily="18" charset="0"/>
                          <a:cs typeface="Times New Roman" panose="02020603050405020304" pitchFamily="18" charset="0"/>
                        </a:rPr>
                        <a:t>2. При получении начального общего образования</a:t>
                      </a:r>
                    </a:p>
                    <a:p>
                      <a:pPr algn="l">
                        <a:lnSpc>
                          <a:spcPct val="100000"/>
                        </a:lnSpc>
                        <a:spcAft>
                          <a:spcPts val="0"/>
                        </a:spcAft>
                      </a:pPr>
                      <a:r>
                        <a:rPr lang="ru-RU" sz="2400" b="1" dirty="0" smtClean="0">
                          <a:solidFill>
                            <a:schemeClr val="tx2"/>
                          </a:solidFill>
                          <a:effectLst/>
                          <a:latin typeface="Times New Roman" panose="02020603050405020304" pitchFamily="18" charset="0"/>
                          <a:cs typeface="Times New Roman" panose="02020603050405020304" pitchFamily="18" charset="0"/>
                        </a:rPr>
                        <a:t>3. организации, осуществляющие образовательную деятельность4. участники образовательных отношений</a:t>
                      </a:r>
                    </a:p>
                    <a:p>
                      <a:pPr algn="l">
                        <a:lnSpc>
                          <a:spcPct val="100000"/>
                        </a:lnSpc>
                        <a:spcAft>
                          <a:spcPts val="0"/>
                        </a:spcAft>
                      </a:pPr>
                      <a:r>
                        <a:rPr lang="ru-RU" sz="2400" b="1" dirty="0" smtClean="0">
                          <a:solidFill>
                            <a:schemeClr val="tx2"/>
                          </a:solidFill>
                          <a:effectLst/>
                          <a:latin typeface="Times New Roman" panose="02020603050405020304" pitchFamily="18" charset="0"/>
                          <a:cs typeface="Times New Roman" panose="02020603050405020304" pitchFamily="18" charset="0"/>
                        </a:rPr>
                        <a:t>4. Образовательная деятельность</a:t>
                      </a:r>
                    </a:p>
                    <a:p>
                      <a:pPr algn="l">
                        <a:lnSpc>
                          <a:spcPct val="100000"/>
                        </a:lnSpc>
                        <a:spcAft>
                          <a:spcPts val="0"/>
                        </a:spcAft>
                      </a:pPr>
                      <a:r>
                        <a:rPr lang="ru-RU" sz="2400" b="1" dirty="0" smtClean="0">
                          <a:solidFill>
                            <a:schemeClr val="tx2"/>
                          </a:solidFill>
                          <a:effectLst/>
                          <a:latin typeface="Times New Roman" panose="02020603050405020304" pitchFamily="18" charset="0"/>
                          <a:cs typeface="Times New Roman" panose="02020603050405020304" pitchFamily="18" charset="0"/>
                        </a:rPr>
                        <a:t>5. Следующий уровень образования</a:t>
                      </a:r>
                    </a:p>
                    <a:p>
                      <a:pPr algn="l">
                        <a:lnSpc>
                          <a:spcPct val="100000"/>
                        </a:lnSpc>
                        <a:spcAft>
                          <a:spcPts val="0"/>
                        </a:spcAft>
                      </a:pPr>
                      <a:r>
                        <a:rPr lang="ru-RU" sz="2400" b="1" dirty="0" smtClean="0">
                          <a:solidFill>
                            <a:schemeClr val="tx2"/>
                          </a:solidFill>
                          <a:effectLst/>
                          <a:latin typeface="Times New Roman" panose="02020603050405020304" pitchFamily="18" charset="0"/>
                          <a:cs typeface="Times New Roman" panose="02020603050405020304" pitchFamily="18" charset="0"/>
                        </a:rPr>
                        <a:t>6. …особенностей</a:t>
                      </a:r>
                    </a:p>
                    <a:p>
                      <a:pPr algn="l">
                        <a:lnSpc>
                          <a:spcPct val="100000"/>
                        </a:lnSpc>
                        <a:spcAft>
                          <a:spcPts val="0"/>
                        </a:spcAft>
                      </a:pPr>
                      <a:r>
                        <a:rPr lang="ru-RU" sz="2400" b="1" dirty="0" smtClean="0">
                          <a:solidFill>
                            <a:schemeClr val="tx2"/>
                          </a:solidFill>
                          <a:effectLst/>
                          <a:latin typeface="Times New Roman" panose="02020603050405020304" pitchFamily="18" charset="0"/>
                          <a:cs typeface="Times New Roman" panose="02020603050405020304" pitchFamily="18" charset="0"/>
                        </a:rPr>
                        <a:t>7. Учебная деятельность</a:t>
                      </a:r>
                    </a:p>
                    <a:p>
                      <a:pPr marL="0" marR="0" indent="0" algn="l" defTabSz="914400" eaLnBrk="1" fontAlgn="auto" latinLnBrk="0" hangingPunct="1">
                        <a:lnSpc>
                          <a:spcPct val="100000"/>
                        </a:lnSpc>
                        <a:spcBef>
                          <a:spcPts val="0"/>
                        </a:spcBef>
                        <a:spcAft>
                          <a:spcPts val="0"/>
                        </a:spcAft>
                        <a:buClrTx/>
                        <a:buSzTx/>
                        <a:buFontTx/>
                        <a:buNone/>
                        <a:tabLst/>
                        <a:defRPr/>
                      </a:pPr>
                      <a:r>
                        <a:rPr lang="ru-RU" sz="2400" b="1" dirty="0" smtClean="0">
                          <a:solidFill>
                            <a:srgbClr val="FF0000"/>
                          </a:solidFill>
                          <a:effectLst/>
                          <a:latin typeface="Times New Roman" panose="02020603050405020304" pitchFamily="18" charset="0"/>
                          <a:cs typeface="Times New Roman" panose="02020603050405020304" pitchFamily="18" charset="0"/>
                        </a:rPr>
                        <a:t>8. Индивидуальные учебные планы</a:t>
                      </a:r>
                    </a:p>
                    <a:p>
                      <a:pPr algn="l">
                        <a:lnSpc>
                          <a:spcPct val="100000"/>
                        </a:lnSpc>
                        <a:spcAft>
                          <a:spcPts val="0"/>
                        </a:spcAft>
                      </a:pPr>
                      <a:endParaRPr lang="ru-RU" sz="2400" b="1" dirty="0" smtClean="0">
                        <a:effectLst/>
                        <a:latin typeface="Times New Roman" panose="02020603050405020304" pitchFamily="18" charset="0"/>
                        <a:cs typeface="Times New Roman" panose="02020603050405020304" pitchFamily="18" charset="0"/>
                      </a:endParaRPr>
                    </a:p>
                    <a:p>
                      <a:pPr algn="l">
                        <a:lnSpc>
                          <a:spcPct val="100000"/>
                        </a:lnSpc>
                        <a:spcAft>
                          <a:spcPts val="0"/>
                        </a:spcAft>
                      </a:pPr>
                      <a:endParaRPr lang="ru-RU" sz="2600" b="1" dirty="0" smtClean="0">
                        <a:effectLst/>
                        <a:latin typeface="Times New Roman" panose="02020603050405020304" pitchFamily="18" charset="0"/>
                        <a:cs typeface="Times New Roman" panose="02020603050405020304" pitchFamily="18" charset="0"/>
                      </a:endParaRPr>
                    </a:p>
                  </a:txBody>
                  <a:tcPr marL="75605" marR="75605" marT="0" marB="0"/>
                </a:tc>
              </a:tr>
            </a:tbl>
          </a:graphicData>
        </a:graphic>
      </p:graphicFrame>
    </p:spTree>
    <p:extLst>
      <p:ext uri="{BB962C8B-B14F-4D97-AF65-F5344CB8AC3E}">
        <p14:creationId xmlns:p14="http://schemas.microsoft.com/office/powerpoint/2010/main" val="2449065235"/>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graphicFrame>
        <p:nvGraphicFramePr>
          <p:cNvPr id="2" name="Таблица 1"/>
          <p:cNvGraphicFramePr>
            <a:graphicFrameLocks noGrp="1"/>
          </p:cNvGraphicFramePr>
          <p:nvPr>
            <p:extLst>
              <p:ext uri="{D42A27DB-BD31-4B8C-83A1-F6EECF244321}">
                <p14:modId xmlns:p14="http://schemas.microsoft.com/office/powerpoint/2010/main" val="3217538524"/>
              </p:ext>
            </p:extLst>
          </p:nvPr>
        </p:nvGraphicFramePr>
        <p:xfrm>
          <a:off x="912354" y="1001697"/>
          <a:ext cx="8970371" cy="7081232"/>
        </p:xfrm>
        <a:graphic>
          <a:graphicData uri="http://schemas.openxmlformats.org/drawingml/2006/table">
            <a:tbl>
              <a:tblPr firstRow="1" firstCol="1" bandRow="1">
                <a:tableStyleId>{5C22544A-7EE6-4342-B048-85BDC9FD1C3A}</a:tableStyleId>
              </a:tblPr>
              <a:tblGrid>
                <a:gridCol w="3555907"/>
                <a:gridCol w="5414464"/>
              </a:tblGrid>
              <a:tr h="463660">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a:t>
                      </a:r>
                      <a:r>
                        <a:rPr lang="ru-RU" sz="2600" dirty="0" smtClean="0">
                          <a:effectLst/>
                          <a:latin typeface="Times New Roman" panose="02020603050405020304" pitchFamily="18" charset="0"/>
                          <a:cs typeface="Times New Roman" panose="02020603050405020304" pitchFamily="18" charset="0"/>
                        </a:rPr>
                        <a:t> НОО – 2009</a:t>
                      </a:r>
                      <a:r>
                        <a:rPr lang="ru-RU" sz="2600" baseline="0" dirty="0" smtClean="0">
                          <a:effectLst/>
                          <a:latin typeface="Times New Roman" panose="02020603050405020304" pitchFamily="18" charset="0"/>
                          <a:cs typeface="Times New Roman" panose="02020603050405020304" pitchFamily="18" charset="0"/>
                        </a:rPr>
                        <a:t> (с изм.)</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a:t>
                      </a:r>
                      <a:r>
                        <a:rPr lang="ru-RU" sz="2600" dirty="0" smtClean="0">
                          <a:effectLst/>
                          <a:latin typeface="Times New Roman" panose="02020603050405020304" pitchFamily="18" charset="0"/>
                          <a:cs typeface="Times New Roman" panose="02020603050405020304" pitchFamily="18" charset="0"/>
                        </a:rPr>
                        <a:t>2015</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r>
              <a:tr h="927320">
                <a:tc gridSpan="2">
                  <a:txBody>
                    <a:bodyPr/>
                    <a:lstStyle/>
                    <a:p>
                      <a:pPr algn="ctr">
                        <a:lnSpc>
                          <a:spcPct val="115000"/>
                        </a:lnSpc>
                        <a:spcAft>
                          <a:spcPts val="0"/>
                        </a:spcAft>
                      </a:pPr>
                      <a:r>
                        <a:rPr lang="ru-RU" sz="2600" dirty="0" smtClean="0">
                          <a:effectLst/>
                          <a:latin typeface="Times New Roman" panose="02020603050405020304" pitchFamily="18" charset="0"/>
                          <a:ea typeface="Calibri"/>
                          <a:cs typeface="Times New Roman" panose="02020603050405020304" pitchFamily="18" charset="0"/>
                        </a:rPr>
                        <a:t>Изменения</a:t>
                      </a:r>
                      <a:r>
                        <a:rPr lang="ru-RU" sz="2600" baseline="0" dirty="0" smtClean="0">
                          <a:effectLst/>
                          <a:latin typeface="Times New Roman" panose="02020603050405020304" pitchFamily="18" charset="0"/>
                          <a:ea typeface="Calibri"/>
                          <a:cs typeface="Times New Roman" panose="02020603050405020304" pitchFamily="18" charset="0"/>
                        </a:rPr>
                        <a:t> «Раздел 1» п. 3</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hMerge="1">
                  <a:txBody>
                    <a:bodyPr/>
                    <a:lstStyle/>
                    <a:p>
                      <a:endParaRPr lang="ru-RU"/>
                    </a:p>
                  </a:txBody>
                  <a:tcPr/>
                </a:tc>
              </a:tr>
              <a:tr h="4897047">
                <a:tc>
                  <a:txBody>
                    <a:bodyPr/>
                    <a:lstStyle/>
                    <a:p>
                      <a:pPr marL="0" marR="0" indent="0" algn="l" defTabSz="914400" eaLnBrk="1" fontAlgn="auto" latinLnBrk="0" hangingPunct="1">
                        <a:lnSpc>
                          <a:spcPct val="100000"/>
                        </a:lnSpc>
                        <a:spcBef>
                          <a:spcPts val="0"/>
                        </a:spcBef>
                        <a:spcAft>
                          <a:spcPts val="0"/>
                        </a:spcAft>
                        <a:buClrTx/>
                        <a:buSzTx/>
                        <a:buFontTx/>
                        <a:buNone/>
                        <a:tabLst/>
                        <a:defRPr/>
                      </a:pPr>
                      <a:r>
                        <a:rPr lang="ru-RU" sz="3200" b="1" dirty="0" smtClean="0">
                          <a:solidFill>
                            <a:schemeClr val="lt1"/>
                          </a:solidFill>
                          <a:effectLst/>
                          <a:latin typeface="+mn-lt"/>
                          <a:ea typeface="+mn-ea"/>
                          <a:cs typeface="+mn-cs"/>
                        </a:rPr>
                        <a:t>П. 3.</a:t>
                      </a:r>
                      <a:r>
                        <a:rPr lang="ru-RU" sz="3200" b="1" baseline="0" dirty="0" smtClean="0">
                          <a:solidFill>
                            <a:schemeClr val="lt1"/>
                          </a:solidFill>
                          <a:effectLst/>
                          <a:latin typeface="+mn-lt"/>
                          <a:ea typeface="+mn-ea"/>
                          <a:cs typeface="+mn-cs"/>
                        </a:rPr>
                        <a:t> </a:t>
                      </a:r>
                      <a:r>
                        <a:rPr lang="ru-RU" sz="3200" b="1" dirty="0" smtClean="0">
                          <a:solidFill>
                            <a:schemeClr val="lt1"/>
                          </a:solidFill>
                          <a:effectLst/>
                          <a:latin typeface="+mn-lt"/>
                          <a:ea typeface="+mn-ea"/>
                          <a:cs typeface="+mn-cs"/>
                        </a:rPr>
                        <a:t>Стандарт является основой объективной оценки уровня образования обучающихся на ступени начального общего образования. </a:t>
                      </a:r>
                    </a:p>
                    <a:p>
                      <a:pPr algn="l">
                        <a:lnSpc>
                          <a:spcPct val="100000"/>
                        </a:lnSpc>
                        <a:spcAft>
                          <a:spcPts val="0"/>
                        </a:spcAft>
                      </a:pPr>
                      <a:endParaRPr lang="ru-RU" sz="2400" dirty="0" smtClean="0">
                        <a:effectLst/>
                        <a:latin typeface="Times New Roman" panose="02020603050405020304" pitchFamily="18" charset="0"/>
                        <a:cs typeface="Times New Roman" panose="02020603050405020304" pitchFamily="18" charset="0"/>
                      </a:endParaRPr>
                    </a:p>
                  </a:txBody>
                  <a:tcPr marL="75605" marR="75605" marT="0" marB="0">
                    <a:solidFill>
                      <a:srgbClr val="00B0F0"/>
                    </a:solidFill>
                  </a:tcPr>
                </a:tc>
                <a:tc>
                  <a:txBody>
                    <a:bodyPr/>
                    <a:lstStyle/>
                    <a:p>
                      <a:pPr algn="l">
                        <a:lnSpc>
                          <a:spcPct val="100000"/>
                        </a:lnSpc>
                        <a:spcAft>
                          <a:spcPts val="0"/>
                        </a:spcAft>
                      </a:pPr>
                      <a:r>
                        <a:rPr lang="ru-RU" sz="2800" b="1" dirty="0" smtClean="0">
                          <a:solidFill>
                            <a:schemeClr val="tx2"/>
                          </a:solidFill>
                          <a:effectLst/>
                          <a:latin typeface="+mn-lt"/>
                          <a:ea typeface="+mn-ea"/>
                          <a:cs typeface="+mn-cs"/>
                        </a:rPr>
                        <a:t>“3. Стандарт является </a:t>
                      </a:r>
                      <a:r>
                        <a:rPr lang="ru-RU" sz="2800" b="1" dirty="0" smtClean="0">
                          <a:solidFill>
                            <a:srgbClr val="FF0000"/>
                          </a:solidFill>
                          <a:effectLst/>
                          <a:latin typeface="+mn-lt"/>
                          <a:ea typeface="+mn-ea"/>
                          <a:cs typeface="+mn-cs"/>
                        </a:rPr>
                        <a:t>основой объективной оценки </a:t>
                      </a:r>
                      <a:r>
                        <a:rPr lang="ru-RU" sz="2800" b="1" dirty="0" smtClean="0">
                          <a:solidFill>
                            <a:schemeClr val="tx2"/>
                          </a:solidFill>
                          <a:effectLst/>
                          <a:latin typeface="+mn-lt"/>
                          <a:ea typeface="+mn-ea"/>
                          <a:cs typeface="+mn-cs"/>
                        </a:rPr>
                        <a:t>соответствия установленным требованиям образовательной деятельности и подготовки обучающихся, освоивших основную образовательную программу начального общего образования, </a:t>
                      </a:r>
                      <a:r>
                        <a:rPr lang="ru-RU" sz="2800" b="1" dirty="0" smtClean="0">
                          <a:solidFill>
                            <a:srgbClr val="FF0000"/>
                          </a:solidFill>
                          <a:effectLst/>
                          <a:latin typeface="+mn-lt"/>
                          <a:ea typeface="+mn-ea"/>
                          <a:cs typeface="+mn-cs"/>
                        </a:rPr>
                        <a:t>независимо от формы получения образования и формы обучения</a:t>
                      </a:r>
                      <a:endParaRPr lang="ru-RU" sz="2800" b="1" dirty="0" smtClean="0">
                        <a:solidFill>
                          <a:srgbClr val="FF0000"/>
                        </a:solidFill>
                        <a:effectLst/>
                        <a:latin typeface="Times New Roman" panose="02020603050405020304" pitchFamily="18" charset="0"/>
                        <a:cs typeface="Times New Roman" panose="02020603050405020304" pitchFamily="18" charset="0"/>
                      </a:endParaRPr>
                    </a:p>
                  </a:txBody>
                  <a:tcPr marL="75605" marR="75605" marT="0" marB="0"/>
                </a:tc>
              </a:tr>
            </a:tbl>
          </a:graphicData>
        </a:graphic>
      </p:graphicFrame>
    </p:spTree>
    <p:extLst>
      <p:ext uri="{BB962C8B-B14F-4D97-AF65-F5344CB8AC3E}">
        <p14:creationId xmlns:p14="http://schemas.microsoft.com/office/powerpoint/2010/main" val="1493198506"/>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58766" y="207941"/>
            <a:ext cx="1012356" cy="635004"/>
          </a:xfrm>
          <a:prstGeom prst="rect">
            <a:avLst/>
          </a:prstGeom>
          <a:noFill/>
          <a:ln w="9525">
            <a:noFill/>
            <a:round/>
            <a:headEnd/>
            <a:tailEnd/>
          </a:ln>
          <a:effectLst>
            <a:outerShdw blurRad="50800" dist="38100" dir="2700000" algn="tl" rotWithShape="0">
              <a:prstClr val="black">
                <a:alpha val="40000"/>
              </a:prstClr>
            </a:outerShdw>
          </a:effectLst>
        </p:spPr>
      </p:pic>
      <p:graphicFrame>
        <p:nvGraphicFramePr>
          <p:cNvPr id="2" name="Таблица 1"/>
          <p:cNvGraphicFramePr>
            <a:graphicFrameLocks noGrp="1"/>
          </p:cNvGraphicFramePr>
          <p:nvPr>
            <p:extLst>
              <p:ext uri="{D42A27DB-BD31-4B8C-83A1-F6EECF244321}">
                <p14:modId xmlns:p14="http://schemas.microsoft.com/office/powerpoint/2010/main" val="1078443898"/>
              </p:ext>
            </p:extLst>
          </p:nvPr>
        </p:nvGraphicFramePr>
        <p:xfrm>
          <a:off x="912354" y="1001697"/>
          <a:ext cx="8970371" cy="6038497"/>
        </p:xfrm>
        <a:graphic>
          <a:graphicData uri="http://schemas.openxmlformats.org/drawingml/2006/table">
            <a:tbl>
              <a:tblPr firstRow="1" firstCol="1" bandRow="1">
                <a:tableStyleId>{5C22544A-7EE6-4342-B048-85BDC9FD1C3A}</a:tableStyleId>
              </a:tblPr>
              <a:tblGrid>
                <a:gridCol w="3555907"/>
                <a:gridCol w="5414464"/>
              </a:tblGrid>
              <a:tr h="463660">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a:t>
                      </a:r>
                      <a:r>
                        <a:rPr lang="ru-RU" sz="2600" dirty="0" smtClean="0">
                          <a:effectLst/>
                          <a:latin typeface="Times New Roman" panose="02020603050405020304" pitchFamily="18" charset="0"/>
                          <a:cs typeface="Times New Roman" panose="02020603050405020304" pitchFamily="18" charset="0"/>
                        </a:rPr>
                        <a:t>–2009,  </a:t>
                      </a:r>
                      <a:r>
                        <a:rPr lang="ru-RU" sz="2600" dirty="0">
                          <a:effectLst/>
                          <a:latin typeface="Times New Roman" panose="02020603050405020304" pitchFamily="18" charset="0"/>
                          <a:cs typeface="Times New Roman" panose="02020603050405020304" pitchFamily="18" charset="0"/>
                        </a:rPr>
                        <a:t>2010</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a:t>
                      </a:r>
                      <a:r>
                        <a:rPr lang="ru-RU" sz="2600" dirty="0" smtClean="0">
                          <a:effectLst/>
                          <a:latin typeface="Times New Roman" panose="02020603050405020304" pitchFamily="18" charset="0"/>
                          <a:cs typeface="Times New Roman" panose="02020603050405020304" pitchFamily="18" charset="0"/>
                        </a:rPr>
                        <a:t>2015</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r>
              <a:tr h="463660">
                <a:tc gridSpan="2">
                  <a:txBody>
                    <a:bodyPr/>
                    <a:lstStyle/>
                    <a:p>
                      <a:pPr algn="ctr">
                        <a:lnSpc>
                          <a:spcPct val="115000"/>
                        </a:lnSpc>
                        <a:spcAft>
                          <a:spcPts val="0"/>
                        </a:spcAft>
                      </a:pPr>
                      <a:r>
                        <a:rPr lang="ru-RU" sz="2600" dirty="0" smtClean="0">
                          <a:effectLst/>
                          <a:latin typeface="Times New Roman" panose="02020603050405020304" pitchFamily="18" charset="0"/>
                          <a:cs typeface="Times New Roman" panose="02020603050405020304" pitchFamily="18" charset="0"/>
                        </a:rPr>
                        <a:t>Срок и формы  получения образования</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hMerge="1">
                  <a:txBody>
                    <a:bodyPr/>
                    <a:lstStyle/>
                    <a:p>
                      <a:endParaRPr lang="ru-RU"/>
                    </a:p>
                  </a:txBody>
                  <a:tcPr/>
                </a:tc>
              </a:tr>
              <a:tr h="5111177">
                <a:tc>
                  <a:txBody>
                    <a:bodyPr/>
                    <a:lstStyle/>
                    <a:p>
                      <a:pPr algn="l">
                        <a:lnSpc>
                          <a:spcPct val="100000"/>
                        </a:lnSpc>
                        <a:spcAft>
                          <a:spcPts val="0"/>
                        </a:spcAft>
                      </a:pPr>
                      <a:endParaRPr lang="ru-RU" sz="2600" dirty="0" smtClean="0">
                        <a:effectLst/>
                        <a:latin typeface="Times New Roman" panose="02020603050405020304" pitchFamily="18" charset="0"/>
                        <a:cs typeface="Times New Roman" panose="02020603050405020304" pitchFamily="18" charset="0"/>
                      </a:endParaRPr>
                    </a:p>
                    <a:p>
                      <a:pPr algn="l">
                        <a:lnSpc>
                          <a:spcPct val="100000"/>
                        </a:lnSpc>
                        <a:spcAft>
                          <a:spcPts val="0"/>
                        </a:spcAft>
                      </a:pPr>
                      <a:r>
                        <a:rPr lang="ru-RU" sz="2600" dirty="0" smtClean="0">
                          <a:solidFill>
                            <a:srgbClr val="C00000"/>
                          </a:solidFill>
                          <a:effectLst/>
                          <a:latin typeface="Times New Roman" panose="02020603050405020304" pitchFamily="18" charset="0"/>
                          <a:cs typeface="Times New Roman" panose="02020603050405020304" pitchFamily="18" charset="0"/>
                        </a:rPr>
                        <a:t>Начальная школа: 4 года </a:t>
                      </a:r>
                      <a:r>
                        <a:rPr lang="ru-RU" sz="2600" dirty="0" smtClean="0">
                          <a:effectLst/>
                          <a:latin typeface="Times New Roman" panose="02020603050405020304" pitchFamily="18" charset="0"/>
                          <a:cs typeface="Times New Roman" panose="02020603050405020304" pitchFamily="18" charset="0"/>
                        </a:rPr>
                        <a:t>с возможностью увеличения на основе рекомендаций ПМПК	</a:t>
                      </a:r>
                    </a:p>
                    <a:p>
                      <a:pPr algn="l">
                        <a:lnSpc>
                          <a:spcPct val="100000"/>
                        </a:lnSpc>
                        <a:spcAft>
                          <a:spcPts val="0"/>
                        </a:spcAft>
                      </a:pPr>
                      <a:endParaRPr lang="ru-RU" sz="2600" dirty="0" smtClean="0">
                        <a:solidFill>
                          <a:srgbClr val="C00000"/>
                        </a:solidFill>
                        <a:effectLst/>
                        <a:latin typeface="Times New Roman" panose="02020603050405020304" pitchFamily="18" charset="0"/>
                        <a:cs typeface="Times New Roman" panose="02020603050405020304" pitchFamily="18" charset="0"/>
                      </a:endParaRPr>
                    </a:p>
                    <a:p>
                      <a:pPr algn="l">
                        <a:lnSpc>
                          <a:spcPct val="100000"/>
                        </a:lnSpc>
                        <a:spcAft>
                          <a:spcPts val="0"/>
                        </a:spcAft>
                      </a:pPr>
                      <a:r>
                        <a:rPr lang="ru-RU" sz="2600" dirty="0" smtClean="0">
                          <a:solidFill>
                            <a:srgbClr val="C00000"/>
                          </a:solidFill>
                          <a:effectLst/>
                          <a:latin typeface="Times New Roman" panose="02020603050405020304" pitchFamily="18" charset="0"/>
                          <a:cs typeface="Times New Roman" panose="02020603050405020304" pitchFamily="18" charset="0"/>
                        </a:rPr>
                        <a:t>Основная школа: </a:t>
                      </a:r>
                    </a:p>
                    <a:p>
                      <a:pPr marL="0" marR="0" indent="0" algn="l" defTabSz="914400" rtl="0" eaLnBrk="1" fontAlgn="auto" latinLnBrk="0" hangingPunct="1">
                        <a:lnSpc>
                          <a:spcPct val="100000"/>
                        </a:lnSpc>
                        <a:spcBef>
                          <a:spcPts val="0"/>
                        </a:spcBef>
                        <a:spcAft>
                          <a:spcPts val="0"/>
                        </a:spcAft>
                        <a:buClrTx/>
                        <a:buSzTx/>
                        <a:buFontTx/>
                        <a:buNone/>
                        <a:tabLst/>
                        <a:defRPr/>
                      </a:pPr>
                      <a:r>
                        <a:rPr lang="ru-RU" sz="2600" dirty="0" smtClean="0">
                          <a:effectLst/>
                          <a:latin typeface="Times New Roman" panose="02020603050405020304" pitchFamily="18" charset="0"/>
                          <a:cs typeface="Times New Roman" panose="02020603050405020304" pitchFamily="18" charset="0"/>
                        </a:rPr>
                        <a:t>Нормативный срок освоения ООП ООО составляет </a:t>
                      </a:r>
                      <a:r>
                        <a:rPr lang="ru-RU" sz="2600" dirty="0" smtClean="0">
                          <a:solidFill>
                            <a:srgbClr val="C00000"/>
                          </a:solidFill>
                          <a:effectLst/>
                          <a:latin typeface="Times New Roman" panose="02020603050405020304" pitchFamily="18" charset="0"/>
                          <a:cs typeface="Times New Roman" panose="02020603050405020304" pitchFamily="18" charset="0"/>
                        </a:rPr>
                        <a:t>5 лет</a:t>
                      </a:r>
                    </a:p>
                    <a:p>
                      <a:pPr algn="l">
                        <a:lnSpc>
                          <a:spcPct val="100000"/>
                        </a:lnSpc>
                        <a:spcAft>
                          <a:spcPts val="0"/>
                        </a:spcAft>
                      </a:pPr>
                      <a:endParaRPr lang="ru-RU" sz="2600" dirty="0" smtClean="0">
                        <a:effectLst/>
                        <a:latin typeface="Times New Roman" panose="02020603050405020304" pitchFamily="18" charset="0"/>
                        <a:cs typeface="Times New Roman" panose="02020603050405020304" pitchFamily="18" charset="0"/>
                      </a:endParaRPr>
                    </a:p>
                  </a:txBody>
                  <a:tcPr marL="75605" marR="75605" marT="0" marB="0">
                    <a:solidFill>
                      <a:srgbClr val="00B0F0"/>
                    </a:solidFill>
                  </a:tcPr>
                </a:tc>
                <a:tc>
                  <a:txBody>
                    <a:bodyPr/>
                    <a:lstStyle/>
                    <a:p>
                      <a:pPr algn="l">
                        <a:lnSpc>
                          <a:spcPct val="100000"/>
                        </a:lnSpc>
                        <a:spcAft>
                          <a:spcPts val="0"/>
                        </a:spcAft>
                      </a:pPr>
                      <a:endParaRPr lang="ru-RU" sz="2600" b="1" dirty="0" smtClean="0">
                        <a:effectLst/>
                        <a:latin typeface="Times New Roman" panose="02020603050405020304" pitchFamily="18" charset="0"/>
                        <a:cs typeface="Times New Roman" panose="02020603050405020304" pitchFamily="18" charset="0"/>
                      </a:endParaRPr>
                    </a:p>
                    <a:p>
                      <a:pPr algn="l">
                        <a:lnSpc>
                          <a:spcPct val="100000"/>
                        </a:lnSpc>
                        <a:spcAft>
                          <a:spcPts val="0"/>
                        </a:spcAft>
                      </a:pPr>
                      <a:r>
                        <a:rPr lang="ru-RU" sz="2600" b="1" dirty="0" smtClean="0">
                          <a:solidFill>
                            <a:srgbClr val="C00000"/>
                          </a:solidFill>
                          <a:effectLst/>
                          <a:latin typeface="Times New Roman" panose="02020603050405020304" pitchFamily="18" charset="0"/>
                          <a:cs typeface="Times New Roman" panose="02020603050405020304" pitchFamily="18" charset="0"/>
                        </a:rPr>
                        <a:t>4 года. </a:t>
                      </a:r>
                    </a:p>
                    <a:p>
                      <a:pPr algn="l">
                        <a:lnSpc>
                          <a:spcPct val="100000"/>
                        </a:lnSpc>
                        <a:spcAft>
                          <a:spcPts val="0"/>
                        </a:spcAft>
                      </a:pPr>
                      <a:r>
                        <a:rPr lang="ru-RU" sz="2600" b="1" dirty="0" smtClean="0">
                          <a:effectLst/>
                          <a:latin typeface="Times New Roman" panose="02020603050405020304" pitchFamily="18" charset="0"/>
                          <a:cs typeface="Times New Roman" panose="02020603050405020304" pitchFamily="18" charset="0"/>
                        </a:rPr>
                        <a:t>Для детей с ОВЗ срок может быть увеличен </a:t>
                      </a:r>
                      <a:r>
                        <a:rPr lang="ru-RU" sz="2600" b="1" dirty="0" smtClean="0">
                          <a:solidFill>
                            <a:srgbClr val="C00000"/>
                          </a:solidFill>
                          <a:effectLst/>
                          <a:latin typeface="Times New Roman" panose="02020603050405020304" pitchFamily="18" charset="0"/>
                          <a:cs typeface="Times New Roman" panose="02020603050405020304" pitchFamily="18" charset="0"/>
                        </a:rPr>
                        <a:t>не более чем на 2 года. </a:t>
                      </a:r>
                    </a:p>
                    <a:p>
                      <a:pPr algn="l">
                        <a:lnSpc>
                          <a:spcPct val="100000"/>
                        </a:lnSpc>
                        <a:spcAft>
                          <a:spcPts val="0"/>
                        </a:spcAft>
                      </a:pPr>
                      <a:r>
                        <a:rPr lang="ru-RU" sz="2600" b="1" dirty="0" smtClean="0">
                          <a:effectLst/>
                          <a:latin typeface="Times New Roman" panose="02020603050405020304" pitchFamily="18" charset="0"/>
                          <a:cs typeface="Times New Roman" panose="02020603050405020304" pitchFamily="18" charset="0"/>
                        </a:rPr>
                        <a:t>Необходимость наличия рекомендаций ПМПК не указана.</a:t>
                      </a:r>
                    </a:p>
                    <a:p>
                      <a:pPr algn="l">
                        <a:lnSpc>
                          <a:spcPct val="100000"/>
                        </a:lnSpc>
                        <a:spcAft>
                          <a:spcPts val="0"/>
                        </a:spcAft>
                      </a:pPr>
                      <a:endParaRPr lang="ru-RU" sz="2600" b="1" dirty="0" smtClean="0">
                        <a:effectLst/>
                        <a:latin typeface="Times New Roman" panose="02020603050405020304" pitchFamily="18" charset="0"/>
                        <a:cs typeface="Times New Roman" panose="02020603050405020304" pitchFamily="18" charset="0"/>
                      </a:endParaRPr>
                    </a:p>
                    <a:p>
                      <a:pPr algn="l">
                        <a:lnSpc>
                          <a:spcPct val="100000"/>
                        </a:lnSpc>
                        <a:spcAft>
                          <a:spcPts val="0"/>
                        </a:spcAft>
                      </a:pPr>
                      <a:r>
                        <a:rPr lang="ru-RU" sz="2600" b="1" dirty="0" smtClean="0">
                          <a:effectLst/>
                          <a:latin typeface="Times New Roman" panose="02020603050405020304" pitchFamily="18" charset="0"/>
                          <a:cs typeface="Times New Roman" panose="02020603050405020304" pitchFamily="18" charset="0"/>
                        </a:rPr>
                        <a:t> </a:t>
                      </a:r>
                      <a:r>
                        <a:rPr lang="ru-RU" sz="2600" b="1" dirty="0" smtClean="0">
                          <a:solidFill>
                            <a:srgbClr val="C00000"/>
                          </a:solidFill>
                          <a:effectLst/>
                          <a:latin typeface="Times New Roman" panose="02020603050405020304" pitchFamily="18" charset="0"/>
                          <a:cs typeface="Times New Roman" panose="02020603050405020304" pitchFamily="18" charset="0"/>
                        </a:rPr>
                        <a:t>5 лет.</a:t>
                      </a:r>
                    </a:p>
                    <a:p>
                      <a:pPr algn="l">
                        <a:lnSpc>
                          <a:spcPct val="100000"/>
                        </a:lnSpc>
                        <a:spcAft>
                          <a:spcPts val="0"/>
                        </a:spcAft>
                      </a:pPr>
                      <a:r>
                        <a:rPr lang="ru-RU" sz="2600" b="1" dirty="0" smtClean="0">
                          <a:effectLst/>
                          <a:latin typeface="Times New Roman" panose="02020603050405020304" pitchFamily="18" charset="0"/>
                          <a:cs typeface="Times New Roman" panose="02020603050405020304" pitchFamily="18" charset="0"/>
                        </a:rPr>
                        <a:t>Для детей с ОВЗ срок может быть увеличен </a:t>
                      </a:r>
                      <a:r>
                        <a:rPr lang="ru-RU" sz="2600" b="1" dirty="0" smtClean="0">
                          <a:solidFill>
                            <a:srgbClr val="C00000"/>
                          </a:solidFill>
                          <a:effectLst/>
                          <a:latin typeface="Times New Roman" panose="02020603050405020304" pitchFamily="18" charset="0"/>
                          <a:cs typeface="Times New Roman" panose="02020603050405020304" pitchFamily="18" charset="0"/>
                        </a:rPr>
                        <a:t>не более чем на 1 год. </a:t>
                      </a:r>
                    </a:p>
                    <a:p>
                      <a:pPr algn="l">
                        <a:lnSpc>
                          <a:spcPct val="100000"/>
                        </a:lnSpc>
                        <a:spcAft>
                          <a:spcPts val="0"/>
                        </a:spcAft>
                      </a:pPr>
                      <a:endParaRPr lang="ru-RU" sz="2600" b="1" dirty="0" smtClean="0">
                        <a:effectLst/>
                        <a:latin typeface="Times New Roman" panose="02020603050405020304" pitchFamily="18" charset="0"/>
                        <a:cs typeface="Times New Roman" panose="02020603050405020304" pitchFamily="18" charset="0"/>
                      </a:endParaRPr>
                    </a:p>
                  </a:txBody>
                  <a:tcPr marL="75605" marR="75605" marT="0" marB="0"/>
                </a:tc>
              </a:tr>
            </a:tbl>
          </a:graphicData>
        </a:graphic>
      </p:graphicFrame>
    </p:spTree>
    <p:extLst>
      <p:ext uri="{BB962C8B-B14F-4D97-AF65-F5344CB8AC3E}">
        <p14:creationId xmlns:p14="http://schemas.microsoft.com/office/powerpoint/2010/main" val="542394089"/>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graphicFrame>
        <p:nvGraphicFramePr>
          <p:cNvPr id="2" name="Таблица 1"/>
          <p:cNvGraphicFramePr>
            <a:graphicFrameLocks noGrp="1"/>
          </p:cNvGraphicFramePr>
          <p:nvPr>
            <p:extLst>
              <p:ext uri="{D42A27DB-BD31-4B8C-83A1-F6EECF244321}">
                <p14:modId xmlns:p14="http://schemas.microsoft.com/office/powerpoint/2010/main" val="2419908009"/>
              </p:ext>
            </p:extLst>
          </p:nvPr>
        </p:nvGraphicFramePr>
        <p:xfrm>
          <a:off x="912354" y="1001697"/>
          <a:ext cx="8970371" cy="6735719"/>
        </p:xfrm>
        <a:graphic>
          <a:graphicData uri="http://schemas.openxmlformats.org/drawingml/2006/table">
            <a:tbl>
              <a:tblPr firstRow="1" firstCol="1" bandRow="1">
                <a:tableStyleId>{5C22544A-7EE6-4342-B048-85BDC9FD1C3A}</a:tableStyleId>
              </a:tblPr>
              <a:tblGrid>
                <a:gridCol w="3555907"/>
                <a:gridCol w="5414464"/>
              </a:tblGrid>
              <a:tr h="463660">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a:t>
                      </a:r>
                      <a:r>
                        <a:rPr lang="ru-RU" sz="2600" dirty="0" smtClean="0">
                          <a:effectLst/>
                          <a:latin typeface="Times New Roman" panose="02020603050405020304" pitchFamily="18" charset="0"/>
                          <a:cs typeface="Times New Roman" panose="02020603050405020304" pitchFamily="18" charset="0"/>
                        </a:rPr>
                        <a:t>НОО  -  2009</a:t>
                      </a:r>
                      <a:r>
                        <a:rPr lang="ru-RU" sz="2600" baseline="0" dirty="0" smtClean="0">
                          <a:effectLst/>
                          <a:latin typeface="Times New Roman" panose="02020603050405020304" pitchFamily="18" charset="0"/>
                          <a:cs typeface="Times New Roman" panose="02020603050405020304" pitchFamily="18" charset="0"/>
                        </a:rPr>
                        <a:t> (с изм.)</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a:t>
                      </a:r>
                      <a:r>
                        <a:rPr lang="ru-RU" sz="2600" dirty="0" smtClean="0">
                          <a:effectLst/>
                          <a:latin typeface="Times New Roman" panose="02020603050405020304" pitchFamily="18" charset="0"/>
                          <a:cs typeface="Times New Roman" panose="02020603050405020304" pitchFamily="18" charset="0"/>
                        </a:rPr>
                        <a:t>2015</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r>
              <a:tr h="927320">
                <a:tc gridSpan="2">
                  <a:txBody>
                    <a:bodyPr/>
                    <a:lstStyle/>
                    <a:p>
                      <a:pPr algn="ctr">
                        <a:lnSpc>
                          <a:spcPct val="115000"/>
                        </a:lnSpc>
                        <a:spcAft>
                          <a:spcPts val="0"/>
                        </a:spcAft>
                      </a:pPr>
                      <a:r>
                        <a:rPr lang="ru-RU" sz="2600" dirty="0" smtClean="0">
                          <a:effectLst/>
                          <a:latin typeface="Times New Roman" panose="02020603050405020304" pitchFamily="18" charset="0"/>
                          <a:ea typeface="Calibri"/>
                          <a:cs typeface="Times New Roman" panose="02020603050405020304" pitchFamily="18" charset="0"/>
                        </a:rPr>
                        <a:t>Изменения Раздел 2 п. 11 </a:t>
                      </a:r>
                      <a:r>
                        <a:rPr lang="ru-RU" sz="2600" dirty="0" err="1" smtClean="0">
                          <a:effectLst/>
                          <a:latin typeface="Times New Roman" panose="02020603050405020304" pitchFamily="18" charset="0"/>
                          <a:ea typeface="Calibri"/>
                          <a:cs typeface="Times New Roman" panose="02020603050405020304" pitchFamily="18" charset="0"/>
                        </a:rPr>
                        <a:t>Метапредметные</a:t>
                      </a:r>
                      <a:r>
                        <a:rPr lang="ru-RU" sz="2600" dirty="0" smtClean="0">
                          <a:effectLst/>
                          <a:latin typeface="Times New Roman" panose="02020603050405020304" pitchFamily="18" charset="0"/>
                          <a:ea typeface="Calibri"/>
                          <a:cs typeface="Times New Roman" panose="02020603050405020304" pitchFamily="18" charset="0"/>
                        </a:rPr>
                        <a:t> результаты освоения ООП НОО</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hMerge="1">
                  <a:txBody>
                    <a:bodyPr/>
                    <a:lstStyle/>
                    <a:p>
                      <a:endParaRPr lang="ru-RU"/>
                    </a:p>
                  </a:txBody>
                  <a:tcPr/>
                </a:tc>
              </a:tr>
              <a:tr h="4897047">
                <a:tc>
                  <a:txBody>
                    <a:bodyPr/>
                    <a:lstStyle/>
                    <a:p>
                      <a:pPr algn="l">
                        <a:lnSpc>
                          <a:spcPct val="100000"/>
                        </a:lnSpc>
                        <a:spcAft>
                          <a:spcPts val="0"/>
                        </a:spcAft>
                      </a:pPr>
                      <a:endParaRPr lang="ru-RU" sz="2400" dirty="0" smtClean="0">
                        <a:effectLst/>
                        <a:latin typeface="Times New Roman" panose="02020603050405020304" pitchFamily="18" charset="0"/>
                        <a:cs typeface="Times New Roman" panose="02020603050405020304" pitchFamily="18" charset="0"/>
                      </a:endParaRPr>
                    </a:p>
                  </a:txBody>
                  <a:tcPr marL="75605" marR="75605" marT="0" marB="0">
                    <a:solidFill>
                      <a:srgbClr val="00B0F0"/>
                    </a:solidFill>
                  </a:tcPr>
                </a:tc>
                <a:tc>
                  <a:txBody>
                    <a:bodyPr/>
                    <a:lstStyle/>
                    <a:p>
                      <a:r>
                        <a:rPr lang="ru-RU" sz="3200" b="1" dirty="0" smtClean="0">
                          <a:solidFill>
                            <a:schemeClr val="tx2"/>
                          </a:solidFill>
                          <a:effectLst/>
                          <a:latin typeface="Times New Roman" pitchFamily="18" charset="0"/>
                          <a:ea typeface="+mn-ea"/>
                          <a:cs typeface="Times New Roman" pitchFamily="18" charset="0"/>
                        </a:rPr>
                        <a:t>Подпункт 16 пункта 11 дополнить словами следующего содержания:</a:t>
                      </a:r>
                    </a:p>
                    <a:p>
                      <a:r>
                        <a:rPr lang="ru-RU" sz="3200" b="1" dirty="0" smtClean="0">
                          <a:solidFill>
                            <a:schemeClr val="dk1"/>
                          </a:solidFill>
                          <a:effectLst/>
                          <a:latin typeface="Times New Roman" pitchFamily="18" charset="0"/>
                          <a:ea typeface="+mn-ea"/>
                          <a:cs typeface="Times New Roman" pitchFamily="18" charset="0"/>
                        </a:rPr>
                        <a:t> </a:t>
                      </a:r>
                      <a:r>
                        <a:rPr lang="ru-RU" sz="3200" b="1" dirty="0" smtClean="0">
                          <a:solidFill>
                            <a:srgbClr val="FF0000"/>
                          </a:solidFill>
                          <a:effectLst/>
                          <a:latin typeface="Times New Roman" pitchFamily="18" charset="0"/>
                          <a:ea typeface="+mn-ea"/>
                          <a:cs typeface="Times New Roman" pitchFamily="18" charset="0"/>
                        </a:rPr>
                        <a:t>формирование начального уровня культуры пользования словарями в системе универсальных учебных действий</a:t>
                      </a:r>
                      <a:endParaRPr lang="ru-RU" sz="3200" b="1" dirty="0" smtClean="0">
                        <a:solidFill>
                          <a:srgbClr val="FF0000"/>
                        </a:solidFill>
                        <a:effectLst/>
                        <a:latin typeface="Times New Roman" panose="02020603050405020304" pitchFamily="18" charset="0"/>
                        <a:cs typeface="Times New Roman" panose="02020603050405020304" pitchFamily="18" charset="0"/>
                      </a:endParaRPr>
                    </a:p>
                  </a:txBody>
                  <a:tcPr marL="75605" marR="75605" marT="0" marB="0"/>
                </a:tc>
              </a:tr>
            </a:tbl>
          </a:graphicData>
        </a:graphic>
      </p:graphicFrame>
    </p:spTree>
    <p:extLst>
      <p:ext uri="{BB962C8B-B14F-4D97-AF65-F5344CB8AC3E}">
        <p14:creationId xmlns:p14="http://schemas.microsoft.com/office/powerpoint/2010/main" val="1250082358"/>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graphicFrame>
        <p:nvGraphicFramePr>
          <p:cNvPr id="2" name="Таблица 1"/>
          <p:cNvGraphicFramePr>
            <a:graphicFrameLocks noGrp="1"/>
          </p:cNvGraphicFramePr>
          <p:nvPr>
            <p:extLst>
              <p:ext uri="{D42A27DB-BD31-4B8C-83A1-F6EECF244321}">
                <p14:modId xmlns:p14="http://schemas.microsoft.com/office/powerpoint/2010/main" val="1206535154"/>
              </p:ext>
            </p:extLst>
          </p:nvPr>
        </p:nvGraphicFramePr>
        <p:xfrm>
          <a:off x="912354" y="1001697"/>
          <a:ext cx="8970371" cy="6735719"/>
        </p:xfrm>
        <a:graphic>
          <a:graphicData uri="http://schemas.openxmlformats.org/drawingml/2006/table">
            <a:tbl>
              <a:tblPr firstRow="1" firstCol="1" bandRow="1">
                <a:tableStyleId>{5C22544A-7EE6-4342-B048-85BDC9FD1C3A}</a:tableStyleId>
              </a:tblPr>
              <a:tblGrid>
                <a:gridCol w="3555907"/>
                <a:gridCol w="5414464"/>
              </a:tblGrid>
              <a:tr h="463660">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a:t>
                      </a:r>
                      <a:r>
                        <a:rPr lang="ru-RU" sz="2600" dirty="0" smtClean="0">
                          <a:effectLst/>
                          <a:latin typeface="Times New Roman" panose="02020603050405020304" pitchFamily="18" charset="0"/>
                          <a:cs typeface="Times New Roman" panose="02020603050405020304" pitchFamily="18" charset="0"/>
                        </a:rPr>
                        <a:t>НОО  -  2009</a:t>
                      </a:r>
                      <a:r>
                        <a:rPr lang="ru-RU" sz="2600" baseline="0" dirty="0" smtClean="0">
                          <a:effectLst/>
                          <a:latin typeface="Times New Roman" panose="02020603050405020304" pitchFamily="18" charset="0"/>
                          <a:cs typeface="Times New Roman" panose="02020603050405020304" pitchFamily="18" charset="0"/>
                        </a:rPr>
                        <a:t> (с изм.)</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a:t>
                      </a:r>
                      <a:r>
                        <a:rPr lang="ru-RU" sz="2600" dirty="0" smtClean="0">
                          <a:effectLst/>
                          <a:latin typeface="Times New Roman" panose="02020603050405020304" pitchFamily="18" charset="0"/>
                          <a:cs typeface="Times New Roman" panose="02020603050405020304" pitchFamily="18" charset="0"/>
                        </a:rPr>
                        <a:t>2015</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r>
              <a:tr h="927320">
                <a:tc gridSpan="2">
                  <a:txBody>
                    <a:bodyPr/>
                    <a:lstStyle/>
                    <a:p>
                      <a:pPr algn="ctr">
                        <a:lnSpc>
                          <a:spcPct val="115000"/>
                        </a:lnSpc>
                        <a:spcAft>
                          <a:spcPts val="0"/>
                        </a:spcAft>
                      </a:pPr>
                      <a:r>
                        <a:rPr lang="ru-RU" sz="2600" dirty="0" smtClean="0">
                          <a:effectLst/>
                          <a:latin typeface="Times New Roman" panose="02020603050405020304" pitchFamily="18" charset="0"/>
                          <a:ea typeface="Calibri"/>
                          <a:cs typeface="Times New Roman" panose="02020603050405020304" pitchFamily="18" charset="0"/>
                        </a:rPr>
                        <a:t>Изменения Раздел 2 п. 12</a:t>
                      </a:r>
                      <a:r>
                        <a:rPr lang="ru-RU" sz="2600" baseline="0" dirty="0" smtClean="0">
                          <a:effectLst/>
                          <a:latin typeface="Times New Roman" panose="02020603050405020304" pitchFamily="18" charset="0"/>
                          <a:ea typeface="Calibri"/>
                          <a:cs typeface="Times New Roman" panose="02020603050405020304" pitchFamily="18" charset="0"/>
                        </a:rPr>
                        <a:t> .7 </a:t>
                      </a:r>
                      <a:r>
                        <a:rPr lang="ru-RU" sz="2600" dirty="0" smtClean="0">
                          <a:effectLst/>
                          <a:latin typeface="Times New Roman" panose="02020603050405020304" pitchFamily="18" charset="0"/>
                          <a:ea typeface="Calibri"/>
                          <a:cs typeface="Times New Roman" panose="02020603050405020304" pitchFamily="18" charset="0"/>
                        </a:rPr>
                        <a:t>предметные результаты освоения ООП НОО</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hMerge="1">
                  <a:txBody>
                    <a:bodyPr/>
                    <a:lstStyle/>
                    <a:p>
                      <a:endParaRPr lang="ru-RU"/>
                    </a:p>
                  </a:txBody>
                  <a:tcPr/>
                </a:tc>
              </a:tr>
              <a:tr h="4897047">
                <a:tc>
                  <a:txBody>
                    <a:bodyPr/>
                    <a:lstStyle/>
                    <a:p>
                      <a:pPr algn="l">
                        <a:lnSpc>
                          <a:spcPct val="100000"/>
                        </a:lnSpc>
                        <a:spcAft>
                          <a:spcPts val="0"/>
                        </a:spcAft>
                      </a:pPr>
                      <a:endParaRPr lang="ru-RU" sz="2400" dirty="0" smtClean="0">
                        <a:effectLst/>
                        <a:latin typeface="Times New Roman" panose="02020603050405020304" pitchFamily="18" charset="0"/>
                        <a:cs typeface="Times New Roman" panose="02020603050405020304" pitchFamily="18" charset="0"/>
                      </a:endParaRPr>
                    </a:p>
                  </a:txBody>
                  <a:tcPr marL="75605" marR="75605" marT="0" marB="0">
                    <a:solidFill>
                      <a:srgbClr val="00B0F0"/>
                    </a:solidFill>
                  </a:tcPr>
                </a:tc>
                <a:tc>
                  <a:txBody>
                    <a:bodyPr/>
                    <a:lstStyle/>
                    <a:p>
                      <a:r>
                        <a:rPr lang="ru-RU" sz="2800" b="1" dirty="0" smtClean="0">
                          <a:solidFill>
                            <a:srgbClr val="FF0000"/>
                          </a:solidFill>
                          <a:effectLst/>
                          <a:latin typeface="Times New Roman" pitchFamily="18" charset="0"/>
                          <a:ea typeface="+mn-ea"/>
                          <a:cs typeface="Times New Roman" pitchFamily="18" charset="0"/>
                        </a:rPr>
                        <a:t>В пункте 12.7:</a:t>
                      </a:r>
                    </a:p>
                    <a:p>
                      <a:r>
                        <a:rPr lang="ru-RU" sz="2800" b="1" dirty="0" smtClean="0">
                          <a:solidFill>
                            <a:srgbClr val="FF0000"/>
                          </a:solidFill>
                          <a:effectLst/>
                          <a:latin typeface="Times New Roman" pitchFamily="18" charset="0"/>
                          <a:ea typeface="+mn-ea"/>
                          <a:cs typeface="Times New Roman" pitchFamily="18" charset="0"/>
                        </a:rPr>
                        <a:t>подпункт 3 дополнить словами “, в том числе подготовка к выполнению нормативов Всероссийского физкультурно-спортивного комплекса “Готов к труду и обороне”(ГТО)”;</a:t>
                      </a:r>
                    </a:p>
                    <a:p>
                      <a:endParaRPr lang="ru-RU" sz="3200" b="1" dirty="0" smtClean="0">
                        <a:solidFill>
                          <a:srgbClr val="FF0000"/>
                        </a:solidFill>
                        <a:effectLst/>
                        <a:latin typeface="Times New Roman" panose="02020603050405020304" pitchFamily="18" charset="0"/>
                        <a:cs typeface="Times New Roman" panose="02020603050405020304" pitchFamily="18" charset="0"/>
                      </a:endParaRPr>
                    </a:p>
                  </a:txBody>
                  <a:tcPr marL="75605" marR="75605" marT="0" marB="0"/>
                </a:tc>
              </a:tr>
            </a:tbl>
          </a:graphicData>
        </a:graphic>
      </p:graphicFrame>
    </p:spTree>
    <p:extLst>
      <p:ext uri="{BB962C8B-B14F-4D97-AF65-F5344CB8AC3E}">
        <p14:creationId xmlns:p14="http://schemas.microsoft.com/office/powerpoint/2010/main" val="1645934589"/>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58766" y="207941"/>
            <a:ext cx="1012356" cy="635004"/>
          </a:xfrm>
          <a:prstGeom prst="rect">
            <a:avLst/>
          </a:prstGeom>
          <a:noFill/>
          <a:ln w="9525">
            <a:noFill/>
            <a:round/>
            <a:headEnd/>
            <a:tailEnd/>
          </a:ln>
          <a:effectLst>
            <a:outerShdw blurRad="50800" dist="38100" dir="2700000" algn="tl" rotWithShape="0">
              <a:prstClr val="black">
                <a:alpha val="40000"/>
              </a:prstClr>
            </a:outerShdw>
          </a:effectLst>
        </p:spPr>
      </p:pic>
      <p:graphicFrame>
        <p:nvGraphicFramePr>
          <p:cNvPr id="2" name="Таблица 1"/>
          <p:cNvGraphicFramePr>
            <a:graphicFrameLocks noGrp="1"/>
          </p:cNvGraphicFramePr>
          <p:nvPr>
            <p:extLst>
              <p:ext uri="{D42A27DB-BD31-4B8C-83A1-F6EECF244321}">
                <p14:modId xmlns:p14="http://schemas.microsoft.com/office/powerpoint/2010/main" val="2299529294"/>
              </p:ext>
            </p:extLst>
          </p:nvPr>
        </p:nvGraphicFramePr>
        <p:xfrm>
          <a:off x="912354" y="1001697"/>
          <a:ext cx="8970371" cy="6223016"/>
        </p:xfrm>
        <a:graphic>
          <a:graphicData uri="http://schemas.openxmlformats.org/drawingml/2006/table">
            <a:tbl>
              <a:tblPr firstRow="1" firstCol="1" bandRow="1">
                <a:tableStyleId>{5C22544A-7EE6-4342-B048-85BDC9FD1C3A}</a:tableStyleId>
              </a:tblPr>
              <a:tblGrid>
                <a:gridCol w="3555907"/>
                <a:gridCol w="5414464"/>
              </a:tblGrid>
              <a:tr h="463660">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2010</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a:t>
                      </a:r>
                      <a:r>
                        <a:rPr lang="ru-RU" sz="2600" dirty="0" smtClean="0">
                          <a:effectLst/>
                          <a:latin typeface="Times New Roman" panose="02020603050405020304" pitchFamily="18" charset="0"/>
                          <a:cs typeface="Times New Roman" panose="02020603050405020304" pitchFamily="18" charset="0"/>
                        </a:rPr>
                        <a:t>2015</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r>
              <a:tr h="927320">
                <a:tc gridSpan="2">
                  <a:txBody>
                    <a:bodyPr/>
                    <a:lstStyle/>
                    <a:p>
                      <a:pPr algn="ctr">
                        <a:lnSpc>
                          <a:spcPct val="115000"/>
                        </a:lnSpc>
                        <a:spcAft>
                          <a:spcPts val="0"/>
                        </a:spcAft>
                      </a:pPr>
                      <a:r>
                        <a:rPr lang="ru-RU" sz="2600" dirty="0" smtClean="0">
                          <a:effectLst/>
                          <a:latin typeface="Times New Roman" panose="02020603050405020304" pitchFamily="18" charset="0"/>
                          <a:cs typeface="Times New Roman" panose="02020603050405020304" pitchFamily="18" charset="0"/>
                        </a:rPr>
                        <a:t>Роль </a:t>
                      </a:r>
                    </a:p>
                    <a:p>
                      <a:pPr algn="ctr">
                        <a:lnSpc>
                          <a:spcPct val="115000"/>
                        </a:lnSpc>
                        <a:spcAft>
                          <a:spcPts val="0"/>
                        </a:spcAft>
                      </a:pPr>
                      <a:r>
                        <a:rPr lang="ru-RU" sz="2600" dirty="0" smtClean="0">
                          <a:effectLst/>
                          <a:latin typeface="Times New Roman" panose="02020603050405020304" pitchFamily="18" charset="0"/>
                          <a:cs typeface="Times New Roman" panose="02020603050405020304" pitchFamily="18" charset="0"/>
                        </a:rPr>
                        <a:t>примерной ООП</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hMerge="1">
                  <a:txBody>
                    <a:bodyPr/>
                    <a:lstStyle/>
                    <a:p>
                      <a:endParaRPr lang="ru-RU"/>
                    </a:p>
                  </a:txBody>
                  <a:tcPr/>
                </a:tc>
              </a:tr>
              <a:tr h="4832036">
                <a:tc>
                  <a:txBody>
                    <a:bodyPr/>
                    <a:lstStyle/>
                    <a:p>
                      <a:pPr algn="l">
                        <a:lnSpc>
                          <a:spcPct val="100000"/>
                        </a:lnSpc>
                        <a:spcAft>
                          <a:spcPts val="0"/>
                        </a:spcAft>
                      </a:pPr>
                      <a:endParaRPr lang="ru-RU" sz="2600" dirty="0" smtClean="0">
                        <a:effectLst/>
                        <a:latin typeface="Times New Roman" panose="02020603050405020304" pitchFamily="18" charset="0"/>
                        <a:cs typeface="Times New Roman" panose="02020603050405020304" pitchFamily="18" charset="0"/>
                      </a:endParaRPr>
                    </a:p>
                    <a:p>
                      <a:pPr algn="l">
                        <a:lnSpc>
                          <a:spcPct val="100000"/>
                        </a:lnSpc>
                        <a:spcAft>
                          <a:spcPts val="0"/>
                        </a:spcAft>
                      </a:pPr>
                      <a:endParaRPr lang="ru-RU" sz="2600" dirty="0" smtClean="0">
                        <a:effectLst/>
                        <a:latin typeface="Times New Roman" panose="02020603050405020304" pitchFamily="18" charset="0"/>
                        <a:cs typeface="Times New Roman" panose="02020603050405020304" pitchFamily="18" charset="0"/>
                      </a:endParaRPr>
                    </a:p>
                    <a:p>
                      <a:pPr algn="l">
                        <a:lnSpc>
                          <a:spcPct val="100000"/>
                        </a:lnSpc>
                        <a:spcAft>
                          <a:spcPts val="0"/>
                        </a:spcAft>
                      </a:pPr>
                      <a:r>
                        <a:rPr lang="ru-RU" sz="2600" dirty="0" smtClean="0">
                          <a:effectLst/>
                          <a:latin typeface="Times New Roman" panose="02020603050405020304" pitchFamily="18" charset="0"/>
                          <a:cs typeface="Times New Roman" panose="02020603050405020304" pitchFamily="18" charset="0"/>
                        </a:rPr>
                        <a:t>ООП НОО разрабатывается </a:t>
                      </a:r>
                    </a:p>
                    <a:p>
                      <a:pPr algn="l">
                        <a:lnSpc>
                          <a:spcPct val="100000"/>
                        </a:lnSpc>
                        <a:spcAft>
                          <a:spcPts val="0"/>
                        </a:spcAft>
                      </a:pPr>
                      <a:r>
                        <a:rPr lang="ru-RU" sz="2600" dirty="0" smtClean="0">
                          <a:solidFill>
                            <a:srgbClr val="C00000"/>
                          </a:solidFill>
                          <a:effectLst/>
                          <a:latin typeface="Times New Roman" panose="02020603050405020304" pitchFamily="18" charset="0"/>
                          <a:cs typeface="Times New Roman" panose="02020603050405020304" pitchFamily="18" charset="0"/>
                        </a:rPr>
                        <a:t>на основе </a:t>
                      </a:r>
                      <a:r>
                        <a:rPr lang="ru-RU" sz="2600" dirty="0" smtClean="0">
                          <a:effectLst/>
                          <a:latin typeface="Times New Roman" panose="02020603050405020304" pitchFamily="18" charset="0"/>
                          <a:cs typeface="Times New Roman" panose="02020603050405020304" pitchFamily="18" charset="0"/>
                        </a:rPr>
                        <a:t>примерной ООП НОО	</a:t>
                      </a:r>
                    </a:p>
                  </a:txBody>
                  <a:tcPr marL="75605" marR="75605" marT="0" marB="0">
                    <a:solidFill>
                      <a:srgbClr val="00B0F0"/>
                    </a:solidFill>
                  </a:tcPr>
                </a:tc>
                <a:tc>
                  <a:txBody>
                    <a:bodyPr/>
                    <a:lstStyle/>
                    <a:p>
                      <a:pPr algn="l">
                        <a:lnSpc>
                          <a:spcPct val="100000"/>
                        </a:lnSpc>
                        <a:spcAft>
                          <a:spcPts val="0"/>
                        </a:spcAft>
                      </a:pPr>
                      <a:endParaRPr lang="ru-RU" sz="2600" b="1" dirty="0" smtClean="0">
                        <a:effectLst/>
                        <a:latin typeface="Times New Roman" panose="02020603050405020304" pitchFamily="18" charset="0"/>
                        <a:cs typeface="Times New Roman" panose="02020603050405020304" pitchFamily="18" charset="0"/>
                      </a:endParaRPr>
                    </a:p>
                    <a:p>
                      <a:pPr algn="l">
                        <a:lnSpc>
                          <a:spcPct val="100000"/>
                        </a:lnSpc>
                        <a:spcAft>
                          <a:spcPts val="0"/>
                        </a:spcAft>
                      </a:pPr>
                      <a:endParaRPr lang="ru-RU" sz="2600" b="1" dirty="0" smtClean="0">
                        <a:effectLst/>
                        <a:latin typeface="Times New Roman" panose="02020603050405020304" pitchFamily="18" charset="0"/>
                        <a:cs typeface="Times New Roman" panose="02020603050405020304" pitchFamily="18" charset="0"/>
                      </a:endParaRPr>
                    </a:p>
                    <a:p>
                      <a:pPr algn="l">
                        <a:lnSpc>
                          <a:spcPct val="100000"/>
                        </a:lnSpc>
                        <a:spcAft>
                          <a:spcPts val="0"/>
                        </a:spcAft>
                      </a:pPr>
                      <a:r>
                        <a:rPr lang="ru-RU" sz="2600" b="1" dirty="0" smtClean="0">
                          <a:effectLst/>
                          <a:latin typeface="Times New Roman" panose="02020603050405020304" pitchFamily="18" charset="0"/>
                          <a:cs typeface="Times New Roman" panose="02020603050405020304" pitchFamily="18" charset="0"/>
                        </a:rPr>
                        <a:t>Организация разрабатывает</a:t>
                      </a:r>
                    </a:p>
                    <a:p>
                      <a:pPr algn="l">
                        <a:lnSpc>
                          <a:spcPct val="100000"/>
                        </a:lnSpc>
                        <a:spcAft>
                          <a:spcPts val="0"/>
                        </a:spcAft>
                      </a:pPr>
                      <a:r>
                        <a:rPr lang="ru-RU" sz="2600" b="1" dirty="0" smtClean="0">
                          <a:effectLst/>
                          <a:latin typeface="Times New Roman" panose="02020603050405020304" pitchFamily="18" charset="0"/>
                          <a:cs typeface="Times New Roman" panose="02020603050405020304" pitchFamily="18" charset="0"/>
                        </a:rPr>
                        <a:t>ОП НОО </a:t>
                      </a:r>
                      <a:r>
                        <a:rPr lang="ru-RU" sz="2600" b="1" dirty="0" smtClean="0">
                          <a:solidFill>
                            <a:srgbClr val="C00000"/>
                          </a:solidFill>
                          <a:effectLst/>
                          <a:latin typeface="Times New Roman" panose="02020603050405020304" pitchFamily="18" charset="0"/>
                          <a:cs typeface="Times New Roman" panose="02020603050405020304" pitchFamily="18" charset="0"/>
                        </a:rPr>
                        <a:t>в соответствии </a:t>
                      </a:r>
                      <a:r>
                        <a:rPr lang="ru-RU" sz="2600" b="1" dirty="0" smtClean="0">
                          <a:effectLst/>
                          <a:latin typeface="Times New Roman" panose="02020603050405020304" pitchFamily="18" charset="0"/>
                          <a:cs typeface="Times New Roman" panose="02020603050405020304" pitchFamily="18" charset="0"/>
                        </a:rPr>
                        <a:t>со стандартом и </a:t>
                      </a:r>
                      <a:r>
                        <a:rPr lang="ru-RU" sz="2600" b="1" dirty="0" smtClean="0">
                          <a:solidFill>
                            <a:srgbClr val="C00000"/>
                          </a:solidFill>
                          <a:effectLst/>
                          <a:latin typeface="Times New Roman" panose="02020603050405020304" pitchFamily="18" charset="0"/>
                          <a:cs typeface="Times New Roman" panose="02020603050405020304" pitchFamily="18" charset="0"/>
                        </a:rPr>
                        <a:t>с учетом </a:t>
                      </a:r>
                      <a:r>
                        <a:rPr lang="ru-RU" sz="2600" b="1" dirty="0" smtClean="0">
                          <a:effectLst/>
                          <a:latin typeface="Times New Roman" panose="02020603050405020304" pitchFamily="18" charset="0"/>
                          <a:cs typeface="Times New Roman" panose="02020603050405020304" pitchFamily="18" charset="0"/>
                        </a:rPr>
                        <a:t>примерной ОП НОО</a:t>
                      </a:r>
                    </a:p>
                    <a:p>
                      <a:pPr algn="l">
                        <a:lnSpc>
                          <a:spcPct val="100000"/>
                        </a:lnSpc>
                        <a:spcAft>
                          <a:spcPts val="0"/>
                        </a:spcAft>
                      </a:pPr>
                      <a:endParaRPr lang="ru-RU" sz="2600" b="1" dirty="0" smtClean="0">
                        <a:effectLst/>
                        <a:latin typeface="Times New Roman" panose="02020603050405020304" pitchFamily="18" charset="0"/>
                        <a:cs typeface="Times New Roman" panose="02020603050405020304" pitchFamily="18" charset="0"/>
                      </a:endParaRPr>
                    </a:p>
                    <a:p>
                      <a:pPr algn="l">
                        <a:lnSpc>
                          <a:spcPct val="100000"/>
                        </a:lnSpc>
                        <a:spcAft>
                          <a:spcPts val="0"/>
                        </a:spcAft>
                      </a:pPr>
                      <a:r>
                        <a:rPr lang="ru-RU" sz="2600" b="1" dirty="0" smtClean="0">
                          <a:effectLst/>
                          <a:latin typeface="Times New Roman" panose="02020603050405020304" pitchFamily="18" charset="0"/>
                          <a:cs typeface="Times New Roman" panose="02020603050405020304" pitchFamily="18" charset="0"/>
                        </a:rPr>
                        <a:t>Принципиальная</a:t>
                      </a:r>
                      <a:r>
                        <a:rPr lang="ru-RU" sz="2600" b="1" baseline="0" dirty="0" smtClean="0">
                          <a:effectLst/>
                          <a:latin typeface="Times New Roman" panose="02020603050405020304" pitchFamily="18" charset="0"/>
                          <a:cs typeface="Times New Roman" panose="02020603050405020304" pitchFamily="18" charset="0"/>
                        </a:rPr>
                        <a:t> позиция методического сопровождения</a:t>
                      </a:r>
                      <a:endParaRPr lang="ru-RU" sz="2600" b="1" dirty="0" smtClean="0">
                        <a:effectLst/>
                        <a:latin typeface="Times New Roman" panose="02020603050405020304" pitchFamily="18" charset="0"/>
                        <a:cs typeface="Times New Roman" panose="02020603050405020304" pitchFamily="18" charset="0"/>
                      </a:endParaRPr>
                    </a:p>
                  </a:txBody>
                  <a:tcPr marL="75605" marR="75605" marT="0" marB="0"/>
                </a:tc>
              </a:tr>
            </a:tbl>
          </a:graphicData>
        </a:graphic>
      </p:graphicFrame>
      <p:sp>
        <p:nvSpPr>
          <p:cNvPr id="5" name="Стрелка вниз 4"/>
          <p:cNvSpPr/>
          <p:nvPr/>
        </p:nvSpPr>
        <p:spPr>
          <a:xfrm>
            <a:off x="6548605" y="4827336"/>
            <a:ext cx="1270141" cy="4762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endParaRPr lang="ru-RU"/>
          </a:p>
        </p:txBody>
      </p:sp>
    </p:spTree>
    <p:extLst>
      <p:ext uri="{BB962C8B-B14F-4D97-AF65-F5344CB8AC3E}">
        <p14:creationId xmlns:p14="http://schemas.microsoft.com/office/powerpoint/2010/main" val="97437330"/>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58766" y="207941"/>
            <a:ext cx="1012356" cy="635004"/>
          </a:xfrm>
          <a:prstGeom prst="rect">
            <a:avLst/>
          </a:prstGeom>
          <a:noFill/>
          <a:ln w="9525">
            <a:noFill/>
            <a:round/>
            <a:headEnd/>
            <a:tailEnd/>
          </a:ln>
          <a:effectLst>
            <a:outerShdw blurRad="50800" dist="38100" dir="2700000" algn="tl" rotWithShape="0">
              <a:prstClr val="black">
                <a:alpha val="40000"/>
              </a:prstClr>
            </a:outerShdw>
          </a:effectLst>
        </p:spPr>
      </p:pic>
      <p:graphicFrame>
        <p:nvGraphicFramePr>
          <p:cNvPr id="2" name="Таблица 1"/>
          <p:cNvGraphicFramePr>
            <a:graphicFrameLocks noGrp="1"/>
          </p:cNvGraphicFramePr>
          <p:nvPr>
            <p:extLst>
              <p:ext uri="{D42A27DB-BD31-4B8C-83A1-F6EECF244321}">
                <p14:modId xmlns:p14="http://schemas.microsoft.com/office/powerpoint/2010/main" val="1281662685"/>
              </p:ext>
            </p:extLst>
          </p:nvPr>
        </p:nvGraphicFramePr>
        <p:xfrm>
          <a:off x="912354" y="1001697"/>
          <a:ext cx="8970372" cy="6132461"/>
        </p:xfrm>
        <a:graphic>
          <a:graphicData uri="http://schemas.openxmlformats.org/drawingml/2006/table">
            <a:tbl>
              <a:tblPr firstRow="1" firstCol="1" bandRow="1">
                <a:tableStyleId>{5C22544A-7EE6-4342-B048-85BDC9FD1C3A}</a:tableStyleId>
              </a:tblPr>
              <a:tblGrid>
                <a:gridCol w="2857818"/>
                <a:gridCol w="6112554"/>
              </a:tblGrid>
              <a:tr h="463660">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2010</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a:t>
                      </a:r>
                      <a:r>
                        <a:rPr lang="ru-RU" sz="2600" dirty="0" smtClean="0">
                          <a:effectLst/>
                          <a:latin typeface="Times New Roman" panose="02020603050405020304" pitchFamily="18" charset="0"/>
                          <a:cs typeface="Times New Roman" panose="02020603050405020304" pitchFamily="18" charset="0"/>
                        </a:rPr>
                        <a:t>2015</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r>
              <a:tr h="830609">
                <a:tc gridSpan="2">
                  <a:txBody>
                    <a:bodyPr/>
                    <a:lstStyle/>
                    <a:p>
                      <a:pPr algn="ctr">
                        <a:lnSpc>
                          <a:spcPct val="115000"/>
                        </a:lnSpc>
                        <a:spcAft>
                          <a:spcPts val="0"/>
                        </a:spcAft>
                      </a:pPr>
                      <a:r>
                        <a:rPr lang="ru-RU" sz="2600" dirty="0" smtClean="0">
                          <a:effectLst/>
                          <a:latin typeface="Times New Roman" panose="02020603050405020304" pitchFamily="18" charset="0"/>
                          <a:cs typeface="Times New Roman" panose="02020603050405020304" pitchFamily="18" charset="0"/>
                        </a:rPr>
                        <a:t>Требования к структуре образовательной программы</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hMerge="1">
                  <a:txBody>
                    <a:bodyPr/>
                    <a:lstStyle/>
                    <a:p>
                      <a:endParaRPr lang="ru-RU"/>
                    </a:p>
                  </a:txBody>
                  <a:tcPr/>
                </a:tc>
              </a:tr>
              <a:tr h="4838192">
                <a:tc>
                  <a:txBody>
                    <a:bodyPr/>
                    <a:lstStyle/>
                    <a:p>
                      <a:pPr algn="l">
                        <a:lnSpc>
                          <a:spcPct val="100000"/>
                        </a:lnSpc>
                        <a:spcAft>
                          <a:spcPts val="0"/>
                        </a:spcAft>
                      </a:pPr>
                      <a:endParaRPr lang="ru-RU" sz="2600" dirty="0" smtClean="0">
                        <a:effectLst/>
                        <a:latin typeface="Times New Roman" panose="02020603050405020304" pitchFamily="18" charset="0"/>
                        <a:cs typeface="Times New Roman" panose="02020603050405020304" pitchFamily="18" charset="0"/>
                      </a:endParaRPr>
                    </a:p>
                    <a:p>
                      <a:pPr algn="l">
                        <a:lnSpc>
                          <a:spcPct val="100000"/>
                        </a:lnSpc>
                        <a:spcAft>
                          <a:spcPts val="0"/>
                        </a:spcAft>
                      </a:pPr>
                      <a:r>
                        <a:rPr lang="ru-RU" sz="2600" dirty="0" smtClean="0">
                          <a:effectLst/>
                          <a:latin typeface="Times New Roman" panose="02020603050405020304" pitchFamily="18" charset="0"/>
                          <a:cs typeface="Times New Roman" panose="02020603050405020304" pitchFamily="18" charset="0"/>
                        </a:rPr>
                        <a:t>	</a:t>
                      </a:r>
                    </a:p>
                  </a:txBody>
                  <a:tcPr marL="75605" marR="75605" marT="0" marB="0">
                    <a:solidFill>
                      <a:srgbClr val="00B0F0"/>
                    </a:solidFill>
                  </a:tcPr>
                </a:tc>
                <a:tc>
                  <a:txBody>
                    <a:bodyPr/>
                    <a:lstStyle/>
                    <a:p>
                      <a:pPr algn="ctr">
                        <a:lnSpc>
                          <a:spcPct val="100000"/>
                        </a:lnSpc>
                        <a:spcAft>
                          <a:spcPts val="0"/>
                        </a:spcAft>
                      </a:pPr>
                      <a:endParaRPr lang="ru-RU" sz="2600" b="1" dirty="0" smtClean="0">
                        <a:solidFill>
                          <a:srgbClr val="C00000"/>
                        </a:solidFill>
                        <a:effectLst/>
                        <a:latin typeface="Times New Roman" panose="02020603050405020304" pitchFamily="18" charset="0"/>
                        <a:cs typeface="Times New Roman" panose="02020603050405020304" pitchFamily="18" charset="0"/>
                      </a:endParaRPr>
                    </a:p>
                    <a:p>
                      <a:pPr algn="ctr">
                        <a:lnSpc>
                          <a:spcPct val="100000"/>
                        </a:lnSpc>
                        <a:spcAft>
                          <a:spcPts val="0"/>
                        </a:spcAft>
                      </a:pPr>
                      <a:r>
                        <a:rPr lang="ru-RU" sz="2200" b="1" dirty="0" smtClean="0">
                          <a:solidFill>
                            <a:srgbClr val="C00000"/>
                          </a:solidFill>
                          <a:effectLst/>
                          <a:latin typeface="Times New Roman" panose="02020603050405020304" pitchFamily="18" charset="0"/>
                          <a:cs typeface="Times New Roman" panose="02020603050405020304" pitchFamily="18" charset="0"/>
                        </a:rPr>
                        <a:t>Предусматривается:</a:t>
                      </a:r>
                    </a:p>
                    <a:p>
                      <a:pPr algn="ctr">
                        <a:lnSpc>
                          <a:spcPct val="100000"/>
                        </a:lnSpc>
                        <a:spcAft>
                          <a:spcPts val="0"/>
                        </a:spcAft>
                      </a:pPr>
                      <a:endParaRPr lang="ru-RU" sz="2200" b="1" dirty="0" smtClean="0">
                        <a:solidFill>
                          <a:srgbClr val="C00000"/>
                        </a:solidFill>
                        <a:effectLst/>
                        <a:latin typeface="Times New Roman" panose="02020603050405020304" pitchFamily="18" charset="0"/>
                        <a:cs typeface="Times New Roman" panose="02020603050405020304" pitchFamily="18" charset="0"/>
                      </a:endParaRPr>
                    </a:p>
                    <a:p>
                      <a:pPr marL="342900" indent="-342900" algn="ctr">
                        <a:lnSpc>
                          <a:spcPct val="100000"/>
                        </a:lnSpc>
                        <a:spcAft>
                          <a:spcPts val="0"/>
                        </a:spcAft>
                        <a:buFontTx/>
                        <a:buChar char="-"/>
                      </a:pPr>
                      <a:r>
                        <a:rPr lang="ru-RU" sz="2200" b="1" dirty="0" smtClean="0">
                          <a:effectLst/>
                          <a:latin typeface="Times New Roman" panose="02020603050405020304" pitchFamily="18" charset="0"/>
                          <a:cs typeface="Times New Roman" panose="02020603050405020304" pitchFamily="18" charset="0"/>
                        </a:rPr>
                        <a:t>углубленное изучение отдельных предметных областей </a:t>
                      </a:r>
                      <a:r>
                        <a:rPr lang="ru-RU" sz="2200" b="1" dirty="0" smtClean="0">
                          <a:solidFill>
                            <a:srgbClr val="C00000"/>
                          </a:solidFill>
                          <a:effectLst/>
                          <a:latin typeface="Times New Roman" panose="02020603050405020304" pitchFamily="18" charset="0"/>
                          <a:cs typeface="Times New Roman" panose="02020603050405020304" pitchFamily="18" charset="0"/>
                        </a:rPr>
                        <a:t>(начальная школа)</a:t>
                      </a:r>
                    </a:p>
                    <a:p>
                      <a:pPr marL="342900" indent="-342900" algn="ctr">
                        <a:lnSpc>
                          <a:spcPct val="100000"/>
                        </a:lnSpc>
                        <a:spcAft>
                          <a:spcPts val="0"/>
                        </a:spcAft>
                        <a:buFontTx/>
                        <a:buChar char="-"/>
                      </a:pPr>
                      <a:endParaRPr lang="ru-RU" sz="2200" b="1" dirty="0" smtClean="0">
                        <a:effectLst/>
                        <a:latin typeface="Times New Roman" panose="02020603050405020304" pitchFamily="18" charset="0"/>
                        <a:cs typeface="Times New Roman" panose="02020603050405020304" pitchFamily="18" charset="0"/>
                      </a:endParaRPr>
                    </a:p>
                    <a:p>
                      <a:pPr marL="342900" indent="-342900" algn="ctr">
                        <a:lnSpc>
                          <a:spcPct val="100000"/>
                        </a:lnSpc>
                        <a:spcAft>
                          <a:spcPts val="0"/>
                        </a:spcAft>
                        <a:buFontTx/>
                        <a:buChar char="-"/>
                      </a:pPr>
                      <a:endParaRPr lang="ru-RU" sz="2200" b="1" dirty="0" smtClean="0">
                        <a:effectLst/>
                        <a:latin typeface="Times New Roman" panose="02020603050405020304" pitchFamily="18" charset="0"/>
                        <a:cs typeface="Times New Roman" panose="02020603050405020304" pitchFamily="18" charset="0"/>
                      </a:endParaRPr>
                    </a:p>
                    <a:p>
                      <a:pPr marL="342900" indent="-342900" algn="ctr">
                        <a:lnSpc>
                          <a:spcPct val="100000"/>
                        </a:lnSpc>
                        <a:spcAft>
                          <a:spcPts val="0"/>
                        </a:spcAft>
                        <a:buFontTx/>
                        <a:buChar char="-"/>
                      </a:pPr>
                      <a:endParaRPr lang="ru-RU" sz="2200" b="1" dirty="0" smtClean="0">
                        <a:effectLst/>
                        <a:latin typeface="Times New Roman" panose="02020603050405020304" pitchFamily="18" charset="0"/>
                        <a:cs typeface="Times New Roman" panose="02020603050405020304" pitchFamily="18" charset="0"/>
                      </a:endParaRPr>
                    </a:p>
                    <a:p>
                      <a:pPr marL="342900" indent="-342900" algn="ctr">
                        <a:lnSpc>
                          <a:spcPct val="100000"/>
                        </a:lnSpc>
                        <a:spcAft>
                          <a:spcPts val="0"/>
                        </a:spcAft>
                        <a:buFontTx/>
                        <a:buChar char="-"/>
                      </a:pPr>
                      <a:r>
                        <a:rPr lang="ru-RU" sz="2200" b="1" dirty="0" smtClean="0">
                          <a:effectLst/>
                          <a:latin typeface="Times New Roman" panose="02020603050405020304" pitchFamily="18" charset="0"/>
                          <a:cs typeface="Times New Roman" panose="02020603050405020304" pitchFamily="18" charset="0"/>
                        </a:rPr>
                        <a:t>дифференциация содержания с учетом потребностей и интересов обучающихся, обеспечивающих углубленное (профильное) изучение предметов, предметных областей </a:t>
                      </a:r>
                      <a:r>
                        <a:rPr lang="ru-RU" sz="2200" b="1" dirty="0" smtClean="0">
                          <a:solidFill>
                            <a:srgbClr val="C00000"/>
                          </a:solidFill>
                          <a:effectLst/>
                          <a:latin typeface="Times New Roman" panose="02020603050405020304" pitchFamily="18" charset="0"/>
                          <a:cs typeface="Times New Roman" panose="02020603050405020304" pitchFamily="18" charset="0"/>
                        </a:rPr>
                        <a:t>(основная школа)</a:t>
                      </a:r>
                    </a:p>
                    <a:p>
                      <a:pPr marL="342900" indent="-342900" algn="ctr">
                        <a:lnSpc>
                          <a:spcPct val="100000"/>
                        </a:lnSpc>
                        <a:spcAft>
                          <a:spcPts val="0"/>
                        </a:spcAft>
                        <a:buFontTx/>
                        <a:buChar char="-"/>
                      </a:pPr>
                      <a:endParaRPr lang="ru-RU" sz="2600" b="1" dirty="0" smtClean="0">
                        <a:effectLst/>
                        <a:latin typeface="Times New Roman" panose="02020603050405020304" pitchFamily="18" charset="0"/>
                        <a:cs typeface="Times New Roman" panose="02020603050405020304" pitchFamily="18" charset="0"/>
                      </a:endParaRPr>
                    </a:p>
                  </a:txBody>
                  <a:tcPr marL="75605" marR="75605" marT="0" marB="0"/>
                </a:tc>
              </a:tr>
            </a:tbl>
          </a:graphicData>
        </a:graphic>
      </p:graphicFrame>
      <p:sp>
        <p:nvSpPr>
          <p:cNvPr id="4" name="Прямоугольник 3"/>
          <p:cNvSpPr/>
          <p:nvPr/>
        </p:nvSpPr>
        <p:spPr>
          <a:xfrm>
            <a:off x="1071121" y="2845405"/>
            <a:ext cx="3175353" cy="1323140"/>
          </a:xfrm>
          <a:prstGeom prst="rect">
            <a:avLst/>
          </a:prstGeom>
        </p:spPr>
        <p:txBody>
          <a:bodyPr wrap="square" lIns="100794" tIns="50397" rIns="100794" bIns="50397">
            <a:spAutoFit/>
          </a:bodyPr>
          <a:lstStyle/>
          <a:p>
            <a:pPr lvl="0"/>
            <a:r>
              <a:rPr lang="ru-RU" sz="2600" b="1" dirty="0">
                <a:solidFill>
                  <a:prstClr val="white"/>
                </a:solidFill>
                <a:latin typeface="Times New Roman" panose="02020603050405020304" pitchFamily="18" charset="0"/>
                <a:cs typeface="Times New Roman" panose="02020603050405020304" pitchFamily="18" charset="0"/>
              </a:rPr>
              <a:t>ООП должна соответствовать типу и виду ОУ </a:t>
            </a:r>
          </a:p>
        </p:txBody>
      </p:sp>
    </p:spTree>
    <p:extLst>
      <p:ext uri="{BB962C8B-B14F-4D97-AF65-F5344CB8AC3E}">
        <p14:creationId xmlns:p14="http://schemas.microsoft.com/office/powerpoint/2010/main" val="1325281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3776" y="302738"/>
            <a:ext cx="9529340" cy="720969"/>
          </a:xfrm>
        </p:spPr>
        <p:txBody>
          <a:bodyPr>
            <a:normAutofit/>
          </a:bodyPr>
          <a:lstStyle/>
          <a:p>
            <a:pPr algn="ctr">
              <a:defRPr/>
            </a:pPr>
            <a:r>
              <a:rPr lang="ru-RU" sz="2400" b="1" dirty="0">
                <a:solidFill>
                  <a:srgbClr val="FF0000"/>
                </a:solidFill>
              </a:rPr>
              <a:t>Современные подходы к оценке качества общего образования: управленческий аспект</a:t>
            </a:r>
            <a:endParaRPr lang="ru-RU" sz="2400" dirty="0">
              <a:solidFill>
                <a:srgbClr val="FF0000"/>
              </a:solidFill>
            </a:endParaRPr>
          </a:p>
        </p:txBody>
      </p:sp>
      <p:sp>
        <p:nvSpPr>
          <p:cNvPr id="3" name="Содержимое 2" descr="Rectangle: Click to edit Master text styles&#10;Second level&#10;Third level&#10;Fourth level&#10;Fifth level"/>
          <p:cNvSpPr>
            <a:spLocks noGrp="1"/>
          </p:cNvSpPr>
          <p:nvPr>
            <p:ph idx="1"/>
          </p:nvPr>
        </p:nvSpPr>
        <p:spPr>
          <a:xfrm>
            <a:off x="472530" y="1102452"/>
            <a:ext cx="9371832" cy="5984743"/>
          </a:xfrm>
        </p:spPr>
        <p:txBody>
          <a:bodyPr>
            <a:normAutofit/>
          </a:bodyPr>
          <a:lstStyle/>
          <a:p>
            <a:pPr>
              <a:buFont typeface="Wingdings" pitchFamily="2" charset="2"/>
              <a:buNone/>
              <a:defRPr/>
            </a:pPr>
            <a:r>
              <a:rPr lang="ru-RU" sz="2800" dirty="0"/>
              <a:t>    </a:t>
            </a:r>
            <a:r>
              <a:rPr lang="ru-RU" sz="2800" b="1" dirty="0">
                <a:solidFill>
                  <a:srgbClr val="FF0000"/>
                </a:solidFill>
                <a:latin typeface="Times New Roman" pitchFamily="18" charset="0"/>
                <a:cs typeface="Times New Roman" pitchFamily="18" charset="0"/>
              </a:rPr>
              <a:t>Качество образования </a:t>
            </a:r>
            <a:r>
              <a:rPr lang="ru-RU" sz="2800" dirty="0">
                <a:solidFill>
                  <a:schemeClr val="tx2">
                    <a:lumMod val="75000"/>
                  </a:schemeClr>
                </a:solidFill>
                <a:latin typeface="Times New Roman" pitchFamily="18" charset="0"/>
                <a:cs typeface="Times New Roman" pitchFamily="18" charset="0"/>
              </a:rPr>
              <a:t>– </a:t>
            </a:r>
            <a:r>
              <a:rPr lang="ru-RU" sz="2800" dirty="0">
                <a:solidFill>
                  <a:schemeClr val="tx2"/>
                </a:solidFill>
                <a:latin typeface="Times New Roman" pitchFamily="18" charset="0"/>
                <a:cs typeface="Times New Roman" pitchFamily="18" charset="0"/>
              </a:rPr>
              <a:t>комплексная характеристика </a:t>
            </a:r>
            <a:r>
              <a:rPr lang="ru-RU" sz="2800" dirty="0">
                <a:solidFill>
                  <a:srgbClr val="FF0000"/>
                </a:solidFill>
                <a:latin typeface="Times New Roman" pitchFamily="18" charset="0"/>
                <a:cs typeface="Times New Roman" pitchFamily="18" charset="0"/>
              </a:rPr>
              <a:t>образовательной деятельности и подготовки обучающегося</a:t>
            </a:r>
            <a:r>
              <a:rPr lang="ru-RU" sz="2800" dirty="0">
                <a:solidFill>
                  <a:schemeClr val="tx1">
                    <a:lumMod val="75000"/>
                  </a:schemeClr>
                </a:solidFill>
                <a:latin typeface="Times New Roman" pitchFamily="18" charset="0"/>
                <a:cs typeface="Times New Roman" pitchFamily="18" charset="0"/>
              </a:rPr>
              <a:t>, </a:t>
            </a:r>
            <a:r>
              <a:rPr lang="ru-RU" sz="2800" dirty="0">
                <a:solidFill>
                  <a:schemeClr val="tx2"/>
                </a:solidFill>
                <a:latin typeface="Times New Roman" pitchFamily="18" charset="0"/>
                <a:cs typeface="Times New Roman" pitchFamily="18" charset="0"/>
              </a:rPr>
              <a:t>выражающая степень их соответствия федеральным государственным образовательным стандартам, образовательным стандартам, федеральным государственным требованиям и (или) потребностям физического или юридического лица, в интересах которого осуществляется образовательная деятельность, в том числе степень достижения </a:t>
            </a:r>
            <a:r>
              <a:rPr lang="ru-RU" sz="2800" b="1" dirty="0">
                <a:solidFill>
                  <a:srgbClr val="FF0000"/>
                </a:solidFill>
                <a:latin typeface="Times New Roman" pitchFamily="18" charset="0"/>
                <a:cs typeface="Times New Roman" pitchFamily="18" charset="0"/>
              </a:rPr>
              <a:t>планируемых результатов образовательной программы</a:t>
            </a:r>
          </a:p>
          <a:p>
            <a:pPr algn="ctr">
              <a:buFont typeface="Wingdings" pitchFamily="2" charset="2"/>
              <a:buNone/>
              <a:defRPr/>
            </a:pPr>
            <a:endParaRPr lang="ru-RU" sz="2600" b="1" dirty="0" smtClean="0">
              <a:solidFill>
                <a:schemeClr val="tx1">
                  <a:lumMod val="75000"/>
                </a:schemeClr>
              </a:solidFill>
              <a:latin typeface="Times New Roman" pitchFamily="18" charset="0"/>
              <a:cs typeface="Times New Roman" pitchFamily="18" charset="0"/>
            </a:endParaRPr>
          </a:p>
          <a:p>
            <a:pPr algn="ctr">
              <a:buFont typeface="Wingdings" pitchFamily="2" charset="2"/>
              <a:buNone/>
              <a:defRPr/>
            </a:pPr>
            <a:r>
              <a:rPr lang="ru-RU" sz="2600" b="1" dirty="0" smtClean="0">
                <a:solidFill>
                  <a:schemeClr val="tx2"/>
                </a:solidFill>
                <a:latin typeface="Times New Roman" pitchFamily="18" charset="0"/>
                <a:cs typeface="Times New Roman" pitchFamily="18" charset="0"/>
              </a:rPr>
              <a:t>ФЗ </a:t>
            </a:r>
            <a:r>
              <a:rPr lang="ru-RU" sz="2600" b="1" dirty="0">
                <a:solidFill>
                  <a:schemeClr val="tx2"/>
                </a:solidFill>
                <a:latin typeface="Times New Roman" pitchFamily="18" charset="0"/>
                <a:cs typeface="Times New Roman" pitchFamily="18" charset="0"/>
              </a:rPr>
              <a:t>«Об образовании в Российской Федерации»</a:t>
            </a:r>
          </a:p>
          <a:p>
            <a:pPr algn="ctr">
              <a:buFont typeface="Wingdings" pitchFamily="2" charset="2"/>
              <a:buNone/>
              <a:defRPr/>
            </a:pPr>
            <a:r>
              <a:rPr lang="ru-RU" sz="2600" b="1" dirty="0">
                <a:solidFill>
                  <a:schemeClr val="tx2"/>
                </a:solidFill>
                <a:latin typeface="Times New Roman" pitchFamily="18" charset="0"/>
                <a:cs typeface="Times New Roman" pitchFamily="18" charset="0"/>
              </a:rPr>
              <a:t> (ст. 2) </a:t>
            </a:r>
          </a:p>
        </p:txBody>
      </p:sp>
    </p:spTree>
    <p:extLst>
      <p:ext uri="{BB962C8B-B14F-4D97-AF65-F5344CB8AC3E}">
        <p14:creationId xmlns:p14="http://schemas.microsoft.com/office/powerpoint/2010/main" val="758590235"/>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с двумя вырезанными противолежащими углами 8"/>
          <p:cNvSpPr/>
          <p:nvPr/>
        </p:nvSpPr>
        <p:spPr>
          <a:xfrm>
            <a:off x="912354" y="856733"/>
            <a:ext cx="9168271" cy="6574376"/>
          </a:xfrm>
          <a:prstGeom prst="snip2DiagRect">
            <a:avLst>
              <a:gd name="adj1" fmla="val 0"/>
              <a:gd name="adj2" fmla="val 17966"/>
            </a:avLst>
          </a:prstGeom>
        </p:spPr>
        <p:style>
          <a:lnRef idx="2">
            <a:schemeClr val="accent1"/>
          </a:lnRef>
          <a:fillRef idx="1">
            <a:schemeClr val="lt1"/>
          </a:fillRef>
          <a:effectRef idx="0">
            <a:schemeClr val="accent1"/>
          </a:effectRef>
          <a:fontRef idx="minor">
            <a:schemeClr val="dk1"/>
          </a:fontRef>
        </p:style>
        <p:txBody>
          <a:bodyPr lIns="100794" tIns="50397" rIns="100794" bIns="50397" rtlCol="0" anchor="ctr"/>
          <a:lstStyle/>
          <a:p>
            <a:pPr algn="ctr"/>
            <a:endParaRPr lang="ru-RU"/>
          </a:p>
        </p:txBody>
      </p:sp>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100002" y="0"/>
            <a:ext cx="1012356" cy="635004"/>
          </a:xfrm>
          <a:prstGeom prst="rect">
            <a:avLst/>
          </a:prstGeom>
          <a:noFill/>
          <a:ln w="9525">
            <a:noFill/>
            <a:round/>
            <a:headEnd/>
            <a:tailEnd/>
          </a:ln>
          <a:effectLst>
            <a:outerShdw blurRad="50800" dist="38100" dir="2700000" algn="tl" rotWithShape="0">
              <a:prstClr val="black">
                <a:alpha val="40000"/>
              </a:prstClr>
            </a:outerShdw>
          </a:effectLst>
        </p:spPr>
      </p:pic>
      <p:pic>
        <p:nvPicPr>
          <p:cNvPr id="3" name="Рисунок 2"/>
          <p:cNvPicPr>
            <a:picLocks noChangeAspect="1"/>
          </p:cNvPicPr>
          <p:nvPr/>
        </p:nvPicPr>
        <p:blipFill rotWithShape="1">
          <a:blip r:embed="rId3"/>
          <a:srcRect l="50490" t="17402" r="17364" b="7787"/>
          <a:stretch/>
        </p:blipFill>
        <p:spPr>
          <a:xfrm>
            <a:off x="4175648" y="1273305"/>
            <a:ext cx="1817270" cy="2381000"/>
          </a:xfrm>
          <a:prstGeom prst="rect">
            <a:avLst/>
          </a:prstGeom>
        </p:spPr>
      </p:pic>
      <p:pic>
        <p:nvPicPr>
          <p:cNvPr id="2" name="Рисунок 1"/>
          <p:cNvPicPr>
            <a:picLocks noChangeAspect="1"/>
          </p:cNvPicPr>
          <p:nvPr/>
        </p:nvPicPr>
        <p:blipFill rotWithShape="1">
          <a:blip r:embed="rId4"/>
          <a:srcRect l="50554" t="17516" r="17300" b="7673"/>
          <a:stretch/>
        </p:blipFill>
        <p:spPr>
          <a:xfrm>
            <a:off x="2008825" y="1273305"/>
            <a:ext cx="1817270" cy="2381000"/>
          </a:xfrm>
          <a:prstGeom prst="rect">
            <a:avLst/>
          </a:prstGeom>
        </p:spPr>
      </p:pic>
      <p:pic>
        <p:nvPicPr>
          <p:cNvPr id="4" name="Рисунок 3"/>
          <p:cNvPicPr>
            <a:picLocks noChangeAspect="1"/>
          </p:cNvPicPr>
          <p:nvPr/>
        </p:nvPicPr>
        <p:blipFill rotWithShape="1">
          <a:blip r:embed="rId5"/>
          <a:srcRect l="50425" t="18271" r="17429" b="7902"/>
          <a:stretch/>
        </p:blipFill>
        <p:spPr>
          <a:xfrm>
            <a:off x="6342470" y="1273305"/>
            <a:ext cx="1841500" cy="2381000"/>
          </a:xfrm>
          <a:prstGeom prst="rect">
            <a:avLst/>
          </a:prstGeom>
        </p:spPr>
      </p:pic>
      <p:pic>
        <p:nvPicPr>
          <p:cNvPr id="13" name="Рисунок 12"/>
          <p:cNvPicPr>
            <a:picLocks noChangeAspect="1"/>
          </p:cNvPicPr>
          <p:nvPr/>
        </p:nvPicPr>
        <p:blipFill rotWithShape="1">
          <a:blip r:embed="rId6"/>
          <a:srcRect l="51108" t="17516" r="17299" b="7672"/>
          <a:stretch/>
        </p:blipFill>
        <p:spPr>
          <a:xfrm>
            <a:off x="1408962" y="3938588"/>
            <a:ext cx="1785938" cy="2381000"/>
          </a:xfrm>
          <a:prstGeom prst="rect">
            <a:avLst/>
          </a:prstGeom>
        </p:spPr>
      </p:pic>
      <p:pic>
        <p:nvPicPr>
          <p:cNvPr id="16" name="Рисунок 15"/>
          <p:cNvPicPr>
            <a:picLocks noChangeAspect="1"/>
          </p:cNvPicPr>
          <p:nvPr/>
        </p:nvPicPr>
        <p:blipFill rotWithShape="1">
          <a:blip r:embed="rId7"/>
          <a:srcRect l="51045" t="18386" r="17364" b="8771"/>
          <a:stretch/>
        </p:blipFill>
        <p:spPr>
          <a:xfrm>
            <a:off x="3428364" y="4780615"/>
            <a:ext cx="1834207" cy="2381000"/>
          </a:xfrm>
          <a:prstGeom prst="rect">
            <a:avLst/>
          </a:prstGeom>
        </p:spPr>
      </p:pic>
      <p:sp>
        <p:nvSpPr>
          <p:cNvPr id="33" name="Rectangle 15"/>
          <p:cNvSpPr>
            <a:spLocks noChangeArrowheads="1"/>
          </p:cNvSpPr>
          <p:nvPr/>
        </p:nvSpPr>
        <p:spPr bwMode="auto">
          <a:xfrm>
            <a:off x="797357" y="112684"/>
            <a:ext cx="9168271" cy="575150"/>
          </a:xfrm>
          <a:prstGeom prst="rect">
            <a:avLst/>
          </a:prstGeom>
          <a:noFill/>
          <a:ln w="9525">
            <a:noFill/>
            <a:round/>
            <a:headEnd/>
            <a:tailEnd/>
          </a:ln>
          <a:effectLst/>
        </p:spPr>
        <p:txBody>
          <a:bodyPr wrap="square" lIns="99207" tIns="49604" rIns="99207" bIns="49604">
            <a:spAutoFit/>
          </a:bodyPr>
          <a:lstStyle/>
          <a:p>
            <a:pPr algn="ctr">
              <a:tabLst>
                <a:tab pos="797955" algn="l"/>
                <a:tab pos="1595910" algn="l"/>
                <a:tab pos="2393865" algn="l"/>
                <a:tab pos="3191820" algn="l"/>
                <a:tab pos="3989775" algn="l"/>
                <a:tab pos="4787730" algn="l"/>
              </a:tabLst>
            </a:pPr>
            <a:r>
              <a:rPr lang="ru-RU" sz="3100" b="1" dirty="0">
                <a:solidFill>
                  <a:schemeClr val="tx2"/>
                </a:solidFill>
                <a:effectLst>
                  <a:outerShdw blurRad="38100" dist="38100" dir="2700000" algn="tl">
                    <a:srgbClr val="000000">
                      <a:alpha val="43137"/>
                    </a:srgbClr>
                  </a:outerShdw>
                </a:effectLst>
                <a:latin typeface="Cambria" pitchFamily="18" charset="0"/>
              </a:rPr>
              <a:t>Новые издания</a:t>
            </a:r>
          </a:p>
        </p:txBody>
      </p:sp>
      <p:pic>
        <p:nvPicPr>
          <p:cNvPr id="40" name="Рисунок 39"/>
          <p:cNvPicPr>
            <a:picLocks noChangeAspect="1"/>
          </p:cNvPicPr>
          <p:nvPr/>
        </p:nvPicPr>
        <p:blipFill rotWithShape="1">
          <a:blip r:embed="rId8"/>
          <a:srcRect l="50437" t="17307" r="18526" b="6897"/>
          <a:stretch/>
        </p:blipFill>
        <p:spPr>
          <a:xfrm>
            <a:off x="6238001" y="4622191"/>
            <a:ext cx="1731818" cy="2381000"/>
          </a:xfrm>
          <a:prstGeom prst="rect">
            <a:avLst/>
          </a:prstGeom>
        </p:spPr>
      </p:pic>
      <p:pic>
        <p:nvPicPr>
          <p:cNvPr id="41" name="Рисунок 40"/>
          <p:cNvPicPr>
            <a:picLocks noChangeAspect="1"/>
          </p:cNvPicPr>
          <p:nvPr/>
        </p:nvPicPr>
        <p:blipFill rotWithShape="1">
          <a:blip r:embed="rId9"/>
          <a:srcRect l="50926" t="18178" r="18590" b="7995"/>
          <a:stretch/>
        </p:blipFill>
        <p:spPr>
          <a:xfrm>
            <a:off x="8203282" y="4780615"/>
            <a:ext cx="1746250" cy="2381000"/>
          </a:xfrm>
          <a:prstGeom prst="rect">
            <a:avLst/>
          </a:prstGeom>
        </p:spPr>
      </p:pic>
      <p:grpSp>
        <p:nvGrpSpPr>
          <p:cNvPr id="42" name="Группа 41"/>
          <p:cNvGrpSpPr/>
          <p:nvPr/>
        </p:nvGrpSpPr>
        <p:grpSpPr>
          <a:xfrm flipV="1">
            <a:off x="8509872" y="842945"/>
            <a:ext cx="1653385" cy="1274429"/>
            <a:chOff x="7395613" y="5210337"/>
            <a:chExt cx="1499763" cy="1156139"/>
          </a:xfrm>
        </p:grpSpPr>
        <p:sp>
          <p:nvSpPr>
            <p:cNvPr id="43" name="Прямоугольный треугольник 42"/>
            <p:cNvSpPr/>
            <p:nvPr/>
          </p:nvSpPr>
          <p:spPr>
            <a:xfrm flipH="1">
              <a:off x="7395613" y="5210337"/>
              <a:ext cx="1440160" cy="1156139"/>
            </a:xfrm>
            <a:prstGeom prst="rtTriangle">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4" name="TextBox 43"/>
            <p:cNvSpPr txBox="1"/>
            <p:nvPr/>
          </p:nvSpPr>
          <p:spPr>
            <a:xfrm rot="8454446">
              <a:off x="7925239" y="5745380"/>
              <a:ext cx="970137" cy="461665"/>
            </a:xfrm>
            <a:prstGeom prst="rect">
              <a:avLst/>
            </a:prstGeom>
            <a:noFill/>
          </p:spPr>
          <p:txBody>
            <a:bodyPr wrap="none" rtlCol="0">
              <a:spAutoFit/>
            </a:bodyPr>
            <a:lstStyle/>
            <a:p>
              <a:r>
                <a:rPr lang="en-US" sz="2600" b="1" dirty="0">
                  <a:solidFill>
                    <a:schemeClr val="accent6">
                      <a:lumMod val="50000"/>
                    </a:schemeClr>
                  </a:solidFill>
                  <a:latin typeface="Cambria" panose="02040503050406030204" pitchFamily="18" charset="0"/>
                </a:rPr>
                <a:t>NEW!</a:t>
              </a:r>
              <a:endParaRPr lang="ru-RU" sz="2600" b="1" dirty="0">
                <a:solidFill>
                  <a:schemeClr val="accent6">
                    <a:lumMod val="50000"/>
                  </a:schemeClr>
                </a:solidFill>
                <a:latin typeface="Cambria" panose="02040503050406030204" pitchFamily="18" charset="0"/>
              </a:endParaRPr>
            </a:p>
          </p:txBody>
        </p:sp>
      </p:grpSp>
    </p:spTree>
    <p:extLst>
      <p:ext uri="{BB962C8B-B14F-4D97-AF65-F5344CB8AC3E}">
        <p14:creationId xmlns:p14="http://schemas.microsoft.com/office/powerpoint/2010/main" val="3124831505"/>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graphicFrame>
        <p:nvGraphicFramePr>
          <p:cNvPr id="2" name="Таблица 1"/>
          <p:cNvGraphicFramePr>
            <a:graphicFrameLocks noGrp="1"/>
          </p:cNvGraphicFramePr>
          <p:nvPr>
            <p:extLst>
              <p:ext uri="{D42A27DB-BD31-4B8C-83A1-F6EECF244321}">
                <p14:modId xmlns:p14="http://schemas.microsoft.com/office/powerpoint/2010/main" val="2223795038"/>
              </p:ext>
            </p:extLst>
          </p:nvPr>
        </p:nvGraphicFramePr>
        <p:xfrm>
          <a:off x="912354" y="1001697"/>
          <a:ext cx="8970371" cy="6735719"/>
        </p:xfrm>
        <a:graphic>
          <a:graphicData uri="http://schemas.openxmlformats.org/drawingml/2006/table">
            <a:tbl>
              <a:tblPr firstRow="1" firstCol="1" bandRow="1">
                <a:tableStyleId>{5C22544A-7EE6-4342-B048-85BDC9FD1C3A}</a:tableStyleId>
              </a:tblPr>
              <a:tblGrid>
                <a:gridCol w="3555907"/>
                <a:gridCol w="5414464"/>
              </a:tblGrid>
              <a:tr h="463660">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a:t>
                      </a:r>
                      <a:r>
                        <a:rPr lang="ru-RU" sz="2600" dirty="0" smtClean="0">
                          <a:effectLst/>
                          <a:latin typeface="Times New Roman" panose="02020603050405020304" pitchFamily="18" charset="0"/>
                          <a:cs typeface="Times New Roman" panose="02020603050405020304" pitchFamily="18" charset="0"/>
                        </a:rPr>
                        <a:t>НОО  -  2009</a:t>
                      </a:r>
                      <a:r>
                        <a:rPr lang="ru-RU" sz="2600" baseline="0" dirty="0" smtClean="0">
                          <a:effectLst/>
                          <a:latin typeface="Times New Roman" panose="02020603050405020304" pitchFamily="18" charset="0"/>
                          <a:cs typeface="Times New Roman" panose="02020603050405020304" pitchFamily="18" charset="0"/>
                        </a:rPr>
                        <a:t> (с изм.)</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a:t>
                      </a:r>
                      <a:r>
                        <a:rPr lang="ru-RU" sz="2600" dirty="0" smtClean="0">
                          <a:effectLst/>
                          <a:latin typeface="Times New Roman" panose="02020603050405020304" pitchFamily="18" charset="0"/>
                          <a:cs typeface="Times New Roman" panose="02020603050405020304" pitchFamily="18" charset="0"/>
                        </a:rPr>
                        <a:t>2015</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r>
              <a:tr h="927320">
                <a:tc gridSpan="2">
                  <a:txBody>
                    <a:bodyPr/>
                    <a:lstStyle/>
                    <a:p>
                      <a:pPr algn="ctr">
                        <a:lnSpc>
                          <a:spcPct val="115000"/>
                        </a:lnSpc>
                        <a:spcAft>
                          <a:spcPts val="0"/>
                        </a:spcAft>
                      </a:pPr>
                      <a:r>
                        <a:rPr lang="ru-RU" sz="2600" dirty="0" smtClean="0">
                          <a:effectLst/>
                          <a:latin typeface="Times New Roman" panose="02020603050405020304" pitchFamily="18" charset="0"/>
                          <a:ea typeface="Calibri"/>
                          <a:cs typeface="Times New Roman" panose="02020603050405020304" pitchFamily="18" charset="0"/>
                        </a:rPr>
                        <a:t>Изменения Раздел 3 п. 19.3</a:t>
                      </a:r>
                      <a:r>
                        <a:rPr lang="ru-RU" sz="2600" baseline="0" dirty="0" smtClean="0">
                          <a:effectLst/>
                          <a:latin typeface="Times New Roman" panose="02020603050405020304" pitchFamily="18" charset="0"/>
                          <a:ea typeface="Calibri"/>
                          <a:cs typeface="Times New Roman" panose="02020603050405020304" pitchFamily="18" charset="0"/>
                        </a:rPr>
                        <a:t> (абзац 1)</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hMerge="1">
                  <a:txBody>
                    <a:bodyPr/>
                    <a:lstStyle/>
                    <a:p>
                      <a:endParaRPr lang="ru-RU"/>
                    </a:p>
                  </a:txBody>
                  <a:tcPr/>
                </a:tc>
              </a:tr>
              <a:tr h="4897047">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ru-RU" sz="2400" b="1" dirty="0" smtClean="0">
                          <a:solidFill>
                            <a:schemeClr val="lt1"/>
                          </a:solidFill>
                          <a:effectLst/>
                          <a:latin typeface="+mn-lt"/>
                          <a:ea typeface="+mn-ea"/>
                          <a:cs typeface="+mn-cs"/>
                        </a:rPr>
                        <a:t>П. 19.3.</a:t>
                      </a:r>
                      <a:r>
                        <a:rPr lang="ru-RU" sz="1800" b="1" dirty="0" smtClean="0">
                          <a:solidFill>
                            <a:schemeClr val="lt1"/>
                          </a:solidFill>
                          <a:effectLst/>
                          <a:latin typeface="+mn-lt"/>
                          <a:ea typeface="+mn-ea"/>
                          <a:cs typeface="+mn-cs"/>
                        </a:rPr>
                        <a:t> </a:t>
                      </a:r>
                      <a:r>
                        <a:rPr lang="ru-RU" sz="2000" b="1" dirty="0" smtClean="0">
                          <a:solidFill>
                            <a:schemeClr val="lt1"/>
                          </a:solidFill>
                          <a:effectLst/>
                          <a:latin typeface="+mn-lt"/>
                          <a:ea typeface="+mn-ea"/>
                          <a:cs typeface="+mn-cs"/>
                        </a:rPr>
                        <a:t>Учебный план начального общего образования (далее –учебный план) обеспечивает введение в действие и реализацию требований Стандарта, определяет общий объем нагрузки и максимальный объем аудиторной нагрузки обучающихся, состав и структуру обязательных предметных областей и направлений внеурочной деятельности по классам (годам обучения). </a:t>
                      </a:r>
                      <a:endParaRPr lang="ru-RU" sz="2000" b="1" dirty="0">
                        <a:solidFill>
                          <a:schemeClr val="lt1"/>
                        </a:solidFill>
                        <a:effectLst/>
                        <a:latin typeface="+mn-lt"/>
                        <a:ea typeface="+mn-ea"/>
                        <a:cs typeface="+mn-cs"/>
                      </a:endParaRPr>
                    </a:p>
                  </a:txBody>
                  <a:tcPr marL="75605" marR="75605" marT="0" marB="0">
                    <a:solidFill>
                      <a:srgbClr val="00B0F0"/>
                    </a:solidFill>
                  </a:tcPr>
                </a:tc>
                <a:tc>
                  <a:txBody>
                    <a:bodyPr/>
                    <a:lstStyle/>
                    <a:p>
                      <a:r>
                        <a:rPr lang="ru-RU" sz="1800" dirty="0" smtClean="0">
                          <a:solidFill>
                            <a:schemeClr val="dk1"/>
                          </a:solidFill>
                          <a:effectLst/>
                          <a:latin typeface="+mn-lt"/>
                          <a:ea typeface="+mn-ea"/>
                          <a:cs typeface="+mn-cs"/>
                        </a:rPr>
                        <a:t>. </a:t>
                      </a:r>
                      <a:r>
                        <a:rPr lang="ru-RU" sz="2800" b="1" dirty="0" smtClean="0">
                          <a:solidFill>
                            <a:schemeClr val="tx2"/>
                          </a:solidFill>
                          <a:effectLst/>
                          <a:latin typeface="Times New Roman" pitchFamily="18" charset="0"/>
                          <a:ea typeface="+mn-ea"/>
                          <a:cs typeface="Times New Roman" pitchFamily="18" charset="0"/>
                        </a:rPr>
                        <a:t>Учебный план начального общего образования (далее - учебный план) определяет перечень, трудоемкость, последовательность и распределение по периодам обучения учебных предметов,</a:t>
                      </a:r>
                      <a:r>
                        <a:rPr lang="ru-RU" sz="2800" b="1" dirty="0" smtClean="0">
                          <a:solidFill>
                            <a:schemeClr val="dk1"/>
                          </a:solidFill>
                          <a:effectLst/>
                          <a:latin typeface="Times New Roman" pitchFamily="18" charset="0"/>
                          <a:ea typeface="+mn-ea"/>
                          <a:cs typeface="Times New Roman" pitchFamily="18" charset="0"/>
                        </a:rPr>
                        <a:t> </a:t>
                      </a:r>
                      <a:r>
                        <a:rPr lang="ru-RU" sz="2800" b="1" dirty="0" smtClean="0">
                          <a:solidFill>
                            <a:srgbClr val="FF0000"/>
                          </a:solidFill>
                          <a:effectLst/>
                          <a:latin typeface="Times New Roman" pitchFamily="18" charset="0"/>
                          <a:ea typeface="+mn-ea"/>
                          <a:cs typeface="Times New Roman" pitchFamily="18" charset="0"/>
                        </a:rPr>
                        <a:t>формы промежуточной аттестации обучающихся</a:t>
                      </a:r>
                      <a:endParaRPr lang="ru-RU" sz="2800" b="1" dirty="0">
                        <a:solidFill>
                          <a:srgbClr val="FF0000"/>
                        </a:solidFill>
                        <a:effectLst/>
                        <a:latin typeface="Times New Roman" pitchFamily="18" charset="0"/>
                        <a:ea typeface="+mn-ea"/>
                        <a:cs typeface="Times New Roman" pitchFamily="18" charset="0"/>
                      </a:endParaRPr>
                    </a:p>
                  </a:txBody>
                  <a:tcPr marL="75605" marR="75605" marT="0" marB="0"/>
                </a:tc>
              </a:tr>
            </a:tbl>
          </a:graphicData>
        </a:graphic>
      </p:graphicFrame>
    </p:spTree>
    <p:extLst>
      <p:ext uri="{BB962C8B-B14F-4D97-AF65-F5344CB8AC3E}">
        <p14:creationId xmlns:p14="http://schemas.microsoft.com/office/powerpoint/2010/main" val="2429835330"/>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graphicFrame>
        <p:nvGraphicFramePr>
          <p:cNvPr id="2" name="Таблица 1"/>
          <p:cNvGraphicFramePr>
            <a:graphicFrameLocks noGrp="1"/>
          </p:cNvGraphicFramePr>
          <p:nvPr>
            <p:extLst>
              <p:ext uri="{D42A27DB-BD31-4B8C-83A1-F6EECF244321}">
                <p14:modId xmlns:p14="http://schemas.microsoft.com/office/powerpoint/2010/main" val="3498245802"/>
              </p:ext>
            </p:extLst>
          </p:nvPr>
        </p:nvGraphicFramePr>
        <p:xfrm>
          <a:off x="912354" y="1001697"/>
          <a:ext cx="8970371" cy="6735719"/>
        </p:xfrm>
        <a:graphic>
          <a:graphicData uri="http://schemas.openxmlformats.org/drawingml/2006/table">
            <a:tbl>
              <a:tblPr firstRow="1" firstCol="1" bandRow="1">
                <a:tableStyleId>{5C22544A-7EE6-4342-B048-85BDC9FD1C3A}</a:tableStyleId>
              </a:tblPr>
              <a:tblGrid>
                <a:gridCol w="3555907"/>
                <a:gridCol w="5414464"/>
              </a:tblGrid>
              <a:tr h="463660">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a:t>
                      </a:r>
                      <a:r>
                        <a:rPr lang="ru-RU" sz="2600" dirty="0" smtClean="0">
                          <a:effectLst/>
                          <a:latin typeface="Times New Roman" panose="02020603050405020304" pitchFamily="18" charset="0"/>
                          <a:cs typeface="Times New Roman" panose="02020603050405020304" pitchFamily="18" charset="0"/>
                        </a:rPr>
                        <a:t>НОО  -  2009</a:t>
                      </a:r>
                      <a:r>
                        <a:rPr lang="ru-RU" sz="2600" baseline="0" dirty="0" smtClean="0">
                          <a:effectLst/>
                          <a:latin typeface="Times New Roman" panose="02020603050405020304" pitchFamily="18" charset="0"/>
                          <a:cs typeface="Times New Roman" panose="02020603050405020304" pitchFamily="18" charset="0"/>
                        </a:rPr>
                        <a:t> (с изм.)</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a:t>
                      </a:r>
                      <a:r>
                        <a:rPr lang="ru-RU" sz="2600" dirty="0" smtClean="0">
                          <a:effectLst/>
                          <a:latin typeface="Times New Roman" panose="02020603050405020304" pitchFamily="18" charset="0"/>
                          <a:cs typeface="Times New Roman" panose="02020603050405020304" pitchFamily="18" charset="0"/>
                        </a:rPr>
                        <a:t>2015</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r>
              <a:tr h="927320">
                <a:tc gridSpan="2">
                  <a:txBody>
                    <a:bodyPr/>
                    <a:lstStyle/>
                    <a:p>
                      <a:pPr algn="ctr">
                        <a:lnSpc>
                          <a:spcPct val="115000"/>
                        </a:lnSpc>
                        <a:spcAft>
                          <a:spcPts val="0"/>
                        </a:spcAft>
                      </a:pPr>
                      <a:r>
                        <a:rPr lang="ru-RU" sz="2800" dirty="0" smtClean="0">
                          <a:effectLst/>
                          <a:latin typeface="Times New Roman" panose="02020603050405020304" pitchFamily="18" charset="0"/>
                          <a:ea typeface="Calibri"/>
                          <a:cs typeface="Times New Roman" panose="02020603050405020304" pitchFamily="18" charset="0"/>
                        </a:rPr>
                        <a:t>Изменения</a:t>
                      </a:r>
                      <a:r>
                        <a:rPr lang="ru-RU" sz="2800" baseline="0" dirty="0" smtClean="0">
                          <a:effectLst/>
                          <a:latin typeface="Times New Roman" panose="02020603050405020304" pitchFamily="18" charset="0"/>
                          <a:ea typeface="Calibri"/>
                          <a:cs typeface="Times New Roman" panose="02020603050405020304" pitchFamily="18" charset="0"/>
                        </a:rPr>
                        <a:t> Раздел 3  п. 19.8 (абзац 9)</a:t>
                      </a:r>
                      <a:endParaRPr lang="ru-RU" sz="2800" dirty="0">
                        <a:effectLst/>
                        <a:latin typeface="Times New Roman" panose="02020603050405020304" pitchFamily="18" charset="0"/>
                        <a:ea typeface="Calibri"/>
                        <a:cs typeface="Times New Roman" panose="02020603050405020304" pitchFamily="18" charset="0"/>
                      </a:endParaRPr>
                    </a:p>
                  </a:txBody>
                  <a:tcPr marL="75605" marR="75605" marT="0" marB="0"/>
                </a:tc>
                <a:tc hMerge="1">
                  <a:txBody>
                    <a:bodyPr/>
                    <a:lstStyle/>
                    <a:p>
                      <a:endParaRPr lang="ru-RU"/>
                    </a:p>
                  </a:txBody>
                  <a:tcPr/>
                </a:tc>
              </a:tr>
              <a:tr h="4897047">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ru-RU" sz="2800" b="1" dirty="0" smtClean="0">
                          <a:solidFill>
                            <a:schemeClr val="lt1"/>
                          </a:solidFill>
                          <a:effectLst/>
                          <a:latin typeface="+mn-lt"/>
                          <a:ea typeface="+mn-ea"/>
                          <a:cs typeface="+mn-cs"/>
                        </a:rPr>
                        <a:t>использование специальных образовательных программ </a:t>
                      </a:r>
                      <a:endParaRPr lang="ru-RU" sz="2800" b="1" dirty="0">
                        <a:solidFill>
                          <a:schemeClr val="lt1"/>
                        </a:solidFill>
                        <a:effectLst/>
                        <a:latin typeface="+mn-lt"/>
                        <a:ea typeface="+mn-ea"/>
                        <a:cs typeface="+mn-cs"/>
                      </a:endParaRPr>
                    </a:p>
                  </a:txBody>
                  <a:tcPr marL="75605" marR="75605" marT="0" marB="0">
                    <a:solidFill>
                      <a:srgbClr val="00B0F0"/>
                    </a:solidFill>
                  </a:tcPr>
                </a:tc>
                <a:tc>
                  <a:txBody>
                    <a:bodyPr/>
                    <a:lstStyle/>
                    <a:p>
                      <a:pPr marL="0" marR="0" indent="0" defTabSz="914400" eaLnBrk="1" fontAlgn="auto" latinLnBrk="0" hangingPunct="1">
                        <a:lnSpc>
                          <a:spcPct val="100000"/>
                        </a:lnSpc>
                        <a:spcBef>
                          <a:spcPts val="0"/>
                        </a:spcBef>
                        <a:spcAft>
                          <a:spcPts val="0"/>
                        </a:spcAft>
                        <a:buClrTx/>
                        <a:buSzTx/>
                        <a:buFontTx/>
                        <a:buNone/>
                        <a:tabLst/>
                        <a:defRPr/>
                      </a:pPr>
                      <a:r>
                        <a:rPr lang="ru-RU" sz="3200" dirty="0" smtClean="0">
                          <a:solidFill>
                            <a:schemeClr val="dk1"/>
                          </a:solidFill>
                          <a:effectLst/>
                          <a:latin typeface="Times New Roman" pitchFamily="18" charset="0"/>
                          <a:ea typeface="+mn-ea"/>
                          <a:cs typeface="Times New Roman" pitchFamily="18" charset="0"/>
                        </a:rPr>
                        <a:t>в абзаце девятом слова “специальных образовательных программ” заменить словами “</a:t>
                      </a:r>
                      <a:r>
                        <a:rPr lang="ru-RU" sz="3200" b="1" dirty="0" smtClean="0">
                          <a:solidFill>
                            <a:srgbClr val="FF0000"/>
                          </a:solidFill>
                          <a:effectLst/>
                          <a:latin typeface="Times New Roman" pitchFamily="18" charset="0"/>
                          <a:ea typeface="+mn-ea"/>
                          <a:cs typeface="Times New Roman" pitchFamily="18" charset="0"/>
                        </a:rPr>
                        <a:t>адаптированных образовательных программ начального общего образования”;</a:t>
                      </a:r>
                    </a:p>
                    <a:p>
                      <a:endParaRPr lang="ru-RU" sz="2400" b="1" dirty="0">
                        <a:solidFill>
                          <a:srgbClr val="FF0000"/>
                        </a:solidFill>
                        <a:effectLst/>
                        <a:latin typeface="+mn-lt"/>
                        <a:ea typeface="+mn-ea"/>
                        <a:cs typeface="+mn-cs"/>
                      </a:endParaRPr>
                    </a:p>
                  </a:txBody>
                  <a:tcPr marL="75605" marR="75605" marT="0" marB="0"/>
                </a:tc>
              </a:tr>
            </a:tbl>
          </a:graphicData>
        </a:graphic>
      </p:graphicFrame>
    </p:spTree>
    <p:extLst>
      <p:ext uri="{BB962C8B-B14F-4D97-AF65-F5344CB8AC3E}">
        <p14:creationId xmlns:p14="http://schemas.microsoft.com/office/powerpoint/2010/main" val="817655447"/>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graphicFrame>
        <p:nvGraphicFramePr>
          <p:cNvPr id="2" name="Таблица 1"/>
          <p:cNvGraphicFramePr>
            <a:graphicFrameLocks noGrp="1"/>
          </p:cNvGraphicFramePr>
          <p:nvPr>
            <p:extLst>
              <p:ext uri="{D42A27DB-BD31-4B8C-83A1-F6EECF244321}">
                <p14:modId xmlns:p14="http://schemas.microsoft.com/office/powerpoint/2010/main" val="3842646640"/>
              </p:ext>
            </p:extLst>
          </p:nvPr>
        </p:nvGraphicFramePr>
        <p:xfrm>
          <a:off x="1007864" y="1001697"/>
          <a:ext cx="8874861" cy="6735719"/>
        </p:xfrm>
        <a:graphic>
          <a:graphicData uri="http://schemas.openxmlformats.org/drawingml/2006/table">
            <a:tbl>
              <a:tblPr firstRow="1" firstCol="1" bandRow="1">
                <a:tableStyleId>{5C22544A-7EE6-4342-B048-85BDC9FD1C3A}</a:tableStyleId>
              </a:tblPr>
              <a:tblGrid>
                <a:gridCol w="3460397"/>
                <a:gridCol w="5414464"/>
              </a:tblGrid>
              <a:tr h="463660">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a:t>
                      </a:r>
                      <a:r>
                        <a:rPr lang="ru-RU" sz="2600" dirty="0" smtClean="0">
                          <a:effectLst/>
                          <a:latin typeface="Times New Roman" panose="02020603050405020304" pitchFamily="18" charset="0"/>
                          <a:cs typeface="Times New Roman" panose="02020603050405020304" pitchFamily="18" charset="0"/>
                        </a:rPr>
                        <a:t>НОО  -  2009</a:t>
                      </a:r>
                      <a:r>
                        <a:rPr lang="ru-RU" sz="2600" baseline="0" dirty="0" smtClean="0">
                          <a:effectLst/>
                          <a:latin typeface="Times New Roman" panose="02020603050405020304" pitchFamily="18" charset="0"/>
                          <a:cs typeface="Times New Roman" panose="02020603050405020304" pitchFamily="18" charset="0"/>
                        </a:rPr>
                        <a:t> (с изм.)</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a:t>
                      </a:r>
                      <a:r>
                        <a:rPr lang="ru-RU" sz="2600" dirty="0" smtClean="0">
                          <a:effectLst/>
                          <a:latin typeface="Times New Roman" panose="02020603050405020304" pitchFamily="18" charset="0"/>
                          <a:cs typeface="Times New Roman" panose="02020603050405020304" pitchFamily="18" charset="0"/>
                        </a:rPr>
                        <a:t>2015</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r>
              <a:tr h="927320">
                <a:tc gridSpan="2">
                  <a:txBody>
                    <a:bodyPr/>
                    <a:lstStyle/>
                    <a:p>
                      <a:pPr algn="ctr">
                        <a:lnSpc>
                          <a:spcPct val="115000"/>
                        </a:lnSpc>
                        <a:spcAft>
                          <a:spcPts val="0"/>
                        </a:spcAft>
                      </a:pPr>
                      <a:r>
                        <a:rPr lang="ru-RU" sz="2800" dirty="0" smtClean="0">
                          <a:effectLst/>
                          <a:latin typeface="Times New Roman" panose="02020603050405020304" pitchFamily="18" charset="0"/>
                          <a:ea typeface="Calibri"/>
                          <a:cs typeface="Times New Roman" panose="02020603050405020304" pitchFamily="18" charset="0"/>
                        </a:rPr>
                        <a:t>Изменения</a:t>
                      </a:r>
                      <a:r>
                        <a:rPr lang="ru-RU" sz="2800" baseline="0" dirty="0" smtClean="0">
                          <a:effectLst/>
                          <a:latin typeface="Times New Roman" panose="02020603050405020304" pitchFamily="18" charset="0"/>
                          <a:ea typeface="Calibri"/>
                          <a:cs typeface="Times New Roman" panose="02020603050405020304" pitchFamily="18" charset="0"/>
                        </a:rPr>
                        <a:t> Раздел 3  п. 19.10 (абзац 2)</a:t>
                      </a:r>
                      <a:endParaRPr lang="ru-RU" sz="2800" dirty="0">
                        <a:effectLst/>
                        <a:latin typeface="Times New Roman" panose="02020603050405020304" pitchFamily="18" charset="0"/>
                        <a:ea typeface="Calibri"/>
                        <a:cs typeface="Times New Roman" panose="02020603050405020304" pitchFamily="18" charset="0"/>
                      </a:endParaRPr>
                    </a:p>
                  </a:txBody>
                  <a:tcPr marL="75605" marR="75605" marT="0" marB="0"/>
                </a:tc>
                <a:tc hMerge="1">
                  <a:txBody>
                    <a:bodyPr/>
                    <a:lstStyle/>
                    <a:p>
                      <a:endParaRPr lang="ru-RU"/>
                    </a:p>
                  </a:txBody>
                  <a:tcPr/>
                </a:tc>
              </a:tr>
              <a:tr h="4897047">
                <a:tc>
                  <a: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ru-RU" sz="2800" b="1" dirty="0">
                        <a:solidFill>
                          <a:schemeClr val="lt1"/>
                        </a:solidFill>
                        <a:effectLst/>
                        <a:latin typeface="+mn-lt"/>
                        <a:ea typeface="+mn-ea"/>
                        <a:cs typeface="+mn-cs"/>
                      </a:endParaRPr>
                    </a:p>
                  </a:txBody>
                  <a:tcPr marL="75605" marR="75605" marT="0" marB="0">
                    <a:solidFill>
                      <a:srgbClr val="00B0F0"/>
                    </a:solidFill>
                  </a:tcPr>
                </a:tc>
                <a:tc>
                  <a:txBody>
                    <a:bodyPr/>
                    <a:lstStyle/>
                    <a:p>
                      <a:r>
                        <a:rPr lang="ru-RU" sz="1800" dirty="0" smtClean="0">
                          <a:solidFill>
                            <a:schemeClr val="tx2"/>
                          </a:solidFill>
                          <a:effectLst/>
                          <a:latin typeface="Times New Roman" pitchFamily="18" charset="0"/>
                          <a:ea typeface="+mn-ea"/>
                          <a:cs typeface="Times New Roman" pitchFamily="18" charset="0"/>
                        </a:rPr>
                        <a:t>“План внеурочной деятельности обеспечивает учет индивидуальных особенностей и потребностей обучающихся через организацию внеурочной деятельности. Внеурочная деятельность организуется по направлениям развития личности (спортивно-оздоровительное, духовно-нравственное, социальное, </a:t>
                      </a:r>
                      <a:r>
                        <a:rPr lang="ru-RU" sz="1800" dirty="0" err="1" smtClean="0">
                          <a:solidFill>
                            <a:schemeClr val="tx2"/>
                          </a:solidFill>
                          <a:effectLst/>
                          <a:latin typeface="Times New Roman" pitchFamily="18" charset="0"/>
                          <a:ea typeface="+mn-ea"/>
                          <a:cs typeface="Times New Roman" pitchFamily="18" charset="0"/>
                        </a:rPr>
                        <a:t>общеинтеллектуальное</a:t>
                      </a:r>
                      <a:r>
                        <a:rPr lang="ru-RU" sz="1800" dirty="0" smtClean="0">
                          <a:solidFill>
                            <a:schemeClr val="tx2"/>
                          </a:solidFill>
                          <a:effectLst/>
                          <a:latin typeface="Times New Roman" pitchFamily="18" charset="0"/>
                          <a:ea typeface="+mn-ea"/>
                          <a:cs typeface="Times New Roman" pitchFamily="18" charset="0"/>
                        </a:rPr>
                        <a:t>, общекультурное) в</a:t>
                      </a:r>
                      <a:r>
                        <a:rPr lang="ru-RU" sz="1800" dirty="0" smtClean="0">
                          <a:solidFill>
                            <a:schemeClr val="dk1"/>
                          </a:solidFill>
                          <a:effectLst/>
                          <a:latin typeface="Times New Roman" pitchFamily="18" charset="0"/>
                          <a:ea typeface="+mn-ea"/>
                          <a:cs typeface="Times New Roman" pitchFamily="18" charset="0"/>
                        </a:rPr>
                        <a:t> </a:t>
                      </a:r>
                      <a:r>
                        <a:rPr lang="ru-RU" sz="1800" dirty="0" smtClean="0">
                          <a:solidFill>
                            <a:srgbClr val="FF0000"/>
                          </a:solidFill>
                          <a:effectLst/>
                          <a:latin typeface="Times New Roman" pitchFamily="18" charset="0"/>
                          <a:ea typeface="+mn-ea"/>
                          <a:cs typeface="Times New Roman" pitchFamily="18" charset="0"/>
                        </a:rPr>
                        <a:t>таких формах как художественные, культурологические, филологические, хоровые студии, сетевые сообщества, школьные спортивные клубы и секции, конференции, олимпиады, военно-патриотические объединения, экскурсии, соревнования, поисковые и научные исследования, общественно полезные практики и другие формы </a:t>
                      </a:r>
                      <a:r>
                        <a:rPr lang="ru-RU" sz="1800" dirty="0" smtClean="0">
                          <a:solidFill>
                            <a:schemeClr val="tx2"/>
                          </a:solidFill>
                          <a:effectLst/>
                          <a:latin typeface="Times New Roman" pitchFamily="18" charset="0"/>
                          <a:ea typeface="+mn-ea"/>
                          <a:cs typeface="Times New Roman" pitchFamily="18" charset="0"/>
                        </a:rPr>
                        <a:t>на добровольной основе в соответствии с выбором участников образовательных отношений</a:t>
                      </a:r>
                      <a:endParaRPr lang="ru-RU" sz="2400" b="1" dirty="0">
                        <a:solidFill>
                          <a:schemeClr val="tx2"/>
                        </a:solidFill>
                        <a:effectLst/>
                        <a:latin typeface="Times New Roman" pitchFamily="18" charset="0"/>
                        <a:ea typeface="+mn-ea"/>
                        <a:cs typeface="Times New Roman" pitchFamily="18" charset="0"/>
                      </a:endParaRPr>
                    </a:p>
                  </a:txBody>
                  <a:tcPr marL="75605" marR="75605" marT="0" marB="0"/>
                </a:tc>
              </a:tr>
            </a:tbl>
          </a:graphicData>
        </a:graphic>
      </p:graphicFrame>
    </p:spTree>
    <p:extLst>
      <p:ext uri="{BB962C8B-B14F-4D97-AF65-F5344CB8AC3E}">
        <p14:creationId xmlns:p14="http://schemas.microsoft.com/office/powerpoint/2010/main" val="4152334356"/>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58766" y="207941"/>
            <a:ext cx="1012356" cy="635004"/>
          </a:xfrm>
          <a:prstGeom prst="rect">
            <a:avLst/>
          </a:prstGeom>
          <a:noFill/>
          <a:ln w="9525">
            <a:noFill/>
            <a:round/>
            <a:headEnd/>
            <a:tailEnd/>
          </a:ln>
          <a:effectLst>
            <a:outerShdw blurRad="50800" dist="38100" dir="2700000" algn="tl" rotWithShape="0">
              <a:prstClr val="black">
                <a:alpha val="40000"/>
              </a:prstClr>
            </a:outerShdw>
          </a:effectLst>
        </p:spPr>
      </p:pic>
      <p:graphicFrame>
        <p:nvGraphicFramePr>
          <p:cNvPr id="2" name="Таблица 1"/>
          <p:cNvGraphicFramePr>
            <a:graphicFrameLocks noGrp="1"/>
          </p:cNvGraphicFramePr>
          <p:nvPr>
            <p:extLst>
              <p:ext uri="{D42A27DB-BD31-4B8C-83A1-F6EECF244321}">
                <p14:modId xmlns:p14="http://schemas.microsoft.com/office/powerpoint/2010/main" val="1664721417"/>
              </p:ext>
            </p:extLst>
          </p:nvPr>
        </p:nvGraphicFramePr>
        <p:xfrm>
          <a:off x="912354" y="1001697"/>
          <a:ext cx="8970371" cy="6132461"/>
        </p:xfrm>
        <a:graphic>
          <a:graphicData uri="http://schemas.openxmlformats.org/drawingml/2006/table">
            <a:tbl>
              <a:tblPr firstRow="1" firstCol="1" bandRow="1">
                <a:tableStyleId>{5C22544A-7EE6-4342-B048-85BDC9FD1C3A}</a:tableStyleId>
              </a:tblPr>
              <a:tblGrid>
                <a:gridCol w="3555907"/>
                <a:gridCol w="5414464"/>
              </a:tblGrid>
              <a:tr h="463660">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2010</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a:t>
                      </a:r>
                      <a:r>
                        <a:rPr lang="ru-RU" sz="2600" dirty="0" smtClean="0">
                          <a:effectLst/>
                          <a:latin typeface="Times New Roman" panose="02020603050405020304" pitchFamily="18" charset="0"/>
                          <a:cs typeface="Times New Roman" panose="02020603050405020304" pitchFamily="18" charset="0"/>
                        </a:rPr>
                        <a:t>2015</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r>
              <a:tr h="830609">
                <a:tc gridSpan="2">
                  <a:txBody>
                    <a:bodyPr/>
                    <a:lstStyle/>
                    <a:p>
                      <a:pPr algn="ctr">
                        <a:lnSpc>
                          <a:spcPct val="115000"/>
                        </a:lnSpc>
                        <a:spcAft>
                          <a:spcPts val="0"/>
                        </a:spcAft>
                      </a:pPr>
                      <a:r>
                        <a:rPr lang="ru-RU" sz="2600" dirty="0" smtClean="0">
                          <a:effectLst/>
                          <a:latin typeface="Times New Roman" panose="02020603050405020304" pitchFamily="18" charset="0"/>
                          <a:cs typeface="Times New Roman" panose="02020603050405020304" pitchFamily="18" charset="0"/>
                        </a:rPr>
                        <a:t>Требования к структуре образовательной программы</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hMerge="1">
                  <a:txBody>
                    <a:bodyPr/>
                    <a:lstStyle/>
                    <a:p>
                      <a:endParaRPr lang="ru-RU"/>
                    </a:p>
                  </a:txBody>
                  <a:tcPr/>
                </a:tc>
              </a:tr>
              <a:tr h="4838192">
                <a:tc>
                  <a:txBody>
                    <a:bodyPr/>
                    <a:lstStyle/>
                    <a:p>
                      <a:pPr algn="ctr">
                        <a:lnSpc>
                          <a:spcPct val="100000"/>
                        </a:lnSpc>
                        <a:spcAft>
                          <a:spcPts val="0"/>
                        </a:spcAft>
                      </a:pPr>
                      <a:r>
                        <a:rPr lang="ru-RU" sz="2600" dirty="0" smtClean="0">
                          <a:solidFill>
                            <a:srgbClr val="C00000"/>
                          </a:solidFill>
                          <a:effectLst/>
                          <a:latin typeface="Times New Roman" panose="02020603050405020304" pitchFamily="18" charset="0"/>
                          <a:cs typeface="Times New Roman" panose="02020603050405020304" pitchFamily="18" charset="0"/>
                        </a:rPr>
                        <a:t>Организационный раздел включает:</a:t>
                      </a:r>
                    </a:p>
                    <a:p>
                      <a:pPr algn="ctr">
                        <a:lnSpc>
                          <a:spcPct val="100000"/>
                        </a:lnSpc>
                        <a:spcAft>
                          <a:spcPts val="0"/>
                        </a:spcAft>
                      </a:pPr>
                      <a:endParaRPr lang="ru-RU" sz="2600" dirty="0" smtClean="0">
                        <a:solidFill>
                          <a:srgbClr val="C00000"/>
                        </a:solidFill>
                        <a:effectLst/>
                        <a:latin typeface="Times New Roman" panose="02020603050405020304" pitchFamily="18" charset="0"/>
                        <a:cs typeface="Times New Roman" panose="02020603050405020304" pitchFamily="18" charset="0"/>
                      </a:endParaRPr>
                    </a:p>
                    <a:p>
                      <a:pPr marL="342900" indent="-342900" algn="l">
                        <a:lnSpc>
                          <a:spcPct val="100000"/>
                        </a:lnSpc>
                        <a:spcAft>
                          <a:spcPts val="0"/>
                        </a:spcAft>
                        <a:buFontTx/>
                        <a:buChar char="-"/>
                      </a:pPr>
                      <a:r>
                        <a:rPr lang="ru-RU" sz="2600" dirty="0" smtClean="0">
                          <a:effectLst/>
                          <a:latin typeface="Times New Roman" panose="02020603050405020304" pitchFamily="18" charset="0"/>
                          <a:cs typeface="Times New Roman" panose="02020603050405020304" pitchFamily="18" charset="0"/>
                        </a:rPr>
                        <a:t>учебный план</a:t>
                      </a:r>
                    </a:p>
                    <a:p>
                      <a:pPr marL="342900" indent="-342900" algn="l">
                        <a:lnSpc>
                          <a:spcPct val="100000"/>
                        </a:lnSpc>
                        <a:spcAft>
                          <a:spcPts val="0"/>
                        </a:spcAft>
                        <a:buFontTx/>
                        <a:buChar char="-"/>
                      </a:pPr>
                      <a:endParaRPr lang="ru-RU" sz="2600" dirty="0" smtClean="0">
                        <a:effectLst/>
                        <a:latin typeface="Times New Roman" panose="02020603050405020304" pitchFamily="18" charset="0"/>
                        <a:cs typeface="Times New Roman" panose="02020603050405020304" pitchFamily="18" charset="0"/>
                      </a:endParaRPr>
                    </a:p>
                    <a:p>
                      <a:pPr marL="342900" indent="-342900" algn="l">
                        <a:lnSpc>
                          <a:spcPct val="100000"/>
                        </a:lnSpc>
                        <a:spcAft>
                          <a:spcPts val="0"/>
                        </a:spcAft>
                        <a:buFontTx/>
                        <a:buChar char="-"/>
                      </a:pPr>
                      <a:r>
                        <a:rPr lang="ru-RU" sz="2600" dirty="0" smtClean="0">
                          <a:effectLst/>
                          <a:latin typeface="Times New Roman" panose="02020603050405020304" pitchFamily="18" charset="0"/>
                          <a:cs typeface="Times New Roman" panose="02020603050405020304" pitchFamily="18" charset="0"/>
                        </a:rPr>
                        <a:t>план внеурочной деятельности</a:t>
                      </a:r>
                    </a:p>
                    <a:p>
                      <a:pPr marL="342900" indent="-342900" algn="l">
                        <a:lnSpc>
                          <a:spcPct val="100000"/>
                        </a:lnSpc>
                        <a:spcAft>
                          <a:spcPts val="0"/>
                        </a:spcAft>
                        <a:buFontTx/>
                        <a:buChar char="-"/>
                      </a:pPr>
                      <a:endParaRPr lang="ru-RU" sz="2600" dirty="0" smtClean="0">
                        <a:effectLst/>
                        <a:latin typeface="Times New Roman" panose="02020603050405020304" pitchFamily="18" charset="0"/>
                        <a:cs typeface="Times New Roman" panose="02020603050405020304" pitchFamily="18" charset="0"/>
                      </a:endParaRPr>
                    </a:p>
                    <a:p>
                      <a:pPr algn="l">
                        <a:lnSpc>
                          <a:spcPct val="100000"/>
                        </a:lnSpc>
                        <a:spcAft>
                          <a:spcPts val="0"/>
                        </a:spcAft>
                      </a:pPr>
                      <a:r>
                        <a:rPr lang="ru-RU" sz="2600" dirty="0" smtClean="0">
                          <a:effectLst/>
                          <a:latin typeface="Times New Roman" panose="02020603050405020304" pitchFamily="18" charset="0"/>
                          <a:cs typeface="Times New Roman" panose="02020603050405020304" pitchFamily="18" charset="0"/>
                        </a:rPr>
                        <a:t>- систему условий реализации</a:t>
                      </a:r>
                      <a:r>
                        <a:rPr lang="ru-RU" sz="2600" baseline="0" dirty="0" smtClean="0">
                          <a:effectLst/>
                          <a:latin typeface="Times New Roman" panose="02020603050405020304" pitchFamily="18" charset="0"/>
                          <a:cs typeface="Times New Roman" panose="02020603050405020304" pitchFamily="18" charset="0"/>
                        </a:rPr>
                        <a:t> ООП</a:t>
                      </a:r>
                      <a:endParaRPr lang="ru-RU" sz="2600" dirty="0" smtClean="0">
                        <a:effectLst/>
                        <a:latin typeface="Times New Roman" panose="02020603050405020304" pitchFamily="18" charset="0"/>
                        <a:cs typeface="Times New Roman" panose="02020603050405020304" pitchFamily="18" charset="0"/>
                      </a:endParaRPr>
                    </a:p>
                    <a:p>
                      <a:pPr algn="l">
                        <a:lnSpc>
                          <a:spcPct val="100000"/>
                        </a:lnSpc>
                        <a:spcAft>
                          <a:spcPts val="0"/>
                        </a:spcAft>
                      </a:pPr>
                      <a:endParaRPr lang="ru-RU" sz="2600" dirty="0" smtClean="0">
                        <a:effectLst/>
                        <a:latin typeface="Times New Roman" panose="02020603050405020304" pitchFamily="18" charset="0"/>
                        <a:cs typeface="Times New Roman" panose="02020603050405020304" pitchFamily="18" charset="0"/>
                      </a:endParaRPr>
                    </a:p>
                    <a:p>
                      <a:pPr algn="l">
                        <a:lnSpc>
                          <a:spcPct val="100000"/>
                        </a:lnSpc>
                        <a:spcAft>
                          <a:spcPts val="0"/>
                        </a:spcAft>
                      </a:pPr>
                      <a:r>
                        <a:rPr lang="ru-RU" sz="2600" dirty="0" smtClean="0">
                          <a:effectLst/>
                          <a:latin typeface="Times New Roman" panose="02020603050405020304" pitchFamily="18" charset="0"/>
                          <a:cs typeface="Times New Roman" panose="02020603050405020304" pitchFamily="18" charset="0"/>
                        </a:rPr>
                        <a:t>	</a:t>
                      </a:r>
                    </a:p>
                  </a:txBody>
                  <a:tcPr marL="75605" marR="75605" marT="0" marB="0">
                    <a:solidFill>
                      <a:srgbClr val="00B0F0"/>
                    </a:solidFill>
                  </a:tcPr>
                </a:tc>
                <a:tc>
                  <a:txBody>
                    <a:bodyPr/>
                    <a:lstStyle/>
                    <a:p>
                      <a:pPr algn="ctr">
                        <a:lnSpc>
                          <a:spcPct val="100000"/>
                        </a:lnSpc>
                        <a:spcAft>
                          <a:spcPts val="0"/>
                        </a:spcAft>
                      </a:pPr>
                      <a:r>
                        <a:rPr lang="ru-RU" sz="2600" b="1" dirty="0" smtClean="0">
                          <a:solidFill>
                            <a:srgbClr val="C00000"/>
                          </a:solidFill>
                          <a:effectLst/>
                          <a:latin typeface="Times New Roman" panose="02020603050405020304" pitchFamily="18" charset="0"/>
                          <a:cs typeface="Times New Roman" panose="02020603050405020304" pitchFamily="18" charset="0"/>
                        </a:rPr>
                        <a:t>Организационный раздел включает:</a:t>
                      </a:r>
                    </a:p>
                    <a:p>
                      <a:pPr marL="342900" indent="-342900" algn="l">
                        <a:lnSpc>
                          <a:spcPct val="100000"/>
                        </a:lnSpc>
                        <a:spcAft>
                          <a:spcPts val="0"/>
                        </a:spcAft>
                        <a:buFontTx/>
                        <a:buChar char="-"/>
                      </a:pPr>
                      <a:r>
                        <a:rPr lang="ru-RU" sz="2600" b="1" dirty="0" smtClean="0">
                          <a:effectLst/>
                          <a:latin typeface="Times New Roman" panose="02020603050405020304" pitchFamily="18" charset="0"/>
                          <a:cs typeface="Times New Roman" panose="02020603050405020304" pitchFamily="18" charset="0"/>
                        </a:rPr>
                        <a:t>учебный план</a:t>
                      </a:r>
                    </a:p>
                    <a:p>
                      <a:pPr marL="342900" indent="-342900" algn="l">
                        <a:lnSpc>
                          <a:spcPct val="100000"/>
                        </a:lnSpc>
                        <a:spcAft>
                          <a:spcPts val="0"/>
                        </a:spcAft>
                        <a:buFontTx/>
                        <a:buChar char="-"/>
                      </a:pPr>
                      <a:r>
                        <a:rPr lang="ru-RU" sz="2600" b="1" dirty="0" smtClean="0">
                          <a:effectLst/>
                          <a:latin typeface="Times New Roman" panose="02020603050405020304" pitchFamily="18" charset="0"/>
                          <a:cs typeface="Times New Roman" panose="02020603050405020304" pitchFamily="18" charset="0"/>
                        </a:rPr>
                        <a:t>календарный учебный график</a:t>
                      </a:r>
                    </a:p>
                    <a:p>
                      <a:pPr marL="342900" indent="-342900" algn="l">
                        <a:lnSpc>
                          <a:spcPct val="100000"/>
                        </a:lnSpc>
                        <a:spcAft>
                          <a:spcPts val="0"/>
                        </a:spcAft>
                        <a:buFontTx/>
                        <a:buChar char="-"/>
                      </a:pPr>
                      <a:r>
                        <a:rPr lang="ru-RU" sz="2600" b="1" dirty="0" smtClean="0">
                          <a:effectLst/>
                          <a:latin typeface="Times New Roman" panose="02020603050405020304" pitchFamily="18" charset="0"/>
                          <a:cs typeface="Times New Roman" panose="02020603050405020304" pitchFamily="18" charset="0"/>
                        </a:rPr>
                        <a:t>план внеурочной деятельности</a:t>
                      </a:r>
                    </a:p>
                    <a:p>
                      <a:pPr marL="342900" indent="-342900" algn="l">
                        <a:lnSpc>
                          <a:spcPct val="100000"/>
                        </a:lnSpc>
                        <a:spcAft>
                          <a:spcPts val="0"/>
                        </a:spcAft>
                        <a:buFontTx/>
                        <a:buChar char="-"/>
                      </a:pPr>
                      <a:r>
                        <a:rPr lang="ru-RU" sz="2600" b="1" dirty="0" smtClean="0">
                          <a:effectLst/>
                          <a:latin typeface="Times New Roman" panose="02020603050405020304" pitchFamily="18" charset="0"/>
                          <a:cs typeface="Times New Roman" panose="02020603050405020304" pitchFamily="18" charset="0"/>
                        </a:rPr>
                        <a:t>систему условий реализации</a:t>
                      </a:r>
                      <a:r>
                        <a:rPr lang="ru-RU" sz="2600" b="1" baseline="0" dirty="0" smtClean="0">
                          <a:effectLst/>
                          <a:latin typeface="Times New Roman" panose="02020603050405020304" pitchFamily="18" charset="0"/>
                          <a:cs typeface="Times New Roman" panose="02020603050405020304" pitchFamily="18" charset="0"/>
                        </a:rPr>
                        <a:t> ОП</a:t>
                      </a:r>
                    </a:p>
                    <a:p>
                      <a:pPr marL="342900" indent="-342900" algn="l">
                        <a:lnSpc>
                          <a:spcPct val="100000"/>
                        </a:lnSpc>
                        <a:spcAft>
                          <a:spcPts val="0"/>
                        </a:spcAft>
                        <a:buFontTx/>
                        <a:buChar char="-"/>
                      </a:pPr>
                      <a:r>
                        <a:rPr lang="ru-RU" sz="2600" b="1" baseline="0" dirty="0" smtClean="0">
                          <a:effectLst/>
                          <a:latin typeface="Times New Roman" panose="02020603050405020304" pitchFamily="18" charset="0"/>
                          <a:cs typeface="Times New Roman" panose="02020603050405020304" pitchFamily="18" charset="0"/>
                        </a:rPr>
                        <a:t>оценочные и методические материалы, а  также иные компоненты (по усмотрению  организации)</a:t>
                      </a:r>
                      <a:endParaRPr lang="ru-RU" sz="2600" b="1" dirty="0" smtClean="0">
                        <a:effectLst/>
                        <a:latin typeface="Times New Roman" panose="02020603050405020304" pitchFamily="18" charset="0"/>
                        <a:cs typeface="Times New Roman" panose="02020603050405020304" pitchFamily="18" charset="0"/>
                      </a:endParaRPr>
                    </a:p>
                  </a:txBody>
                  <a:tcPr marL="75605" marR="75605" marT="0" marB="0"/>
                </a:tc>
              </a:tr>
            </a:tbl>
          </a:graphicData>
        </a:graphic>
      </p:graphicFrame>
    </p:spTree>
    <p:extLst>
      <p:ext uri="{BB962C8B-B14F-4D97-AF65-F5344CB8AC3E}">
        <p14:creationId xmlns:p14="http://schemas.microsoft.com/office/powerpoint/2010/main" val="9580725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58766" y="207941"/>
            <a:ext cx="1012356" cy="635004"/>
          </a:xfrm>
          <a:prstGeom prst="rect">
            <a:avLst/>
          </a:prstGeom>
          <a:noFill/>
          <a:ln w="9525">
            <a:noFill/>
            <a:round/>
            <a:headEnd/>
            <a:tailEnd/>
          </a:ln>
          <a:effectLst>
            <a:outerShdw blurRad="50800" dist="38100" dir="2700000" algn="tl" rotWithShape="0">
              <a:prstClr val="black">
                <a:alpha val="40000"/>
              </a:prstClr>
            </a:outerShdw>
          </a:effectLst>
        </p:spPr>
      </p:pic>
      <p:graphicFrame>
        <p:nvGraphicFramePr>
          <p:cNvPr id="2" name="Таблица 1"/>
          <p:cNvGraphicFramePr>
            <a:graphicFrameLocks noGrp="1"/>
          </p:cNvGraphicFramePr>
          <p:nvPr>
            <p:extLst>
              <p:ext uri="{D42A27DB-BD31-4B8C-83A1-F6EECF244321}">
                <p14:modId xmlns:p14="http://schemas.microsoft.com/office/powerpoint/2010/main" val="2608776579"/>
              </p:ext>
            </p:extLst>
          </p:nvPr>
        </p:nvGraphicFramePr>
        <p:xfrm>
          <a:off x="912354" y="1001697"/>
          <a:ext cx="8970371" cy="6632355"/>
        </p:xfrm>
        <a:graphic>
          <a:graphicData uri="http://schemas.openxmlformats.org/drawingml/2006/table">
            <a:tbl>
              <a:tblPr firstRow="1" firstCol="1" bandRow="1">
                <a:tableStyleId>{5C22544A-7EE6-4342-B048-85BDC9FD1C3A}</a:tableStyleId>
              </a:tblPr>
              <a:tblGrid>
                <a:gridCol w="2540282"/>
                <a:gridCol w="6430089"/>
              </a:tblGrid>
              <a:tr h="463660">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2010</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a:t>
                      </a:r>
                      <a:r>
                        <a:rPr lang="ru-RU" sz="2600" dirty="0" smtClean="0">
                          <a:effectLst/>
                          <a:latin typeface="Times New Roman" panose="02020603050405020304" pitchFamily="18" charset="0"/>
                          <a:cs typeface="Times New Roman" panose="02020603050405020304" pitchFamily="18" charset="0"/>
                        </a:rPr>
                        <a:t>2015</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r>
              <a:tr h="927320">
                <a:tc gridSpan="2">
                  <a:txBody>
                    <a:bodyPr/>
                    <a:lstStyle/>
                    <a:p>
                      <a:pPr algn="ctr">
                        <a:lnSpc>
                          <a:spcPct val="115000"/>
                        </a:lnSpc>
                        <a:spcAft>
                          <a:spcPts val="0"/>
                        </a:spcAft>
                      </a:pPr>
                      <a:r>
                        <a:rPr lang="ru-RU" sz="2600" dirty="0" smtClean="0">
                          <a:effectLst/>
                          <a:latin typeface="Times New Roman" panose="02020603050405020304" pitchFamily="18" charset="0"/>
                          <a:cs typeface="Times New Roman" panose="02020603050405020304" pitchFamily="18" charset="0"/>
                        </a:rPr>
                        <a:t>План внеурочной деятельности</a:t>
                      </a:r>
                    </a:p>
                    <a:p>
                      <a:pPr algn="ctr">
                        <a:lnSpc>
                          <a:spcPct val="115000"/>
                        </a:lnSpc>
                        <a:spcAft>
                          <a:spcPts val="0"/>
                        </a:spcAft>
                      </a:pPr>
                      <a:r>
                        <a:rPr lang="ru-RU" sz="2600" dirty="0" smtClean="0">
                          <a:effectLst/>
                          <a:latin typeface="Times New Roman" panose="02020603050405020304" pitchFamily="18" charset="0"/>
                          <a:ea typeface="Calibri"/>
                          <a:cs typeface="Times New Roman" panose="02020603050405020304" pitchFamily="18" charset="0"/>
                        </a:rPr>
                        <a:t>(основная школа)</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hMerge="1">
                  <a:txBody>
                    <a:bodyPr/>
                    <a:lstStyle/>
                    <a:p>
                      <a:endParaRPr lang="ru-RU"/>
                    </a:p>
                  </a:txBody>
                  <a:tcPr/>
                </a:tc>
              </a:tr>
              <a:tr h="5241375">
                <a:tc>
                  <a:txBody>
                    <a:bodyPr/>
                    <a:lstStyle/>
                    <a:p>
                      <a:pPr algn="l">
                        <a:lnSpc>
                          <a:spcPct val="100000"/>
                        </a:lnSpc>
                        <a:spcAft>
                          <a:spcPts val="0"/>
                        </a:spcAft>
                      </a:pPr>
                      <a:endParaRPr lang="ru-RU" sz="2600" dirty="0" smtClean="0">
                        <a:effectLst/>
                        <a:latin typeface="Times New Roman" panose="02020603050405020304" pitchFamily="18" charset="0"/>
                        <a:cs typeface="Times New Roman" panose="02020603050405020304" pitchFamily="18" charset="0"/>
                      </a:endParaRPr>
                    </a:p>
                  </a:txBody>
                  <a:tcPr marL="75605" marR="75605" marT="0" marB="0">
                    <a:solidFill>
                      <a:srgbClr val="00B0F0"/>
                    </a:solidFill>
                  </a:tcPr>
                </a:tc>
                <a:tc>
                  <a:txBody>
                    <a:bodyPr/>
                    <a:lstStyle/>
                    <a:p>
                      <a:pPr marL="0" indent="0" algn="l">
                        <a:lnSpc>
                          <a:spcPct val="100000"/>
                        </a:lnSpc>
                        <a:spcAft>
                          <a:spcPts val="0"/>
                        </a:spcAft>
                        <a:buFontTx/>
                        <a:buNone/>
                      </a:pPr>
                      <a:r>
                        <a:rPr lang="ru-RU" sz="2600" b="1" dirty="0" smtClean="0">
                          <a:solidFill>
                            <a:srgbClr val="C00000"/>
                          </a:solidFill>
                          <a:effectLst/>
                          <a:latin typeface="Times New Roman" panose="02020603050405020304" pitchFamily="18" charset="0"/>
                          <a:cs typeface="Times New Roman" panose="02020603050405020304" pitchFamily="18" charset="0"/>
                        </a:rPr>
                        <a:t>План</a:t>
                      </a:r>
                      <a:r>
                        <a:rPr lang="ru-RU" sz="2600" b="1" baseline="0" dirty="0" smtClean="0">
                          <a:solidFill>
                            <a:srgbClr val="C00000"/>
                          </a:solidFill>
                          <a:effectLst/>
                          <a:latin typeface="Times New Roman" panose="02020603050405020304" pitchFamily="18" charset="0"/>
                          <a:cs typeface="Times New Roman" panose="02020603050405020304" pitchFamily="18" charset="0"/>
                        </a:rPr>
                        <a:t> внеурочной деятельности </a:t>
                      </a:r>
                      <a:r>
                        <a:rPr lang="ru-RU" sz="2600" b="1" baseline="0" dirty="0" smtClean="0">
                          <a:effectLst/>
                          <a:latin typeface="Times New Roman" panose="02020603050405020304" pitchFamily="18" charset="0"/>
                          <a:cs typeface="Times New Roman" panose="02020603050405020304" pitchFamily="18" charset="0"/>
                        </a:rPr>
                        <a:t>определяет:</a:t>
                      </a:r>
                    </a:p>
                    <a:p>
                      <a:pPr marL="342900" indent="-342900" algn="l">
                        <a:lnSpc>
                          <a:spcPct val="100000"/>
                        </a:lnSpc>
                        <a:spcAft>
                          <a:spcPts val="0"/>
                        </a:spcAft>
                        <a:buFontTx/>
                        <a:buChar char="-"/>
                      </a:pPr>
                      <a:r>
                        <a:rPr lang="ru-RU" sz="2600" b="1" baseline="0" dirty="0" smtClean="0">
                          <a:effectLst/>
                          <a:latin typeface="Times New Roman" panose="02020603050405020304" pitchFamily="18" charset="0"/>
                          <a:cs typeface="Times New Roman" panose="02020603050405020304" pitchFamily="18" charset="0"/>
                        </a:rPr>
                        <a:t>состав и структуру направлений</a:t>
                      </a:r>
                    </a:p>
                    <a:p>
                      <a:pPr marL="342900" indent="-342900" algn="l">
                        <a:lnSpc>
                          <a:spcPct val="100000"/>
                        </a:lnSpc>
                        <a:spcAft>
                          <a:spcPts val="0"/>
                        </a:spcAft>
                        <a:buFontTx/>
                        <a:buChar char="-"/>
                      </a:pPr>
                      <a:r>
                        <a:rPr lang="ru-RU" sz="2600" b="1" baseline="0" dirty="0" smtClean="0">
                          <a:effectLst/>
                          <a:latin typeface="Times New Roman" panose="02020603050405020304" pitchFamily="18" charset="0"/>
                          <a:cs typeface="Times New Roman" panose="02020603050405020304" pitchFamily="18" charset="0"/>
                        </a:rPr>
                        <a:t>формы организации</a:t>
                      </a:r>
                    </a:p>
                    <a:p>
                      <a:pPr marL="342900" indent="-342900" algn="l">
                        <a:lnSpc>
                          <a:spcPct val="100000"/>
                        </a:lnSpc>
                        <a:spcAft>
                          <a:spcPts val="0"/>
                        </a:spcAft>
                        <a:buFontTx/>
                        <a:buChar char="-"/>
                      </a:pPr>
                      <a:r>
                        <a:rPr lang="ru-RU" sz="2600" b="1" baseline="0" dirty="0" smtClean="0">
                          <a:effectLst/>
                          <a:latin typeface="Times New Roman" panose="02020603050405020304" pitchFamily="18" charset="0"/>
                          <a:cs typeface="Times New Roman" panose="02020603050405020304" pitchFamily="18" charset="0"/>
                        </a:rPr>
                        <a:t>объем внеурочной деятельности </a:t>
                      </a:r>
                      <a:r>
                        <a:rPr lang="ru-RU" sz="2600" b="1" baseline="0" dirty="0" smtClean="0">
                          <a:solidFill>
                            <a:srgbClr val="C00000"/>
                          </a:solidFill>
                          <a:effectLst/>
                          <a:latin typeface="Times New Roman" panose="02020603050405020304" pitchFamily="18" charset="0"/>
                          <a:cs typeface="Times New Roman" panose="02020603050405020304" pitchFamily="18" charset="0"/>
                        </a:rPr>
                        <a:t>(до 1750 часов за 5 лет обучения) </a:t>
                      </a:r>
                    </a:p>
                    <a:p>
                      <a:pPr marL="0" indent="0" algn="l">
                        <a:lnSpc>
                          <a:spcPct val="100000"/>
                        </a:lnSpc>
                        <a:spcAft>
                          <a:spcPts val="0"/>
                        </a:spcAft>
                        <a:buFontTx/>
                        <a:buNone/>
                      </a:pPr>
                      <a:r>
                        <a:rPr lang="ru-RU" sz="2600" b="1" baseline="0" dirty="0" smtClean="0">
                          <a:effectLst/>
                          <a:latin typeface="Times New Roman" panose="02020603050405020304" pitchFamily="18" charset="0"/>
                          <a:cs typeface="Times New Roman" panose="02020603050405020304" pitchFamily="18" charset="0"/>
                        </a:rPr>
                        <a:t>с учетом интересов обучающихся и возможностей организации</a:t>
                      </a:r>
                    </a:p>
                    <a:p>
                      <a:pPr marL="0" indent="0" algn="ctr">
                        <a:lnSpc>
                          <a:spcPct val="100000"/>
                        </a:lnSpc>
                        <a:spcAft>
                          <a:spcPts val="0"/>
                        </a:spcAft>
                        <a:buFontTx/>
                        <a:buNone/>
                      </a:pPr>
                      <a:r>
                        <a:rPr lang="ru-RU" sz="2600" b="1" baseline="0" dirty="0" smtClean="0">
                          <a:solidFill>
                            <a:srgbClr val="C00000"/>
                          </a:solidFill>
                          <a:effectLst/>
                          <a:latin typeface="Times New Roman" panose="02020603050405020304" pitchFamily="18" charset="0"/>
                          <a:cs typeface="Times New Roman" panose="02020603050405020304" pitchFamily="18" charset="0"/>
                        </a:rPr>
                        <a:t>(до 10 часов в неделю)</a:t>
                      </a:r>
                    </a:p>
                    <a:p>
                      <a:pPr marL="0" indent="0" algn="ctr">
                        <a:lnSpc>
                          <a:spcPct val="100000"/>
                        </a:lnSpc>
                        <a:spcAft>
                          <a:spcPts val="0"/>
                        </a:spcAft>
                        <a:buFontTx/>
                        <a:buNone/>
                      </a:pPr>
                      <a:endParaRPr lang="ru-RU" sz="2600" b="1" dirty="0" smtClean="0">
                        <a:solidFill>
                          <a:srgbClr val="C00000"/>
                        </a:solidFill>
                        <a:effectLst/>
                        <a:latin typeface="Times New Roman" panose="02020603050405020304" pitchFamily="18" charset="0"/>
                        <a:cs typeface="Times New Roman" panose="02020603050405020304" pitchFamily="18" charset="0"/>
                      </a:endParaRPr>
                    </a:p>
                    <a:p>
                      <a:pPr algn="l">
                        <a:lnSpc>
                          <a:spcPct val="100000"/>
                        </a:lnSpc>
                        <a:spcAft>
                          <a:spcPts val="0"/>
                        </a:spcAft>
                      </a:pPr>
                      <a:r>
                        <a:rPr lang="ru-RU" sz="2600" b="1" dirty="0" smtClean="0">
                          <a:effectLst/>
                          <a:latin typeface="Times New Roman" panose="02020603050405020304" pitchFamily="18" charset="0"/>
                          <a:cs typeface="Times New Roman" panose="02020603050405020304" pitchFamily="18" charset="0"/>
                        </a:rPr>
                        <a:t>Организация </a:t>
                      </a:r>
                      <a:r>
                        <a:rPr lang="ru-RU" sz="2600" b="1" dirty="0" smtClean="0">
                          <a:solidFill>
                            <a:srgbClr val="C00000"/>
                          </a:solidFill>
                          <a:effectLst/>
                          <a:latin typeface="Times New Roman" panose="02020603050405020304" pitchFamily="18" charset="0"/>
                          <a:cs typeface="Times New Roman" panose="02020603050405020304" pitchFamily="18" charset="0"/>
                        </a:rPr>
                        <a:t>самостоятельно разрабатывает и утверждает </a:t>
                      </a:r>
                      <a:r>
                        <a:rPr lang="ru-RU" sz="2600" b="1" dirty="0" smtClean="0">
                          <a:effectLst/>
                          <a:latin typeface="Times New Roman" panose="02020603050405020304" pitchFamily="18" charset="0"/>
                          <a:cs typeface="Times New Roman" panose="02020603050405020304" pitchFamily="18" charset="0"/>
                        </a:rPr>
                        <a:t>план</a:t>
                      </a:r>
                      <a:r>
                        <a:rPr lang="ru-RU" sz="2600" b="1" baseline="0" dirty="0" smtClean="0">
                          <a:effectLst/>
                          <a:latin typeface="Times New Roman" panose="02020603050405020304" pitchFamily="18" charset="0"/>
                          <a:cs typeface="Times New Roman" panose="02020603050405020304" pitchFamily="18" charset="0"/>
                        </a:rPr>
                        <a:t> внеурочной деятельности</a:t>
                      </a:r>
                      <a:endParaRPr lang="ru-RU" sz="2600" b="1" dirty="0" smtClean="0">
                        <a:effectLst/>
                        <a:latin typeface="Times New Roman" panose="02020603050405020304" pitchFamily="18" charset="0"/>
                        <a:cs typeface="Times New Roman" panose="02020603050405020304" pitchFamily="18" charset="0"/>
                      </a:endParaRPr>
                    </a:p>
                  </a:txBody>
                  <a:tcPr marL="75605" marR="75605" marT="0" marB="0"/>
                </a:tc>
              </a:tr>
            </a:tbl>
          </a:graphicData>
        </a:graphic>
      </p:graphicFrame>
    </p:spTree>
    <p:extLst>
      <p:ext uri="{BB962C8B-B14F-4D97-AF65-F5344CB8AC3E}">
        <p14:creationId xmlns:p14="http://schemas.microsoft.com/office/powerpoint/2010/main" val="2861308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с двумя вырезанными противолежащими углами 8"/>
          <p:cNvSpPr/>
          <p:nvPr/>
        </p:nvSpPr>
        <p:spPr>
          <a:xfrm>
            <a:off x="912354" y="856733"/>
            <a:ext cx="9168271" cy="6574376"/>
          </a:xfrm>
          <a:prstGeom prst="snip2DiagRect">
            <a:avLst>
              <a:gd name="adj1" fmla="val 0"/>
              <a:gd name="adj2" fmla="val 17966"/>
            </a:avLst>
          </a:prstGeom>
        </p:spPr>
        <p:style>
          <a:lnRef idx="2">
            <a:schemeClr val="accent1"/>
          </a:lnRef>
          <a:fillRef idx="1">
            <a:schemeClr val="lt1"/>
          </a:fillRef>
          <a:effectRef idx="0">
            <a:schemeClr val="accent1"/>
          </a:effectRef>
          <a:fontRef idx="minor">
            <a:schemeClr val="dk1"/>
          </a:fontRef>
        </p:style>
        <p:txBody>
          <a:bodyPr lIns="100794" tIns="50397" rIns="100794" bIns="50397" rtlCol="0" anchor="ctr"/>
          <a:lstStyle/>
          <a:p>
            <a:pPr algn="ctr"/>
            <a:endParaRPr lang="ru-RU"/>
          </a:p>
        </p:txBody>
      </p:sp>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100002" y="0"/>
            <a:ext cx="1012356" cy="635004"/>
          </a:xfrm>
          <a:prstGeom prst="rect">
            <a:avLst/>
          </a:prstGeom>
          <a:noFill/>
          <a:ln w="9525">
            <a:noFill/>
            <a:round/>
            <a:headEnd/>
            <a:tailEnd/>
          </a:ln>
          <a:effectLst>
            <a:outerShdw blurRad="50800" dist="38100" dir="2700000" algn="tl" rotWithShape="0">
              <a:prstClr val="black">
                <a:alpha val="40000"/>
              </a:prstClr>
            </a:outerShdw>
          </a:effectLst>
        </p:spPr>
      </p:pic>
      <p:sp>
        <p:nvSpPr>
          <p:cNvPr id="19" name="Rectangle 15"/>
          <p:cNvSpPr>
            <a:spLocks noChangeArrowheads="1"/>
          </p:cNvSpPr>
          <p:nvPr/>
        </p:nvSpPr>
        <p:spPr bwMode="auto">
          <a:xfrm>
            <a:off x="912354" y="514802"/>
            <a:ext cx="9168271" cy="6478390"/>
          </a:xfrm>
          <a:prstGeom prst="rect">
            <a:avLst/>
          </a:prstGeom>
          <a:noFill/>
          <a:ln w="9525">
            <a:noFill/>
            <a:round/>
            <a:headEnd/>
            <a:tailEnd/>
          </a:ln>
          <a:effectLst/>
        </p:spPr>
        <p:txBody>
          <a:bodyPr wrap="square" lIns="99207" tIns="49604" rIns="99207" bIns="49604">
            <a:spAutoFit/>
          </a:bodyPr>
          <a:lstStyle/>
          <a:p>
            <a:pPr algn="ctr">
              <a:tabLst>
                <a:tab pos="797955" algn="l"/>
                <a:tab pos="1595910" algn="l"/>
                <a:tab pos="2393865" algn="l"/>
                <a:tab pos="3191820" algn="l"/>
                <a:tab pos="3989775" algn="l"/>
                <a:tab pos="4787730" algn="l"/>
              </a:tabLst>
            </a:pPr>
            <a:endParaRPr lang="ru-RU" sz="2600" dirty="0">
              <a:solidFill>
                <a:schemeClr val="tx2"/>
              </a:solidFill>
              <a:effectLst>
                <a:outerShdw blurRad="38100" dist="38100" dir="2700000" algn="tl">
                  <a:srgbClr val="000000">
                    <a:alpha val="43137"/>
                  </a:srgbClr>
                </a:outerShdw>
              </a:effectLst>
              <a:latin typeface="Cambria" pitchFamily="18" charset="0"/>
            </a:endParaRPr>
          </a:p>
          <a:p>
            <a:pPr>
              <a:tabLst>
                <a:tab pos="797955" algn="l"/>
                <a:tab pos="1595910" algn="l"/>
                <a:tab pos="2393865" algn="l"/>
                <a:tab pos="3191820" algn="l"/>
                <a:tab pos="3989775" algn="l"/>
                <a:tab pos="4787730" algn="l"/>
              </a:tabLst>
            </a:pPr>
            <a:r>
              <a:rPr lang="ru-RU" sz="3500" b="1" dirty="0">
                <a:solidFill>
                  <a:schemeClr val="tx2"/>
                </a:solidFill>
                <a:effectLst>
                  <a:outerShdw blurRad="38100" dist="38100" dir="2700000" algn="tl">
                    <a:srgbClr val="000000">
                      <a:alpha val="43137"/>
                    </a:srgbClr>
                  </a:outerShdw>
                </a:effectLst>
                <a:latin typeface="Cambria" pitchFamily="18" charset="0"/>
              </a:rPr>
              <a:t>Организация внеурочной </a:t>
            </a:r>
          </a:p>
          <a:p>
            <a:pPr>
              <a:tabLst>
                <a:tab pos="797955" algn="l"/>
                <a:tab pos="1595910" algn="l"/>
                <a:tab pos="2393865" algn="l"/>
                <a:tab pos="3191820" algn="l"/>
                <a:tab pos="3989775" algn="l"/>
                <a:tab pos="4787730" algn="l"/>
              </a:tabLst>
            </a:pPr>
            <a:r>
              <a:rPr lang="ru-RU" sz="3500" b="1" dirty="0">
                <a:solidFill>
                  <a:schemeClr val="tx2"/>
                </a:solidFill>
                <a:effectLst>
                  <a:outerShdw blurRad="38100" dist="38100" dir="2700000" algn="tl">
                    <a:srgbClr val="000000">
                      <a:alpha val="43137"/>
                    </a:srgbClr>
                  </a:outerShdw>
                </a:effectLst>
                <a:latin typeface="Cambria" pitchFamily="18" charset="0"/>
              </a:rPr>
              <a:t>деятельности.</a:t>
            </a:r>
          </a:p>
          <a:p>
            <a:pPr>
              <a:tabLst>
                <a:tab pos="797955" algn="l"/>
                <a:tab pos="1595910" algn="l"/>
                <a:tab pos="2393865" algn="l"/>
                <a:tab pos="3191820" algn="l"/>
                <a:tab pos="3989775" algn="l"/>
                <a:tab pos="4787730" algn="l"/>
              </a:tabLst>
            </a:pPr>
            <a:r>
              <a:rPr lang="ru-RU" sz="3500" b="1" dirty="0">
                <a:solidFill>
                  <a:schemeClr val="tx2"/>
                </a:solidFill>
                <a:effectLst>
                  <a:outerShdw blurRad="38100" dist="38100" dir="2700000" algn="tl">
                    <a:srgbClr val="000000">
                      <a:alpha val="43137"/>
                    </a:srgbClr>
                  </a:outerShdw>
                </a:effectLst>
                <a:latin typeface="Cambria" pitchFamily="18" charset="0"/>
              </a:rPr>
              <a:t>Что имеется в «Перспективной начальной школе»?</a:t>
            </a:r>
          </a:p>
          <a:p>
            <a:pPr>
              <a:tabLst>
                <a:tab pos="797955" algn="l"/>
                <a:tab pos="1595910" algn="l"/>
                <a:tab pos="2393865" algn="l"/>
                <a:tab pos="3191820" algn="l"/>
                <a:tab pos="3989775" algn="l"/>
                <a:tab pos="4787730" algn="l"/>
              </a:tabLst>
            </a:pPr>
            <a:endParaRPr lang="ru-RU" sz="3500" b="1" dirty="0">
              <a:solidFill>
                <a:schemeClr val="tx2"/>
              </a:solidFill>
              <a:effectLst>
                <a:outerShdw blurRad="38100" dist="38100" dir="2700000" algn="tl">
                  <a:srgbClr val="000000">
                    <a:alpha val="43137"/>
                  </a:srgbClr>
                </a:outerShdw>
              </a:effectLst>
              <a:latin typeface="Cambria" pitchFamily="18" charset="0"/>
            </a:endParaRPr>
          </a:p>
          <a:p>
            <a:pPr>
              <a:tabLst>
                <a:tab pos="797955" algn="l"/>
                <a:tab pos="1595910" algn="l"/>
                <a:tab pos="2393865" algn="l"/>
                <a:tab pos="3191820" algn="l"/>
                <a:tab pos="3989775" algn="l"/>
                <a:tab pos="4787730" algn="l"/>
              </a:tabLst>
            </a:pPr>
            <a:r>
              <a:rPr lang="ru-RU" sz="3500" dirty="0">
                <a:solidFill>
                  <a:schemeClr val="tx2"/>
                </a:solidFill>
                <a:effectLst>
                  <a:outerShdw blurRad="38100" dist="38100" dir="2700000" algn="tl">
                    <a:srgbClr val="000000">
                      <a:alpha val="43137"/>
                    </a:srgbClr>
                  </a:outerShdw>
                </a:effectLst>
                <a:latin typeface="Cambria" pitchFamily="18" charset="0"/>
              </a:rPr>
              <a:t>В системе «Перспективная начальная школа» разработана </a:t>
            </a:r>
            <a:r>
              <a:rPr lang="ru-RU" sz="3500" b="1" dirty="0">
                <a:solidFill>
                  <a:srgbClr val="C00000"/>
                </a:solidFill>
                <a:effectLst>
                  <a:outerShdw blurRad="38100" dist="38100" dir="2700000" algn="tl">
                    <a:srgbClr val="000000">
                      <a:alpha val="43137"/>
                    </a:srgbClr>
                  </a:outerShdw>
                </a:effectLst>
                <a:latin typeface="Cambria" pitchFamily="18" charset="0"/>
              </a:rPr>
              <a:t>авторская модель </a:t>
            </a:r>
            <a:r>
              <a:rPr lang="ru-RU" sz="3500" b="1" dirty="0">
                <a:solidFill>
                  <a:schemeClr val="tx2"/>
                </a:solidFill>
                <a:effectLst>
                  <a:outerShdw blurRad="38100" dist="38100" dir="2700000" algn="tl">
                    <a:srgbClr val="000000">
                      <a:alpha val="43137"/>
                    </a:srgbClr>
                  </a:outerShdw>
                </a:effectLst>
                <a:latin typeface="Cambria" pitchFamily="18" charset="0"/>
              </a:rPr>
              <a:t>организации внеурочной деятельности, </a:t>
            </a:r>
            <a:r>
              <a:rPr lang="ru-RU" sz="3500" dirty="0">
                <a:solidFill>
                  <a:schemeClr val="tx2"/>
                </a:solidFill>
                <a:effectLst>
                  <a:outerShdw blurRad="38100" dist="38100" dir="2700000" algn="tl">
                    <a:srgbClr val="000000">
                      <a:alpha val="43137"/>
                    </a:srgbClr>
                  </a:outerShdw>
                </a:effectLst>
                <a:latin typeface="Cambria" pitchFamily="18" charset="0"/>
              </a:rPr>
              <a:t>которая строится с учетом определенных </a:t>
            </a:r>
            <a:r>
              <a:rPr lang="ru-RU" sz="3500" b="1" dirty="0">
                <a:solidFill>
                  <a:schemeClr val="tx2"/>
                </a:solidFill>
                <a:effectLst>
                  <a:outerShdw blurRad="38100" dist="38100" dir="2700000" algn="tl">
                    <a:srgbClr val="000000">
                      <a:alpha val="43137"/>
                    </a:srgbClr>
                  </a:outerShdw>
                </a:effectLst>
                <a:latin typeface="Cambria" pitchFamily="18" charset="0"/>
              </a:rPr>
              <a:t>положений</a:t>
            </a:r>
          </a:p>
          <a:p>
            <a:pPr>
              <a:tabLst>
                <a:tab pos="797955" algn="l"/>
                <a:tab pos="1595910" algn="l"/>
                <a:tab pos="2393865" algn="l"/>
                <a:tab pos="3191820" algn="l"/>
                <a:tab pos="3989775" algn="l"/>
                <a:tab pos="4787730" algn="l"/>
              </a:tabLst>
            </a:pPr>
            <a:endParaRPr lang="ru-RU" sz="3500" b="1" dirty="0">
              <a:solidFill>
                <a:schemeClr val="tx2"/>
              </a:solidFill>
              <a:effectLst>
                <a:outerShdw blurRad="38100" dist="38100" dir="2700000" algn="tl">
                  <a:srgbClr val="000000">
                    <a:alpha val="43137"/>
                  </a:srgbClr>
                </a:outerShdw>
              </a:effectLst>
              <a:latin typeface="Cambria" pitchFamily="18" charset="0"/>
            </a:endParaRPr>
          </a:p>
        </p:txBody>
      </p:sp>
    </p:spTree>
    <p:extLst>
      <p:ext uri="{BB962C8B-B14F-4D97-AF65-F5344CB8AC3E}">
        <p14:creationId xmlns:p14="http://schemas.microsoft.com/office/powerpoint/2010/main" val="3729980584"/>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с двумя вырезанными противолежащими углами 8"/>
          <p:cNvSpPr/>
          <p:nvPr/>
        </p:nvSpPr>
        <p:spPr>
          <a:xfrm>
            <a:off x="912354" y="856733"/>
            <a:ext cx="9168271" cy="6574376"/>
          </a:xfrm>
          <a:prstGeom prst="snip2DiagRect">
            <a:avLst>
              <a:gd name="adj1" fmla="val 0"/>
              <a:gd name="adj2" fmla="val 17966"/>
            </a:avLst>
          </a:prstGeom>
        </p:spPr>
        <p:style>
          <a:lnRef idx="2">
            <a:schemeClr val="accent1"/>
          </a:lnRef>
          <a:fillRef idx="1">
            <a:schemeClr val="lt1"/>
          </a:fillRef>
          <a:effectRef idx="0">
            <a:schemeClr val="accent1"/>
          </a:effectRef>
          <a:fontRef idx="minor">
            <a:schemeClr val="dk1"/>
          </a:fontRef>
        </p:style>
        <p:txBody>
          <a:bodyPr lIns="100794" tIns="50397" rIns="100794" bIns="50397" rtlCol="0" anchor="ctr"/>
          <a:lstStyle/>
          <a:p>
            <a:pPr algn="ctr"/>
            <a:endParaRPr lang="ru-RU" dirty="0"/>
          </a:p>
        </p:txBody>
      </p:sp>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100002" y="0"/>
            <a:ext cx="1012356" cy="635004"/>
          </a:xfrm>
          <a:prstGeom prst="rect">
            <a:avLst/>
          </a:prstGeom>
          <a:noFill/>
          <a:ln w="9525">
            <a:noFill/>
            <a:round/>
            <a:headEnd/>
            <a:tailEnd/>
          </a:ln>
          <a:effectLst>
            <a:outerShdw blurRad="50800" dist="38100" dir="2700000" algn="tl" rotWithShape="0">
              <a:prstClr val="black">
                <a:alpha val="40000"/>
              </a:prstClr>
            </a:outerShdw>
          </a:effectLst>
        </p:spPr>
      </p:pic>
      <p:sp>
        <p:nvSpPr>
          <p:cNvPr id="19" name="Rectangle 15"/>
          <p:cNvSpPr>
            <a:spLocks noChangeArrowheads="1"/>
          </p:cNvSpPr>
          <p:nvPr/>
        </p:nvSpPr>
        <p:spPr bwMode="auto">
          <a:xfrm>
            <a:off x="912354" y="514802"/>
            <a:ext cx="9168271" cy="4782057"/>
          </a:xfrm>
          <a:prstGeom prst="rect">
            <a:avLst/>
          </a:prstGeom>
          <a:noFill/>
          <a:ln w="9525">
            <a:noFill/>
            <a:round/>
            <a:headEnd/>
            <a:tailEnd/>
          </a:ln>
          <a:effectLst/>
        </p:spPr>
        <p:txBody>
          <a:bodyPr wrap="square" lIns="99207" tIns="49604" rIns="99207" bIns="49604">
            <a:spAutoFit/>
          </a:bodyPr>
          <a:lstStyle/>
          <a:p>
            <a:pPr algn="ctr">
              <a:tabLst>
                <a:tab pos="797955" algn="l"/>
                <a:tab pos="1595910" algn="l"/>
                <a:tab pos="2393865" algn="l"/>
                <a:tab pos="3191820" algn="l"/>
                <a:tab pos="3989775" algn="l"/>
                <a:tab pos="4787730" algn="l"/>
              </a:tabLst>
            </a:pPr>
            <a:endParaRPr lang="ru-RU" sz="2600" dirty="0">
              <a:solidFill>
                <a:schemeClr val="tx2"/>
              </a:solidFill>
              <a:effectLst>
                <a:outerShdw blurRad="38100" dist="38100" dir="2700000" algn="tl">
                  <a:srgbClr val="000000">
                    <a:alpha val="43137"/>
                  </a:srgbClr>
                </a:outerShdw>
              </a:effectLst>
              <a:latin typeface="Cambria" pitchFamily="18" charset="0"/>
            </a:endParaRPr>
          </a:p>
          <a:p>
            <a:pPr algn="ctr">
              <a:tabLst>
                <a:tab pos="797955" algn="l"/>
                <a:tab pos="1595910" algn="l"/>
                <a:tab pos="2393865" algn="l"/>
                <a:tab pos="3191820" algn="l"/>
                <a:tab pos="3989775" algn="l"/>
                <a:tab pos="4787730" algn="l"/>
              </a:tabLst>
            </a:pPr>
            <a:r>
              <a:rPr lang="ru-RU" sz="3100" b="1" dirty="0">
                <a:solidFill>
                  <a:schemeClr val="tx2"/>
                </a:solidFill>
                <a:effectLst>
                  <a:outerShdw blurRad="38100" dist="38100" dir="2700000" algn="tl">
                    <a:srgbClr val="000000">
                      <a:alpha val="43137"/>
                    </a:srgbClr>
                  </a:outerShdw>
                </a:effectLst>
                <a:latin typeface="Cambria" pitchFamily="18" charset="0"/>
              </a:rPr>
              <a:t>Интеграция внеурочной деятельности. </a:t>
            </a:r>
          </a:p>
          <a:p>
            <a:pPr algn="ctr">
              <a:tabLst>
                <a:tab pos="797955" algn="l"/>
                <a:tab pos="1595910" algn="l"/>
                <a:tab pos="2393865" algn="l"/>
                <a:tab pos="3191820" algn="l"/>
                <a:tab pos="3989775" algn="l"/>
                <a:tab pos="4787730" algn="l"/>
              </a:tabLst>
            </a:pPr>
            <a:endParaRPr lang="ru-RU" sz="3100" b="1" dirty="0">
              <a:solidFill>
                <a:schemeClr val="tx2"/>
              </a:solidFill>
              <a:effectLst>
                <a:outerShdw blurRad="38100" dist="38100" dir="2700000" algn="tl">
                  <a:srgbClr val="000000">
                    <a:alpha val="43137"/>
                  </a:srgbClr>
                </a:outerShdw>
              </a:effectLst>
              <a:latin typeface="Cambria" pitchFamily="18" charset="0"/>
            </a:endParaRPr>
          </a:p>
          <a:p>
            <a:pPr algn="ctr">
              <a:tabLst>
                <a:tab pos="797955" algn="l"/>
                <a:tab pos="1595910" algn="l"/>
                <a:tab pos="2393865" algn="l"/>
                <a:tab pos="3191820" algn="l"/>
                <a:tab pos="3989775" algn="l"/>
                <a:tab pos="4787730" algn="l"/>
              </a:tabLst>
            </a:pPr>
            <a:endParaRPr lang="ru-RU" sz="3100" b="1" dirty="0">
              <a:solidFill>
                <a:schemeClr val="tx2"/>
              </a:solidFill>
              <a:effectLst>
                <a:outerShdw blurRad="38100" dist="38100" dir="2700000" algn="tl">
                  <a:srgbClr val="000000">
                    <a:alpha val="43137"/>
                  </a:srgbClr>
                </a:outerShdw>
              </a:effectLst>
              <a:latin typeface="Cambria" pitchFamily="18" charset="0"/>
            </a:endParaRPr>
          </a:p>
          <a:p>
            <a:pPr algn="ctr">
              <a:tabLst>
                <a:tab pos="797955" algn="l"/>
                <a:tab pos="1595910" algn="l"/>
                <a:tab pos="2393865" algn="l"/>
                <a:tab pos="3191820" algn="l"/>
                <a:tab pos="3989775" algn="l"/>
                <a:tab pos="4787730" algn="l"/>
              </a:tabLst>
            </a:pPr>
            <a:r>
              <a:rPr lang="ru-RU" sz="3100" b="1" dirty="0">
                <a:solidFill>
                  <a:schemeClr val="tx2"/>
                </a:solidFill>
                <a:effectLst>
                  <a:outerShdw blurRad="38100" dist="38100" dir="2700000" algn="tl">
                    <a:srgbClr val="000000">
                      <a:alpha val="43137"/>
                    </a:srgbClr>
                  </a:outerShdw>
                </a:effectLst>
                <a:latin typeface="Cambria" pitchFamily="18" charset="0"/>
              </a:rPr>
              <a:t>Интеграция обеспечивается связью курсов друг с другом, с содержанием учебных предметов, </a:t>
            </a:r>
          </a:p>
          <a:p>
            <a:pPr algn="ctr">
              <a:tabLst>
                <a:tab pos="797955" algn="l"/>
                <a:tab pos="1595910" algn="l"/>
                <a:tab pos="2393865" algn="l"/>
                <a:tab pos="3191820" algn="l"/>
                <a:tab pos="3989775" algn="l"/>
                <a:tab pos="4787730" algn="l"/>
              </a:tabLst>
            </a:pPr>
            <a:r>
              <a:rPr lang="ru-RU" sz="3100" b="1" dirty="0">
                <a:solidFill>
                  <a:schemeClr val="tx2"/>
                </a:solidFill>
                <a:effectLst>
                  <a:outerShdw blurRad="38100" dist="38100" dir="2700000" algn="tl">
                    <a:srgbClr val="000000">
                      <a:alpha val="43137"/>
                    </a:srgbClr>
                  </a:outerShdw>
                </a:effectLst>
                <a:latin typeface="Cambria" pitchFamily="18" charset="0"/>
              </a:rPr>
              <a:t>а также использованием </a:t>
            </a:r>
            <a:r>
              <a:rPr lang="ru-RU" sz="3100" b="1" dirty="0">
                <a:solidFill>
                  <a:srgbClr val="C00000"/>
                </a:solidFill>
                <a:effectLst>
                  <a:outerShdw blurRad="38100" dist="38100" dir="2700000" algn="tl">
                    <a:srgbClr val="000000">
                      <a:alpha val="43137"/>
                    </a:srgbClr>
                  </a:outerShdw>
                </a:effectLst>
                <a:latin typeface="Cambria" pitchFamily="18" charset="0"/>
              </a:rPr>
              <a:t>модели плана внеурочной деятельности «Перспективной начальной школы»</a:t>
            </a:r>
            <a:endParaRPr lang="ru-RU" sz="2600" b="1" dirty="0">
              <a:solidFill>
                <a:srgbClr val="C00000"/>
              </a:solidFill>
              <a:effectLst>
                <a:outerShdw blurRad="38100" dist="38100" dir="2700000" algn="tl">
                  <a:srgbClr val="000000">
                    <a:alpha val="43137"/>
                  </a:srgbClr>
                </a:outerShdw>
              </a:effectLst>
              <a:latin typeface="Cambria" pitchFamily="18" charset="0"/>
            </a:endParaRPr>
          </a:p>
        </p:txBody>
      </p:sp>
    </p:spTree>
    <p:extLst>
      <p:ext uri="{BB962C8B-B14F-4D97-AF65-F5344CB8AC3E}">
        <p14:creationId xmlns:p14="http://schemas.microsoft.com/office/powerpoint/2010/main" val="904127193"/>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с двумя вырезанными противолежащими углами 8"/>
          <p:cNvSpPr/>
          <p:nvPr/>
        </p:nvSpPr>
        <p:spPr>
          <a:xfrm>
            <a:off x="912354" y="223034"/>
            <a:ext cx="9168271" cy="7113607"/>
          </a:xfrm>
          <a:prstGeom prst="snip2DiagRect">
            <a:avLst>
              <a:gd name="adj1" fmla="val 0"/>
              <a:gd name="adj2" fmla="val 17966"/>
            </a:avLst>
          </a:prstGeom>
        </p:spPr>
        <p:style>
          <a:lnRef idx="2">
            <a:schemeClr val="accent1"/>
          </a:lnRef>
          <a:fillRef idx="1">
            <a:schemeClr val="lt1"/>
          </a:fillRef>
          <a:effectRef idx="0">
            <a:schemeClr val="accent1"/>
          </a:effectRef>
          <a:fontRef idx="minor">
            <a:schemeClr val="dk1"/>
          </a:fontRef>
        </p:style>
        <p:txBody>
          <a:bodyPr lIns="100794" tIns="50397" rIns="100794" bIns="50397" rtlCol="0" anchor="ctr"/>
          <a:lstStyle/>
          <a:p>
            <a:pPr algn="ctr"/>
            <a:endParaRPr lang="ru-RU"/>
          </a:p>
        </p:txBody>
      </p:sp>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100002" y="0"/>
            <a:ext cx="1012356" cy="635004"/>
          </a:xfrm>
          <a:prstGeom prst="rect">
            <a:avLst/>
          </a:prstGeom>
          <a:noFill/>
          <a:ln w="9525">
            <a:noFill/>
            <a:round/>
            <a:headEnd/>
            <a:tailEnd/>
          </a:ln>
          <a:effectLst>
            <a:outerShdw blurRad="50800" dist="38100" dir="2700000" algn="tl" rotWithShape="0">
              <a:prstClr val="black">
                <a:alpha val="40000"/>
              </a:prstClr>
            </a:outerShdw>
          </a:effectLst>
        </p:spPr>
      </p:pic>
      <p:sp>
        <p:nvSpPr>
          <p:cNvPr id="19" name="Rectangle 15"/>
          <p:cNvSpPr>
            <a:spLocks noChangeArrowheads="1"/>
          </p:cNvSpPr>
          <p:nvPr/>
        </p:nvSpPr>
        <p:spPr bwMode="auto">
          <a:xfrm>
            <a:off x="893868" y="336325"/>
            <a:ext cx="9168271" cy="1525097"/>
          </a:xfrm>
          <a:prstGeom prst="rect">
            <a:avLst/>
          </a:prstGeom>
          <a:noFill/>
          <a:ln w="9525">
            <a:noFill/>
            <a:round/>
            <a:headEnd/>
            <a:tailEnd/>
          </a:ln>
          <a:effectLst/>
        </p:spPr>
        <p:txBody>
          <a:bodyPr wrap="square" lIns="99207" tIns="49604" rIns="99207" bIns="49604">
            <a:spAutoFit/>
          </a:bodyPr>
          <a:lstStyle/>
          <a:p>
            <a:pPr algn="ctr">
              <a:tabLst>
                <a:tab pos="797955" algn="l"/>
                <a:tab pos="1595910" algn="l"/>
                <a:tab pos="2393865" algn="l"/>
                <a:tab pos="3191820" algn="l"/>
                <a:tab pos="3989775" algn="l"/>
                <a:tab pos="4787730" algn="l"/>
              </a:tabLst>
            </a:pPr>
            <a:r>
              <a:rPr lang="ru-RU" sz="3100" b="1" dirty="0">
                <a:solidFill>
                  <a:schemeClr val="tx2"/>
                </a:solidFill>
                <a:effectLst>
                  <a:outerShdw blurRad="38100" dist="38100" dir="2700000" algn="tl">
                    <a:srgbClr val="000000">
                      <a:alpha val="43137"/>
                    </a:srgbClr>
                  </a:outerShdw>
                </a:effectLst>
                <a:latin typeface="Cambria" pitchFamily="18" charset="0"/>
              </a:rPr>
              <a:t>Взаимосвязь содержания</a:t>
            </a:r>
          </a:p>
          <a:p>
            <a:pPr algn="ctr">
              <a:tabLst>
                <a:tab pos="797955" algn="l"/>
                <a:tab pos="1595910" algn="l"/>
                <a:tab pos="2393865" algn="l"/>
                <a:tab pos="3191820" algn="l"/>
                <a:tab pos="3989775" algn="l"/>
                <a:tab pos="4787730" algn="l"/>
              </a:tabLst>
            </a:pPr>
            <a:r>
              <a:rPr lang="ru-RU" sz="3100" b="1" dirty="0">
                <a:solidFill>
                  <a:schemeClr val="tx2"/>
                </a:solidFill>
                <a:effectLst>
                  <a:outerShdw blurRad="38100" dist="38100" dir="2700000" algn="tl">
                    <a:srgbClr val="000000">
                      <a:alpha val="43137"/>
                    </a:srgbClr>
                  </a:outerShdw>
                </a:effectLst>
                <a:latin typeface="Cambria" pitchFamily="18" charset="0"/>
              </a:rPr>
              <a:t> урочной и внеурочной деятельности при вариативности форм.</a:t>
            </a:r>
            <a:endParaRPr lang="ru-RU" sz="2600" b="1" dirty="0">
              <a:solidFill>
                <a:schemeClr val="tx2"/>
              </a:solidFill>
              <a:effectLst>
                <a:outerShdw blurRad="38100" dist="38100" dir="2700000" algn="tl">
                  <a:srgbClr val="000000">
                    <a:alpha val="43137"/>
                  </a:srgbClr>
                </a:outerShdw>
              </a:effectLst>
              <a:latin typeface="Cambria" pitchFamily="18" charset="0"/>
            </a:endParaRPr>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3585" y="1868380"/>
            <a:ext cx="9168271" cy="5533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5027027"/>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solidFill>
                <a:prstClr val="white"/>
              </a:solidFill>
            </a:endParaRPr>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129386" y="101680"/>
            <a:ext cx="1012356" cy="635004"/>
          </a:xfrm>
          <a:prstGeom prst="rect">
            <a:avLst/>
          </a:prstGeom>
          <a:noFill/>
          <a:ln w="9525">
            <a:noFill/>
            <a:round/>
            <a:headEnd/>
            <a:tailEnd/>
          </a:ln>
          <a:effectLst>
            <a:outerShdw blurRad="50800" dist="38100" dir="2700000" algn="tl" rotWithShape="0">
              <a:prstClr val="black">
                <a:alpha val="40000"/>
              </a:prstClr>
            </a:outerShdw>
          </a:effec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793" y="842944"/>
            <a:ext cx="9399832" cy="6508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547425" y="321883"/>
            <a:ext cx="7541462" cy="508900"/>
          </a:xfrm>
          <a:prstGeom prst="rect">
            <a:avLst/>
          </a:prstGeom>
          <a:solidFill>
            <a:schemeClr val="bg1"/>
          </a:solidFill>
        </p:spPr>
        <p:txBody>
          <a:bodyPr wrap="square" lIns="100794" tIns="50397" rIns="100794" bIns="50397">
            <a:spAutoFit/>
          </a:bodyPr>
          <a:lstStyle/>
          <a:p>
            <a:pPr algn="ctr"/>
            <a:r>
              <a:rPr lang="ru-RU" sz="2600" b="1" dirty="0">
                <a:solidFill>
                  <a:srgbClr val="1F497D"/>
                </a:solidFill>
                <a:effectLst>
                  <a:outerShdw blurRad="38100" dist="38100" dir="2700000" algn="tl">
                    <a:srgbClr val="000000">
                      <a:alpha val="43137"/>
                    </a:srgbClr>
                  </a:outerShdw>
                </a:effectLst>
                <a:latin typeface="Cambria" pitchFamily="18" charset="0"/>
              </a:rPr>
              <a:t>Модель плана внеурочной деятельности</a:t>
            </a:r>
            <a:endParaRPr lang="ru-RU" sz="2600" dirty="0">
              <a:solidFill>
                <a:prstClr val="black"/>
              </a:solidFill>
            </a:endParaRPr>
          </a:p>
        </p:txBody>
      </p:sp>
    </p:spTree>
    <p:extLst>
      <p:ext uri="{BB962C8B-B14F-4D97-AF65-F5344CB8AC3E}">
        <p14:creationId xmlns:p14="http://schemas.microsoft.com/office/powerpoint/2010/main" val="1051530185"/>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Заголовок 1"/>
          <p:cNvSpPr>
            <a:spLocks noGrp="1"/>
          </p:cNvSpPr>
          <p:nvPr>
            <p:ph type="title"/>
          </p:nvPr>
        </p:nvSpPr>
        <p:spPr/>
        <p:txBody>
          <a:bodyPr/>
          <a:lstStyle/>
          <a:p>
            <a:endParaRPr lang="ru-RU" altLang="ru-RU" smtClean="0"/>
          </a:p>
        </p:txBody>
      </p:sp>
      <p:sp>
        <p:nvSpPr>
          <p:cNvPr id="56323" name="Содержимое 2"/>
          <p:cNvSpPr>
            <a:spLocks noGrp="1"/>
          </p:cNvSpPr>
          <p:nvPr>
            <p:ph idx="1"/>
          </p:nvPr>
        </p:nvSpPr>
        <p:spPr>
          <a:xfrm>
            <a:off x="504031" y="1343943"/>
            <a:ext cx="9072563" cy="5442266"/>
          </a:xfrm>
        </p:spPr>
        <p:txBody>
          <a:bodyPr/>
          <a:lstStyle/>
          <a:p>
            <a:endParaRPr lang="ru-RU" altLang="ru-RU" smtClean="0"/>
          </a:p>
        </p:txBody>
      </p:sp>
      <p:pic>
        <p:nvPicPr>
          <p:cNvPr id="5632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345" t="8528" r="12997" b="15053"/>
          <a:stretch/>
        </p:blipFill>
        <p:spPr bwMode="auto">
          <a:xfrm>
            <a:off x="118516" y="287316"/>
            <a:ext cx="9616915" cy="66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6183778"/>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с двумя вырезанными противолежащими углами 8"/>
          <p:cNvSpPr/>
          <p:nvPr/>
        </p:nvSpPr>
        <p:spPr>
          <a:xfrm>
            <a:off x="912354" y="856733"/>
            <a:ext cx="9168271" cy="6574376"/>
          </a:xfrm>
          <a:prstGeom prst="snip2DiagRect">
            <a:avLst>
              <a:gd name="adj1" fmla="val 0"/>
              <a:gd name="adj2" fmla="val 17966"/>
            </a:avLst>
          </a:prstGeom>
        </p:spPr>
        <p:style>
          <a:lnRef idx="2">
            <a:schemeClr val="accent1"/>
          </a:lnRef>
          <a:fillRef idx="1">
            <a:schemeClr val="lt1"/>
          </a:fillRef>
          <a:effectRef idx="0">
            <a:schemeClr val="accent1"/>
          </a:effectRef>
          <a:fontRef idx="minor">
            <a:schemeClr val="dk1"/>
          </a:fontRef>
        </p:style>
        <p:txBody>
          <a:bodyPr lIns="100794" tIns="50397" rIns="100794" bIns="50397" rtlCol="0" anchor="ctr"/>
          <a:lstStyle/>
          <a:p>
            <a:pPr algn="ctr"/>
            <a:endParaRPr lang="ru-RU"/>
          </a:p>
        </p:txBody>
      </p:sp>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100002" y="0"/>
            <a:ext cx="1012356" cy="635004"/>
          </a:xfrm>
          <a:prstGeom prst="rect">
            <a:avLst/>
          </a:prstGeom>
          <a:noFill/>
          <a:ln w="9525">
            <a:noFill/>
            <a:round/>
            <a:headEnd/>
            <a:tailEnd/>
          </a:ln>
          <a:effectLst>
            <a:outerShdw blurRad="50800" dist="38100" dir="2700000" algn="tl" rotWithShape="0">
              <a:prstClr val="black">
                <a:alpha val="40000"/>
              </a:prstClr>
            </a:outerShdw>
          </a:effectLst>
        </p:spPr>
      </p:pic>
      <p:sp>
        <p:nvSpPr>
          <p:cNvPr id="19" name="Rectangle 15"/>
          <p:cNvSpPr>
            <a:spLocks noChangeArrowheads="1"/>
          </p:cNvSpPr>
          <p:nvPr/>
        </p:nvSpPr>
        <p:spPr bwMode="auto">
          <a:xfrm>
            <a:off x="912354" y="514802"/>
            <a:ext cx="9168271" cy="1932217"/>
          </a:xfrm>
          <a:prstGeom prst="rect">
            <a:avLst/>
          </a:prstGeom>
          <a:noFill/>
          <a:ln w="9525">
            <a:noFill/>
            <a:round/>
            <a:headEnd/>
            <a:tailEnd/>
          </a:ln>
          <a:effectLst/>
        </p:spPr>
        <p:txBody>
          <a:bodyPr wrap="square" lIns="99207" tIns="49604" rIns="99207" bIns="49604">
            <a:spAutoFit/>
          </a:bodyPr>
          <a:lstStyle/>
          <a:p>
            <a:pPr algn="ctr">
              <a:tabLst>
                <a:tab pos="797955" algn="l"/>
                <a:tab pos="1595910" algn="l"/>
                <a:tab pos="2393865" algn="l"/>
                <a:tab pos="3191820" algn="l"/>
                <a:tab pos="3989775" algn="l"/>
                <a:tab pos="4787730" algn="l"/>
              </a:tabLst>
            </a:pPr>
            <a:endParaRPr lang="ru-RU" sz="2600" dirty="0">
              <a:solidFill>
                <a:schemeClr val="tx2"/>
              </a:solidFill>
              <a:effectLst>
                <a:outerShdw blurRad="38100" dist="38100" dir="2700000" algn="tl">
                  <a:srgbClr val="000000">
                    <a:alpha val="43137"/>
                  </a:srgbClr>
                </a:outerShdw>
              </a:effectLst>
              <a:latin typeface="Cambria" pitchFamily="18" charset="0"/>
            </a:endParaRPr>
          </a:p>
          <a:p>
            <a:pPr>
              <a:tabLst>
                <a:tab pos="797955" algn="l"/>
                <a:tab pos="1595910" algn="l"/>
                <a:tab pos="2393865" algn="l"/>
                <a:tab pos="3191820" algn="l"/>
                <a:tab pos="3989775" algn="l"/>
                <a:tab pos="4787730" algn="l"/>
              </a:tabLst>
            </a:pPr>
            <a:r>
              <a:rPr lang="ru-RU" sz="3100" b="1" dirty="0">
                <a:solidFill>
                  <a:schemeClr val="tx2"/>
                </a:solidFill>
                <a:effectLst>
                  <a:outerShdw blurRad="38100" dist="38100" dir="2700000" algn="tl">
                    <a:srgbClr val="000000">
                      <a:alpha val="43137"/>
                    </a:srgbClr>
                  </a:outerShdw>
                </a:effectLst>
                <a:latin typeface="Cambria" pitchFamily="18" charset="0"/>
              </a:rPr>
              <a:t>Использование</a:t>
            </a:r>
          </a:p>
          <a:p>
            <a:pPr>
              <a:tabLst>
                <a:tab pos="797955" algn="l"/>
                <a:tab pos="1595910" algn="l"/>
                <a:tab pos="2393865" algn="l"/>
                <a:tab pos="3191820" algn="l"/>
                <a:tab pos="3989775" algn="l"/>
                <a:tab pos="4787730" algn="l"/>
              </a:tabLst>
            </a:pPr>
            <a:r>
              <a:rPr lang="ru-RU" sz="3100" b="1" dirty="0">
                <a:solidFill>
                  <a:schemeClr val="tx2"/>
                </a:solidFill>
                <a:effectLst>
                  <a:outerShdw blurRad="38100" dist="38100" dir="2700000" algn="tl">
                    <a:srgbClr val="000000">
                      <a:alpha val="43137"/>
                    </a:srgbClr>
                  </a:outerShdw>
                </a:effectLst>
                <a:latin typeface="Cambria" pitchFamily="18" charset="0"/>
              </a:rPr>
              <a:t> для организации внеурочной деятельности учебно-методических  разработок «ПНШ»</a:t>
            </a:r>
            <a:endParaRPr lang="ru-RU" sz="2600" b="1" dirty="0">
              <a:solidFill>
                <a:schemeClr val="tx2"/>
              </a:solidFill>
              <a:effectLst>
                <a:outerShdw blurRad="38100" dist="38100" dir="2700000" algn="tl">
                  <a:srgbClr val="000000">
                    <a:alpha val="43137"/>
                  </a:srgbClr>
                </a:outerShdw>
              </a:effectLst>
              <a:latin typeface="Cambria" pitchFamily="18" charset="0"/>
            </a:endParaRP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0506" y="2686231"/>
            <a:ext cx="3485679" cy="22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9823" y="4414842"/>
            <a:ext cx="4001680" cy="2832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Овальная выноска 7"/>
          <p:cNvSpPr/>
          <p:nvPr/>
        </p:nvSpPr>
        <p:spPr>
          <a:xfrm>
            <a:off x="1706192" y="5049845"/>
            <a:ext cx="4013631" cy="2193831"/>
          </a:xfrm>
          <a:prstGeom prst="wedgeEllipseCallout">
            <a:avLst>
              <a:gd name="adj1" fmla="val 55035"/>
              <a:gd name="adj2" fmla="val -35174"/>
            </a:avLst>
          </a:prstGeom>
        </p:spPr>
        <p:style>
          <a:lnRef idx="2">
            <a:schemeClr val="accent6"/>
          </a:lnRef>
          <a:fillRef idx="1">
            <a:schemeClr val="lt1"/>
          </a:fillRef>
          <a:effectRef idx="0">
            <a:schemeClr val="accent6"/>
          </a:effectRef>
          <a:fontRef idx="minor">
            <a:schemeClr val="dk1"/>
          </a:fontRef>
        </p:style>
        <p:txBody>
          <a:bodyPr wrap="square" lIns="100794" tIns="50397" rIns="100794" bIns="50397" rtlCol="0" anchor="ctr">
            <a:noAutofit/>
          </a:bodyPr>
          <a:lstStyle/>
          <a:p>
            <a:pPr algn="ctr">
              <a:spcAft>
                <a:spcPts val="0"/>
              </a:spcAft>
            </a:pPr>
            <a:r>
              <a:rPr lang="ru-RU" sz="1500" b="1" dirty="0">
                <a:solidFill>
                  <a:srgbClr val="000000"/>
                </a:solidFill>
                <a:latin typeface="Times New Roman"/>
                <a:ea typeface="Times New Roman"/>
              </a:rPr>
              <a:t>Программы деятельности научных клубов реализуются на основе содержания, представленного в учебниках «Перспективной начальной школы»</a:t>
            </a:r>
            <a:endParaRPr lang="ru-RU" sz="1500" b="1" dirty="0">
              <a:latin typeface="Times New Roman"/>
              <a:ea typeface="Times New Roman"/>
            </a:endParaRPr>
          </a:p>
        </p:txBody>
      </p:sp>
      <p:sp>
        <p:nvSpPr>
          <p:cNvPr id="10" name="Овальная выноска 9"/>
          <p:cNvSpPr/>
          <p:nvPr/>
        </p:nvSpPr>
        <p:spPr>
          <a:xfrm>
            <a:off x="5899634" y="2447019"/>
            <a:ext cx="3506789" cy="1696901"/>
          </a:xfrm>
          <a:prstGeom prst="wedgeEllipseCallout">
            <a:avLst>
              <a:gd name="adj1" fmla="val -58186"/>
              <a:gd name="adj2" fmla="val 12230"/>
            </a:avLst>
          </a:prstGeom>
        </p:spPr>
        <p:style>
          <a:lnRef idx="2">
            <a:schemeClr val="accent6"/>
          </a:lnRef>
          <a:fillRef idx="1">
            <a:schemeClr val="lt1"/>
          </a:fillRef>
          <a:effectRef idx="0">
            <a:schemeClr val="accent6"/>
          </a:effectRef>
          <a:fontRef idx="minor">
            <a:schemeClr val="dk1"/>
          </a:fontRef>
        </p:style>
        <p:txBody>
          <a:bodyPr wrap="square" lIns="100794" tIns="50397" rIns="100794" bIns="50397" rtlCol="0" anchor="ctr">
            <a:noAutofit/>
          </a:bodyPr>
          <a:lstStyle/>
          <a:p>
            <a:pPr algn="ctr">
              <a:spcAft>
                <a:spcPts val="0"/>
              </a:spcAft>
            </a:pPr>
            <a:r>
              <a:rPr lang="ru-RU" sz="1500" b="1" dirty="0">
                <a:solidFill>
                  <a:srgbClr val="000000"/>
                </a:solidFill>
                <a:latin typeface="Times New Roman"/>
                <a:ea typeface="Times New Roman"/>
              </a:rPr>
              <a:t>«Музей в твоем классе» обеспечивает реализацию программы внеурочной деятельности</a:t>
            </a:r>
            <a:endParaRPr lang="ru-RU" sz="1500" b="1" dirty="0">
              <a:latin typeface="Times New Roman"/>
              <a:ea typeface="Times New Roman"/>
            </a:endParaRPr>
          </a:p>
        </p:txBody>
      </p:sp>
    </p:spTree>
    <p:extLst>
      <p:ext uri="{BB962C8B-B14F-4D97-AF65-F5344CB8AC3E}">
        <p14:creationId xmlns:p14="http://schemas.microsoft.com/office/powerpoint/2010/main" val="4107061821"/>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58766" y="207941"/>
            <a:ext cx="1012356" cy="635004"/>
          </a:xfrm>
          <a:prstGeom prst="rect">
            <a:avLst/>
          </a:prstGeom>
          <a:noFill/>
          <a:ln w="9525">
            <a:noFill/>
            <a:round/>
            <a:headEnd/>
            <a:tailEnd/>
          </a:ln>
          <a:effectLst>
            <a:outerShdw blurRad="50800" dist="38100" dir="2700000" algn="tl" rotWithShape="0">
              <a:prstClr val="black">
                <a:alpha val="40000"/>
              </a:prstClr>
            </a:outerShdw>
          </a:effectLst>
        </p:spPr>
      </p:pic>
      <p:graphicFrame>
        <p:nvGraphicFramePr>
          <p:cNvPr id="2" name="Таблица 1"/>
          <p:cNvGraphicFramePr>
            <a:graphicFrameLocks noGrp="1"/>
          </p:cNvGraphicFramePr>
          <p:nvPr>
            <p:extLst>
              <p:ext uri="{D42A27DB-BD31-4B8C-83A1-F6EECF244321}">
                <p14:modId xmlns:p14="http://schemas.microsoft.com/office/powerpoint/2010/main" val="830494640"/>
              </p:ext>
            </p:extLst>
          </p:nvPr>
        </p:nvGraphicFramePr>
        <p:xfrm>
          <a:off x="1058169" y="207941"/>
          <a:ext cx="8811604" cy="6722391"/>
        </p:xfrm>
        <a:graphic>
          <a:graphicData uri="http://schemas.openxmlformats.org/drawingml/2006/table">
            <a:tbl>
              <a:tblPr firstRow="1" firstCol="1" bandRow="1">
                <a:tableStyleId>{5C22544A-7EE6-4342-B048-85BDC9FD1C3A}</a:tableStyleId>
              </a:tblPr>
              <a:tblGrid>
                <a:gridCol w="8811604"/>
              </a:tblGrid>
              <a:tr h="6722391">
                <a:tc>
                  <a:txBody>
                    <a:bodyPr/>
                    <a:lstStyle/>
                    <a:p>
                      <a:pPr algn="l">
                        <a:lnSpc>
                          <a:spcPct val="100000"/>
                        </a:lnSpc>
                        <a:spcAft>
                          <a:spcPts val="0"/>
                        </a:spcAft>
                      </a:pPr>
                      <a:endParaRPr lang="ru-RU" sz="1800" dirty="0" smtClean="0">
                        <a:solidFill>
                          <a:srgbClr val="004EB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lnSpc>
                          <a:spcPct val="100000"/>
                        </a:lnSpc>
                        <a:spcAft>
                          <a:spcPts val="0"/>
                        </a:spcAft>
                      </a:pPr>
                      <a:r>
                        <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Департамент гос. политики в сфере общего образования </a:t>
                      </a:r>
                      <a:r>
                        <a:rPr lang="ru-RU" sz="2200" b="1" dirty="0" err="1"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Минобрнауки</a:t>
                      </a:r>
                      <a:r>
                        <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России</a:t>
                      </a:r>
                    </a:p>
                    <a:p>
                      <a:pPr algn="ctr">
                        <a:lnSpc>
                          <a:spcPct val="100000"/>
                        </a:lnSpc>
                        <a:spcAft>
                          <a:spcPts val="0"/>
                        </a:spcAft>
                      </a:pPr>
                      <a:r>
                        <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Письмо от 28.10.2015 № 08-1786</a:t>
                      </a:r>
                    </a:p>
                    <a:p>
                      <a:pPr algn="l">
                        <a:lnSpc>
                          <a:spcPct val="100000"/>
                        </a:lnSpc>
                        <a:spcAft>
                          <a:spcPts val="0"/>
                        </a:spcAft>
                      </a:pPr>
                      <a:endParaRPr lang="ru-RU" sz="2200" b="1" dirty="0" smtClean="0">
                        <a:solidFill>
                          <a:srgbClr val="004EB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lnSpc>
                          <a:spcPct val="100000"/>
                        </a:lnSpc>
                        <a:spcAft>
                          <a:spcPts val="0"/>
                        </a:spcAft>
                      </a:pPr>
                      <a:r>
                        <a:rPr lang="ru-RU" sz="2200" b="1"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 рабочих</a:t>
                      </a:r>
                      <a:r>
                        <a:rPr lang="ru-RU" sz="2200" b="1" baseline="0"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программах учебных предметов</a:t>
                      </a:r>
                      <a:endParaRPr lang="ru-RU" sz="2200" b="1"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l">
                        <a:lnSpc>
                          <a:spcPct val="100000"/>
                        </a:lnSpc>
                        <a:spcAft>
                          <a:spcPts val="0"/>
                        </a:spcAft>
                      </a:pPr>
                      <a:endPar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lnSpc>
                          <a:spcPct val="100000"/>
                        </a:lnSpc>
                        <a:spcAft>
                          <a:spcPts val="0"/>
                        </a:spcAft>
                      </a:pPr>
                      <a:r>
                        <a:rPr lang="ru-RU" sz="2200" b="1"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Основными элементами рабочей программы </a:t>
                      </a:r>
                      <a:r>
                        <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являются:</a:t>
                      </a:r>
                    </a:p>
                    <a:p>
                      <a:pPr algn="ctr">
                        <a:lnSpc>
                          <a:spcPct val="100000"/>
                        </a:lnSpc>
                        <a:spcAft>
                          <a:spcPts val="0"/>
                        </a:spcAft>
                      </a:pPr>
                      <a:endPar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457200" indent="-457200" algn="l">
                        <a:lnSpc>
                          <a:spcPct val="100000"/>
                        </a:lnSpc>
                        <a:spcAft>
                          <a:spcPts val="0"/>
                        </a:spcAft>
                        <a:buFontTx/>
                        <a:buAutoNum type="arabicPeriod"/>
                      </a:pPr>
                      <a:r>
                        <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Планируемые предметные результаты.</a:t>
                      </a:r>
                    </a:p>
                    <a:p>
                      <a:pPr marL="457200" indent="-457200" algn="l">
                        <a:lnSpc>
                          <a:spcPct val="100000"/>
                        </a:lnSpc>
                        <a:spcAft>
                          <a:spcPts val="0"/>
                        </a:spcAft>
                        <a:buFontTx/>
                        <a:buAutoNum type="arabicPeriod"/>
                      </a:pPr>
                      <a:endPar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457200" indent="-457200" algn="l">
                        <a:lnSpc>
                          <a:spcPct val="100000"/>
                        </a:lnSpc>
                        <a:spcAft>
                          <a:spcPts val="0"/>
                        </a:spcAft>
                        <a:buFontTx/>
                        <a:buAutoNum type="arabicPeriod"/>
                      </a:pPr>
                      <a:r>
                        <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Содержание учебного предмета, курса с указанием форм организации учебных занятий и основных видов учебной деятельности</a:t>
                      </a:r>
                    </a:p>
                    <a:p>
                      <a:pPr marL="457200" indent="-457200" algn="l">
                        <a:lnSpc>
                          <a:spcPct val="100000"/>
                        </a:lnSpc>
                        <a:spcAft>
                          <a:spcPts val="0"/>
                        </a:spcAft>
                        <a:buFontTx/>
                        <a:buAutoNum type="arabicPeriod"/>
                      </a:pPr>
                      <a:endPar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457200" indent="-457200" algn="l">
                        <a:lnSpc>
                          <a:spcPct val="100000"/>
                        </a:lnSpc>
                        <a:spcAft>
                          <a:spcPts val="0"/>
                        </a:spcAft>
                        <a:buFontTx/>
                        <a:buAutoNum type="arabicPeriod"/>
                      </a:pPr>
                      <a:r>
                        <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Календарно-тематическое планирование с указанием количества часов, отводимых на изучение каждой темы.</a:t>
                      </a:r>
                    </a:p>
                    <a:p>
                      <a:pPr marL="342900" indent="-342900" algn="l">
                        <a:lnSpc>
                          <a:spcPct val="100000"/>
                        </a:lnSpc>
                        <a:spcAft>
                          <a:spcPts val="0"/>
                        </a:spcAft>
                        <a:buFontTx/>
                        <a:buChar char="-"/>
                      </a:pPr>
                      <a:endPar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l">
                        <a:lnSpc>
                          <a:spcPct val="100000"/>
                        </a:lnSpc>
                        <a:spcAft>
                          <a:spcPts val="0"/>
                        </a:spcAft>
                      </a:pPr>
                      <a:endParaRPr lang="ru-RU" sz="2200" b="1" dirty="0" smtClean="0">
                        <a:solidFill>
                          <a:srgbClr val="004EB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l">
                        <a:lnSpc>
                          <a:spcPct val="100000"/>
                        </a:lnSpc>
                        <a:spcAft>
                          <a:spcPts val="0"/>
                        </a:spcAft>
                      </a:pPr>
                      <a:endParaRPr lang="ru-RU" sz="2600" b="1" dirty="0" smtClean="0">
                        <a:effectLst/>
                        <a:latin typeface="Times New Roman" panose="02020603050405020304" pitchFamily="18" charset="0"/>
                        <a:cs typeface="Times New Roman" panose="02020603050405020304" pitchFamily="18" charset="0"/>
                      </a:endParaRPr>
                    </a:p>
                  </a:txBody>
                  <a:tcPr marL="75605" marR="75605" marT="0" marB="0">
                    <a:solidFill>
                      <a:schemeClr val="bg1"/>
                    </a:solidFill>
                  </a:tcPr>
                </a:tc>
              </a:tr>
            </a:tbl>
          </a:graphicData>
        </a:graphic>
      </p:graphicFrame>
    </p:spTree>
    <p:extLst>
      <p:ext uri="{BB962C8B-B14F-4D97-AF65-F5344CB8AC3E}">
        <p14:creationId xmlns:p14="http://schemas.microsoft.com/office/powerpoint/2010/main" val="1920703991"/>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58766" y="207941"/>
            <a:ext cx="1012356" cy="635004"/>
          </a:xfrm>
          <a:prstGeom prst="rect">
            <a:avLst/>
          </a:prstGeom>
          <a:noFill/>
          <a:ln w="9525">
            <a:noFill/>
            <a:round/>
            <a:headEnd/>
            <a:tailEnd/>
          </a:ln>
          <a:effectLst>
            <a:outerShdw blurRad="50800" dist="38100" dir="2700000" algn="tl" rotWithShape="0">
              <a:prstClr val="black">
                <a:alpha val="40000"/>
              </a:prstClr>
            </a:outerShdw>
          </a:effectLst>
        </p:spPr>
      </p:pic>
      <p:graphicFrame>
        <p:nvGraphicFramePr>
          <p:cNvPr id="2" name="Таблица 1"/>
          <p:cNvGraphicFramePr>
            <a:graphicFrameLocks noGrp="1"/>
          </p:cNvGraphicFramePr>
          <p:nvPr>
            <p:extLst>
              <p:ext uri="{D42A27DB-BD31-4B8C-83A1-F6EECF244321}">
                <p14:modId xmlns:p14="http://schemas.microsoft.com/office/powerpoint/2010/main" val="1318594265"/>
              </p:ext>
            </p:extLst>
          </p:nvPr>
        </p:nvGraphicFramePr>
        <p:xfrm>
          <a:off x="1058169" y="207941"/>
          <a:ext cx="8811604" cy="6722391"/>
        </p:xfrm>
        <a:graphic>
          <a:graphicData uri="http://schemas.openxmlformats.org/drawingml/2006/table">
            <a:tbl>
              <a:tblPr firstRow="1" firstCol="1" bandRow="1">
                <a:tableStyleId>{5C22544A-7EE6-4342-B048-85BDC9FD1C3A}</a:tableStyleId>
              </a:tblPr>
              <a:tblGrid>
                <a:gridCol w="8811604"/>
              </a:tblGrid>
              <a:tr h="6722391">
                <a:tc>
                  <a:txBody>
                    <a:bodyPr/>
                    <a:lstStyle/>
                    <a:p>
                      <a:pPr algn="l">
                        <a:lnSpc>
                          <a:spcPct val="100000"/>
                        </a:lnSpc>
                        <a:spcAft>
                          <a:spcPts val="0"/>
                        </a:spcAft>
                      </a:pPr>
                      <a:endParaRPr lang="ru-RU" sz="1800" dirty="0" smtClean="0">
                        <a:solidFill>
                          <a:srgbClr val="004EB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lnSpc>
                          <a:spcPct val="100000"/>
                        </a:lnSpc>
                        <a:spcAft>
                          <a:spcPts val="0"/>
                        </a:spcAft>
                      </a:pPr>
                      <a:r>
                        <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Департамент гос. политики в сфере общего образования </a:t>
                      </a:r>
                      <a:r>
                        <a:rPr lang="ru-RU" sz="2200" b="1" dirty="0" err="1"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Минобрнауки</a:t>
                      </a:r>
                      <a:r>
                        <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России</a:t>
                      </a:r>
                    </a:p>
                    <a:p>
                      <a:pPr algn="ctr">
                        <a:lnSpc>
                          <a:spcPct val="100000"/>
                        </a:lnSpc>
                        <a:spcAft>
                          <a:spcPts val="0"/>
                        </a:spcAft>
                      </a:pPr>
                      <a:r>
                        <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Письмо от 28.10.2015 № 08-1786</a:t>
                      </a:r>
                    </a:p>
                    <a:p>
                      <a:pPr algn="l">
                        <a:lnSpc>
                          <a:spcPct val="100000"/>
                        </a:lnSpc>
                        <a:spcAft>
                          <a:spcPts val="0"/>
                        </a:spcAft>
                      </a:pPr>
                      <a:endParaRPr lang="ru-RU" sz="2200" b="1" dirty="0" smtClean="0">
                        <a:solidFill>
                          <a:srgbClr val="004EB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lnSpc>
                          <a:spcPct val="100000"/>
                        </a:lnSpc>
                        <a:spcAft>
                          <a:spcPts val="0"/>
                        </a:spcAft>
                      </a:pPr>
                      <a:r>
                        <a:rPr lang="ru-RU" sz="2200" b="1"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 рабочих</a:t>
                      </a:r>
                      <a:r>
                        <a:rPr lang="ru-RU" sz="2200" b="1" baseline="0"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программах учебных предметов</a:t>
                      </a:r>
                      <a:endParaRPr lang="ru-RU" sz="2200" b="1"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l">
                        <a:lnSpc>
                          <a:spcPct val="100000"/>
                        </a:lnSpc>
                        <a:spcAft>
                          <a:spcPts val="0"/>
                        </a:spcAft>
                      </a:pPr>
                      <a:endPar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lnSpc>
                          <a:spcPct val="100000"/>
                        </a:lnSpc>
                        <a:spcAft>
                          <a:spcPts val="0"/>
                        </a:spcAft>
                      </a:pPr>
                      <a:r>
                        <a:rPr lang="ru-RU" sz="2200" b="1"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Основные элементы программы курса внеурочной деятельности</a:t>
                      </a:r>
                      <a:endPar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lnSpc>
                          <a:spcPct val="100000"/>
                        </a:lnSpc>
                        <a:spcAft>
                          <a:spcPts val="0"/>
                        </a:spcAft>
                      </a:pPr>
                      <a:endPar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457200" indent="-457200" algn="l">
                        <a:lnSpc>
                          <a:spcPct val="100000"/>
                        </a:lnSpc>
                        <a:spcAft>
                          <a:spcPts val="0"/>
                        </a:spcAft>
                        <a:buFontTx/>
                        <a:buAutoNum type="arabicPeriod"/>
                      </a:pPr>
                      <a:r>
                        <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Личностные и </a:t>
                      </a:r>
                      <a:r>
                        <a:rPr lang="ru-RU" sz="2200" b="1" dirty="0" err="1"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метапредметные</a:t>
                      </a:r>
                      <a:r>
                        <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результаты.</a:t>
                      </a:r>
                    </a:p>
                    <a:p>
                      <a:pPr marL="457200" indent="-457200" algn="l">
                        <a:lnSpc>
                          <a:spcPct val="100000"/>
                        </a:lnSpc>
                        <a:spcAft>
                          <a:spcPts val="0"/>
                        </a:spcAft>
                        <a:buFontTx/>
                        <a:buAutoNum type="arabicPeriod"/>
                      </a:pPr>
                      <a:endPar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457200" indent="-457200" algn="l">
                        <a:lnSpc>
                          <a:spcPct val="100000"/>
                        </a:lnSpc>
                        <a:spcAft>
                          <a:spcPts val="0"/>
                        </a:spcAft>
                        <a:buFontTx/>
                        <a:buAutoNum type="arabicPeriod"/>
                      </a:pPr>
                      <a:r>
                        <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Содержание курса с указанием форм организации, основных видов деятельности</a:t>
                      </a:r>
                    </a:p>
                    <a:p>
                      <a:pPr marL="457200" indent="-457200" algn="l">
                        <a:lnSpc>
                          <a:spcPct val="100000"/>
                        </a:lnSpc>
                        <a:spcAft>
                          <a:spcPts val="0"/>
                        </a:spcAft>
                        <a:buFontTx/>
                        <a:buAutoNum type="arabicPeriod"/>
                      </a:pPr>
                      <a:endPar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457200" indent="-457200" algn="l">
                        <a:lnSpc>
                          <a:spcPct val="100000"/>
                        </a:lnSpc>
                        <a:spcAft>
                          <a:spcPts val="0"/>
                        </a:spcAft>
                        <a:buFontTx/>
                        <a:buAutoNum type="arabicPeriod"/>
                      </a:pPr>
                      <a:r>
                        <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Календарно-тематическое планирование</a:t>
                      </a:r>
                    </a:p>
                    <a:p>
                      <a:pPr algn="l">
                        <a:lnSpc>
                          <a:spcPct val="100000"/>
                        </a:lnSpc>
                        <a:spcAft>
                          <a:spcPts val="0"/>
                        </a:spcAft>
                      </a:pPr>
                      <a:endParaRPr lang="ru-RU" sz="2200" b="1" dirty="0" smtClean="0">
                        <a:solidFill>
                          <a:srgbClr val="004EB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l">
                        <a:lnSpc>
                          <a:spcPct val="100000"/>
                        </a:lnSpc>
                        <a:spcAft>
                          <a:spcPts val="0"/>
                        </a:spcAft>
                      </a:pPr>
                      <a:endParaRPr lang="ru-RU" sz="2600" b="1" dirty="0" smtClean="0">
                        <a:effectLst/>
                        <a:latin typeface="Times New Roman" panose="02020603050405020304" pitchFamily="18" charset="0"/>
                        <a:cs typeface="Times New Roman" panose="02020603050405020304" pitchFamily="18" charset="0"/>
                      </a:endParaRPr>
                    </a:p>
                  </a:txBody>
                  <a:tcPr marL="75605" marR="75605" marT="0" marB="0">
                    <a:solidFill>
                      <a:schemeClr val="bg1"/>
                    </a:solidFill>
                  </a:tcPr>
                </a:tc>
              </a:tr>
            </a:tbl>
          </a:graphicData>
        </a:graphic>
      </p:graphicFrame>
    </p:spTree>
    <p:extLst>
      <p:ext uri="{BB962C8B-B14F-4D97-AF65-F5344CB8AC3E}">
        <p14:creationId xmlns:p14="http://schemas.microsoft.com/office/powerpoint/2010/main" val="239757813"/>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58766" y="207941"/>
            <a:ext cx="1012356" cy="635004"/>
          </a:xfrm>
          <a:prstGeom prst="rect">
            <a:avLst/>
          </a:prstGeom>
          <a:noFill/>
          <a:ln w="9525">
            <a:noFill/>
            <a:round/>
            <a:headEnd/>
            <a:tailEnd/>
          </a:ln>
          <a:effectLst>
            <a:outerShdw blurRad="50800" dist="38100" dir="2700000" algn="tl" rotWithShape="0">
              <a:prstClr val="black">
                <a:alpha val="40000"/>
              </a:prstClr>
            </a:outerShdw>
          </a:effectLst>
        </p:spPr>
      </p:pic>
      <p:graphicFrame>
        <p:nvGraphicFramePr>
          <p:cNvPr id="2" name="Таблица 1"/>
          <p:cNvGraphicFramePr>
            <a:graphicFrameLocks noGrp="1"/>
          </p:cNvGraphicFramePr>
          <p:nvPr>
            <p:extLst>
              <p:ext uri="{D42A27DB-BD31-4B8C-83A1-F6EECF244321}">
                <p14:modId xmlns:p14="http://schemas.microsoft.com/office/powerpoint/2010/main" val="2500460546"/>
              </p:ext>
            </p:extLst>
          </p:nvPr>
        </p:nvGraphicFramePr>
        <p:xfrm>
          <a:off x="1058169" y="207941"/>
          <a:ext cx="8811604" cy="6722391"/>
        </p:xfrm>
        <a:graphic>
          <a:graphicData uri="http://schemas.openxmlformats.org/drawingml/2006/table">
            <a:tbl>
              <a:tblPr firstRow="1" firstCol="1" bandRow="1">
                <a:tableStyleId>{5C22544A-7EE6-4342-B048-85BDC9FD1C3A}</a:tableStyleId>
              </a:tblPr>
              <a:tblGrid>
                <a:gridCol w="8811604"/>
              </a:tblGrid>
              <a:tr h="6722391">
                <a:tc>
                  <a:txBody>
                    <a:bodyPr/>
                    <a:lstStyle/>
                    <a:p>
                      <a:pPr algn="l">
                        <a:lnSpc>
                          <a:spcPct val="100000"/>
                        </a:lnSpc>
                        <a:spcAft>
                          <a:spcPts val="0"/>
                        </a:spcAft>
                      </a:pPr>
                      <a:endParaRPr lang="ru-RU" sz="1800" dirty="0" smtClean="0">
                        <a:solidFill>
                          <a:srgbClr val="004EB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lnSpc>
                          <a:spcPct val="100000"/>
                        </a:lnSpc>
                        <a:spcAft>
                          <a:spcPts val="0"/>
                        </a:spcAft>
                      </a:pPr>
                      <a:endPar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lnSpc>
                          <a:spcPct val="100000"/>
                        </a:lnSpc>
                        <a:spcAft>
                          <a:spcPts val="0"/>
                        </a:spcAft>
                      </a:pPr>
                      <a:endPar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lnSpc>
                          <a:spcPct val="100000"/>
                        </a:lnSpc>
                        <a:spcAft>
                          <a:spcPts val="0"/>
                        </a:spcAft>
                      </a:pPr>
                      <a:r>
                        <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Департамент гос. политики в сфере общего образования </a:t>
                      </a:r>
                      <a:r>
                        <a:rPr lang="ru-RU" sz="2200" b="1" dirty="0" err="1"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Минобрнауки</a:t>
                      </a:r>
                      <a:r>
                        <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России</a:t>
                      </a:r>
                    </a:p>
                    <a:p>
                      <a:pPr algn="ctr">
                        <a:lnSpc>
                          <a:spcPct val="100000"/>
                        </a:lnSpc>
                        <a:spcAft>
                          <a:spcPts val="0"/>
                        </a:spcAft>
                      </a:pPr>
                      <a:r>
                        <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Письмо от 28.10.2015 № 08-1786</a:t>
                      </a:r>
                    </a:p>
                    <a:p>
                      <a:pPr algn="l">
                        <a:lnSpc>
                          <a:spcPct val="100000"/>
                        </a:lnSpc>
                        <a:spcAft>
                          <a:spcPts val="0"/>
                        </a:spcAft>
                      </a:pPr>
                      <a:endParaRPr lang="ru-RU" sz="2200" b="1" dirty="0" smtClean="0">
                        <a:solidFill>
                          <a:srgbClr val="004EB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lnSpc>
                          <a:spcPct val="100000"/>
                        </a:lnSpc>
                        <a:spcAft>
                          <a:spcPts val="0"/>
                        </a:spcAft>
                      </a:pPr>
                      <a:r>
                        <a:rPr lang="ru-RU" sz="2200" b="1"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 рабочих</a:t>
                      </a:r>
                      <a:r>
                        <a:rPr lang="ru-RU" sz="2200" b="1" baseline="0"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программах учебных предметов</a:t>
                      </a:r>
                      <a:endParaRPr lang="ru-RU" sz="2200" b="1"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l">
                        <a:lnSpc>
                          <a:spcPct val="100000"/>
                        </a:lnSpc>
                        <a:spcAft>
                          <a:spcPts val="0"/>
                        </a:spcAft>
                      </a:pPr>
                      <a:endPar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lnSpc>
                          <a:spcPct val="100000"/>
                        </a:lnSpc>
                        <a:spcAft>
                          <a:spcPts val="0"/>
                        </a:spcAft>
                      </a:pPr>
                      <a:r>
                        <a:rPr lang="ru-RU" sz="2200" b="1"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Авторские программы учебных предметов, </a:t>
                      </a:r>
                    </a:p>
                    <a:p>
                      <a:pPr algn="ctr">
                        <a:lnSpc>
                          <a:spcPct val="100000"/>
                        </a:lnSpc>
                        <a:spcAft>
                          <a:spcPts val="0"/>
                        </a:spcAft>
                      </a:pPr>
                      <a:r>
                        <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разработанные в соответствии с требованиями ФГОС </a:t>
                      </a:r>
                    </a:p>
                    <a:p>
                      <a:pPr algn="ctr">
                        <a:lnSpc>
                          <a:spcPct val="100000"/>
                        </a:lnSpc>
                        <a:spcAft>
                          <a:spcPts val="0"/>
                        </a:spcAft>
                      </a:pPr>
                      <a:r>
                        <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и с учетом примерной ООП, </a:t>
                      </a:r>
                    </a:p>
                    <a:p>
                      <a:pPr algn="ctr">
                        <a:lnSpc>
                          <a:spcPct val="100000"/>
                        </a:lnSpc>
                        <a:spcAft>
                          <a:spcPts val="0"/>
                        </a:spcAft>
                      </a:pPr>
                      <a:r>
                        <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могут рассматриваться как  </a:t>
                      </a:r>
                    </a:p>
                    <a:p>
                      <a:pPr algn="ctr">
                        <a:lnSpc>
                          <a:spcPct val="100000"/>
                        </a:lnSpc>
                        <a:spcAft>
                          <a:spcPts val="0"/>
                        </a:spcAft>
                      </a:pPr>
                      <a:r>
                        <a:rPr lang="ru-RU" sz="2200" b="1"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рабочие</a:t>
                      </a:r>
                      <a:r>
                        <a:rPr lang="ru-RU" sz="2200" b="1" baseline="0"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программы учебных предметов</a:t>
                      </a:r>
                      <a:endParaRPr lang="ru-RU" sz="2200" b="1"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457200" indent="-457200" algn="l">
                        <a:lnSpc>
                          <a:spcPct val="100000"/>
                        </a:lnSpc>
                        <a:spcAft>
                          <a:spcPts val="0"/>
                        </a:spcAft>
                        <a:buFontTx/>
                        <a:buAutoNum type="arabicPeriod"/>
                      </a:pPr>
                      <a:endParaRPr lang="ru-RU" sz="22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l">
                        <a:lnSpc>
                          <a:spcPct val="100000"/>
                        </a:lnSpc>
                        <a:spcAft>
                          <a:spcPts val="0"/>
                        </a:spcAft>
                      </a:pPr>
                      <a:endParaRPr lang="ru-RU" sz="2600" b="1" dirty="0" smtClean="0">
                        <a:effectLst/>
                        <a:latin typeface="Times New Roman" panose="02020603050405020304" pitchFamily="18" charset="0"/>
                        <a:cs typeface="Times New Roman" panose="02020603050405020304" pitchFamily="18" charset="0"/>
                      </a:endParaRPr>
                    </a:p>
                  </a:txBody>
                  <a:tcPr marL="75605" marR="75605" marT="0" marB="0">
                    <a:solidFill>
                      <a:schemeClr val="bg1"/>
                    </a:solidFill>
                  </a:tcPr>
                </a:tc>
              </a:tr>
            </a:tbl>
          </a:graphicData>
        </a:graphic>
      </p:graphicFrame>
    </p:spTree>
    <p:extLst>
      <p:ext uri="{BB962C8B-B14F-4D97-AF65-F5344CB8AC3E}">
        <p14:creationId xmlns:p14="http://schemas.microsoft.com/office/powerpoint/2010/main" val="3978659499"/>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7824" y="611485"/>
            <a:ext cx="8910514" cy="934740"/>
          </a:xfrm>
        </p:spPr>
        <p:txBody>
          <a:bodyPr/>
          <a:lstStyle/>
          <a:p>
            <a:pPr algn="ctr"/>
            <a:r>
              <a:rPr lang="ru-RU" sz="3200" b="1" dirty="0">
                <a:solidFill>
                  <a:srgbClr val="FF0000"/>
                </a:solidFill>
              </a:rPr>
              <a:t>Приказ от 31 декабря 2015г. № </a:t>
            </a:r>
            <a:r>
              <a:rPr lang="ru-RU" sz="3200" b="1" dirty="0" smtClean="0">
                <a:solidFill>
                  <a:srgbClr val="FF0000"/>
                </a:solidFill>
              </a:rPr>
              <a:t>1576 «О внесении </a:t>
            </a:r>
            <a:r>
              <a:rPr lang="ru-RU" sz="3200" b="1" dirty="0" smtClean="0">
                <a:solidFill>
                  <a:srgbClr val="FF0000"/>
                </a:solidFill>
              </a:rPr>
              <a:t>изменений</a:t>
            </a:r>
            <a:r>
              <a:rPr lang="ru-RU" b="1" dirty="0" smtClean="0">
                <a:solidFill>
                  <a:srgbClr val="FF0000"/>
                </a:solidFill>
              </a:rPr>
              <a:t> в ФГОС НОО</a:t>
            </a:r>
            <a:endParaRPr lang="ru-RU" b="1" dirty="0">
              <a:solidFill>
                <a:srgbClr val="FF0000"/>
              </a:solidFill>
            </a:endParaRPr>
          </a:p>
        </p:txBody>
      </p:sp>
      <p:sp>
        <p:nvSpPr>
          <p:cNvPr id="3" name="Объект 2"/>
          <p:cNvSpPr>
            <a:spLocks noGrp="1"/>
          </p:cNvSpPr>
          <p:nvPr>
            <p:ph idx="1"/>
          </p:nvPr>
        </p:nvSpPr>
        <p:spPr>
          <a:xfrm>
            <a:off x="287784" y="1259557"/>
            <a:ext cx="9270554" cy="6300118"/>
          </a:xfrm>
        </p:spPr>
        <p:txBody>
          <a:bodyPr/>
          <a:lstStyle/>
          <a:p>
            <a:r>
              <a:rPr lang="ru-RU" sz="2400" dirty="0" smtClean="0"/>
              <a:t>П. 19.5 изложить в следующей редакции.</a:t>
            </a:r>
          </a:p>
          <a:p>
            <a:r>
              <a:rPr lang="ru-RU" sz="2400" dirty="0" smtClean="0"/>
              <a:t>Рабочие программы учебных предметов, курсов, в том числе курсов внеурочной деятельности должны обеспечивать достижение планируемых результатов освоения ООП НОО с учётом программ, включённых в её структуру:</a:t>
            </a:r>
          </a:p>
          <a:p>
            <a:r>
              <a:rPr lang="ru-RU" dirty="0" smtClean="0"/>
              <a:t>Рабочие программы учебных предметов, курсов должны содержать:</a:t>
            </a:r>
          </a:p>
          <a:p>
            <a:pPr marL="514350" indent="-514350">
              <a:buAutoNum type="arabicPeriod"/>
            </a:pPr>
            <a:r>
              <a:rPr lang="ru-RU" dirty="0" smtClean="0"/>
              <a:t>Планируемые результаты освоения учебного предмета, курса</a:t>
            </a:r>
          </a:p>
          <a:p>
            <a:pPr marL="514350" indent="-514350">
              <a:buAutoNum type="arabicPeriod"/>
            </a:pPr>
            <a:r>
              <a:rPr lang="ru-RU" dirty="0" smtClean="0"/>
              <a:t>Содержание учебного предмета, курса</a:t>
            </a:r>
          </a:p>
          <a:p>
            <a:pPr marL="514350" indent="-514350">
              <a:buAutoNum type="arabicPeriod"/>
            </a:pPr>
            <a:r>
              <a:rPr lang="ru-RU" dirty="0" smtClean="0"/>
              <a:t>Тематическое планирование с указанием количества часов, отводимых на изучение каждой темы </a:t>
            </a:r>
            <a:endParaRPr lang="ru-RU" dirty="0"/>
          </a:p>
        </p:txBody>
      </p:sp>
    </p:spTree>
    <p:extLst>
      <p:ext uri="{BB962C8B-B14F-4D97-AF65-F5344CB8AC3E}">
        <p14:creationId xmlns:p14="http://schemas.microsoft.com/office/powerpoint/2010/main" val="1821096058"/>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3200" b="1" dirty="0">
                <a:solidFill>
                  <a:srgbClr val="FF0000"/>
                </a:solidFill>
              </a:rPr>
              <a:t>Приказ от 31 декабря 2015г. № 1576 «О внесении изменений в ФГОС НОО</a:t>
            </a:r>
            <a:endParaRPr lang="ru-RU" sz="3200" dirty="0"/>
          </a:p>
        </p:txBody>
      </p:sp>
      <p:sp>
        <p:nvSpPr>
          <p:cNvPr id="3" name="Объект 2"/>
          <p:cNvSpPr>
            <a:spLocks noGrp="1"/>
          </p:cNvSpPr>
          <p:nvPr>
            <p:ph idx="1"/>
          </p:nvPr>
        </p:nvSpPr>
        <p:spPr/>
        <p:txBody>
          <a:bodyPr/>
          <a:lstStyle/>
          <a:p>
            <a:r>
              <a:rPr lang="ru-RU" dirty="0" smtClean="0"/>
              <a:t>Рабочие программы курсов внеурочной деятельности  должны содержать:</a:t>
            </a:r>
          </a:p>
          <a:p>
            <a:pPr marL="514350" indent="-514350">
              <a:buAutoNum type="arabicPeriod"/>
            </a:pPr>
            <a:r>
              <a:rPr lang="ru-RU" dirty="0" smtClean="0"/>
              <a:t>Результаты освоения курса внеурочной деятельности</a:t>
            </a:r>
          </a:p>
          <a:p>
            <a:pPr marL="514350" indent="-514350">
              <a:buAutoNum type="arabicPeriod"/>
            </a:pPr>
            <a:r>
              <a:rPr lang="ru-RU" dirty="0" smtClean="0"/>
              <a:t>Содержание курса внеурочной деятельности с указанием форм организации  видов деятельности</a:t>
            </a:r>
          </a:p>
          <a:p>
            <a:pPr marL="514350" indent="-514350">
              <a:buAutoNum type="arabicPeriod"/>
            </a:pPr>
            <a:r>
              <a:rPr lang="ru-RU" dirty="0" smtClean="0"/>
              <a:t>Тематическое планирование</a:t>
            </a:r>
          </a:p>
          <a:p>
            <a:pPr marL="514350" indent="-514350">
              <a:buAutoNum type="arabicPeriod"/>
            </a:pPr>
            <a:endParaRPr lang="ru-RU" dirty="0"/>
          </a:p>
        </p:txBody>
      </p:sp>
    </p:spTree>
    <p:extLst>
      <p:ext uri="{BB962C8B-B14F-4D97-AF65-F5344CB8AC3E}">
        <p14:creationId xmlns:p14="http://schemas.microsoft.com/office/powerpoint/2010/main" val="289357693"/>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sp>
        <p:nvSpPr>
          <p:cNvPr id="9" name="Прямоугольник с двумя вырезанными противолежащими углами 8"/>
          <p:cNvSpPr/>
          <p:nvPr/>
        </p:nvSpPr>
        <p:spPr>
          <a:xfrm>
            <a:off x="793838" y="856733"/>
            <a:ext cx="9327040" cy="6464953"/>
          </a:xfrm>
          <a:prstGeom prst="snip2DiagRect">
            <a:avLst>
              <a:gd name="adj1" fmla="val 0"/>
              <a:gd name="adj2" fmla="val 17966"/>
            </a:avLst>
          </a:prstGeom>
        </p:spPr>
        <p:style>
          <a:lnRef idx="2">
            <a:schemeClr val="accent1"/>
          </a:lnRef>
          <a:fillRef idx="1">
            <a:schemeClr val="lt1"/>
          </a:fillRef>
          <a:effectRef idx="0">
            <a:schemeClr val="accent1"/>
          </a:effectRef>
          <a:fontRef idx="minor">
            <a:schemeClr val="dk1"/>
          </a:fontRef>
        </p:style>
        <p:txBody>
          <a:bodyPr lIns="100794" tIns="50397" rIns="100794" bIns="50397" rtlCol="0" anchor="ctr"/>
          <a:lstStyle/>
          <a:p>
            <a:pPr indent="496272">
              <a:spcAft>
                <a:spcPts val="0"/>
              </a:spcAft>
            </a:pPr>
            <a:r>
              <a:rPr lang="ru-RU" sz="2200" dirty="0">
                <a:solidFill>
                  <a:schemeClr val="tx2"/>
                </a:solidFill>
                <a:effectLst>
                  <a:outerShdw blurRad="38100" dist="38100" dir="2700000" algn="tl">
                    <a:srgbClr val="000000">
                      <a:alpha val="43137"/>
                    </a:srgbClr>
                  </a:outerShdw>
                </a:effectLst>
                <a:latin typeface="Cambria" pitchFamily="18" charset="0"/>
                <a:cs typeface="Arial" pitchFamily="34" charset="0"/>
              </a:rPr>
              <a:t>Структура программ внеурочной деятельности «ПНШ» включает в себя:</a:t>
            </a:r>
          </a:p>
          <a:p>
            <a:pPr indent="496272">
              <a:spcAft>
                <a:spcPts val="0"/>
              </a:spcAft>
            </a:pPr>
            <a:r>
              <a:rPr lang="ru-RU" sz="2200" dirty="0">
                <a:solidFill>
                  <a:schemeClr val="tx2"/>
                </a:solidFill>
                <a:effectLst>
                  <a:outerShdw blurRad="38100" dist="38100" dir="2700000" algn="tl">
                    <a:srgbClr val="000000">
                      <a:alpha val="43137"/>
                    </a:srgbClr>
                  </a:outerShdw>
                </a:effectLst>
                <a:latin typeface="Cambria" pitchFamily="18" charset="0"/>
                <a:cs typeface="Arial" pitchFamily="34" charset="0"/>
              </a:rPr>
              <a:t>- пояснительную записку, где конкретизируются цели (задачи) курса;</a:t>
            </a:r>
          </a:p>
          <a:p>
            <a:pPr indent="496272">
              <a:spcAft>
                <a:spcPts val="0"/>
              </a:spcAft>
            </a:pPr>
            <a:r>
              <a:rPr lang="ru-RU" sz="2200" b="1" dirty="0">
                <a:solidFill>
                  <a:srgbClr val="C00000"/>
                </a:solidFill>
                <a:effectLst>
                  <a:outerShdw blurRad="38100" dist="38100" dir="2700000" algn="tl">
                    <a:srgbClr val="000000">
                      <a:alpha val="43137"/>
                    </a:srgbClr>
                  </a:outerShdw>
                </a:effectLst>
                <a:latin typeface="Cambria" pitchFamily="18" charset="0"/>
                <a:cs typeface="Arial" pitchFamily="34" charset="0"/>
              </a:rPr>
              <a:t>- общую характеристику курса, личностные и </a:t>
            </a:r>
            <a:r>
              <a:rPr lang="ru-RU" sz="2200" b="1" dirty="0" err="1">
                <a:solidFill>
                  <a:srgbClr val="C00000"/>
                </a:solidFill>
                <a:effectLst>
                  <a:outerShdw blurRad="38100" dist="38100" dir="2700000" algn="tl">
                    <a:srgbClr val="000000">
                      <a:alpha val="43137"/>
                    </a:srgbClr>
                  </a:outerShdw>
                </a:effectLst>
                <a:latin typeface="Cambria" pitchFamily="18" charset="0"/>
                <a:cs typeface="Arial" pitchFamily="34" charset="0"/>
              </a:rPr>
              <a:t>метапредметные</a:t>
            </a:r>
            <a:r>
              <a:rPr lang="ru-RU" sz="2200" b="1" dirty="0">
                <a:solidFill>
                  <a:srgbClr val="C00000"/>
                </a:solidFill>
                <a:effectLst>
                  <a:outerShdw blurRad="38100" dist="38100" dir="2700000" algn="tl">
                    <a:srgbClr val="000000">
                      <a:alpha val="43137"/>
                    </a:srgbClr>
                  </a:outerShdw>
                </a:effectLst>
                <a:latin typeface="Cambria" pitchFamily="18" charset="0"/>
                <a:cs typeface="Arial" pitchFamily="34" charset="0"/>
              </a:rPr>
              <a:t> результаты;</a:t>
            </a:r>
          </a:p>
          <a:p>
            <a:pPr marL="377979" indent="-377979">
              <a:spcAft>
                <a:spcPts val="0"/>
              </a:spcAft>
              <a:buFontTx/>
              <a:buChar char="-"/>
            </a:pPr>
            <a:r>
              <a:rPr lang="ru-RU" sz="2200" dirty="0">
                <a:solidFill>
                  <a:schemeClr val="tx2"/>
                </a:solidFill>
                <a:effectLst>
                  <a:outerShdw blurRad="38100" dist="38100" dir="2700000" algn="tl">
                    <a:srgbClr val="000000">
                      <a:alpha val="43137"/>
                    </a:srgbClr>
                  </a:outerShdw>
                </a:effectLst>
                <a:latin typeface="Cambria" pitchFamily="18" charset="0"/>
                <a:cs typeface="Arial" pitchFamily="34" charset="0"/>
              </a:rPr>
              <a:t>содержание курса, тематическое планирование </a:t>
            </a:r>
          </a:p>
          <a:p>
            <a:pPr>
              <a:spcAft>
                <a:spcPts val="0"/>
              </a:spcAft>
            </a:pPr>
            <a:r>
              <a:rPr lang="ru-RU" sz="2200" dirty="0">
                <a:solidFill>
                  <a:schemeClr val="tx2"/>
                </a:solidFill>
                <a:effectLst>
                  <a:outerShdw blurRad="38100" dist="38100" dir="2700000" algn="tl">
                    <a:srgbClr val="000000">
                      <a:alpha val="43137"/>
                    </a:srgbClr>
                  </a:outerShdw>
                </a:effectLst>
                <a:latin typeface="Cambria" pitchFamily="18" charset="0"/>
                <a:cs typeface="Arial" pitchFamily="34" charset="0"/>
              </a:rPr>
              <a:t>с определением основных видов </a:t>
            </a:r>
          </a:p>
          <a:p>
            <a:pPr>
              <a:spcAft>
                <a:spcPts val="0"/>
              </a:spcAft>
            </a:pPr>
            <a:r>
              <a:rPr lang="ru-RU" sz="2200" dirty="0">
                <a:solidFill>
                  <a:schemeClr val="tx2"/>
                </a:solidFill>
                <a:effectLst>
                  <a:outerShdw blurRad="38100" dist="38100" dir="2700000" algn="tl">
                    <a:srgbClr val="000000">
                      <a:alpha val="43137"/>
                    </a:srgbClr>
                  </a:outerShdw>
                </a:effectLst>
                <a:latin typeface="Cambria" pitchFamily="18" charset="0"/>
                <a:cs typeface="Arial" pitchFamily="34" charset="0"/>
              </a:rPr>
              <a:t>внеурочной деятельности обучающихся;</a:t>
            </a:r>
          </a:p>
          <a:p>
            <a:pPr marL="377979" indent="-377979">
              <a:spcAft>
                <a:spcPts val="0"/>
              </a:spcAft>
              <a:buFontTx/>
              <a:buChar char="-"/>
            </a:pPr>
            <a:r>
              <a:rPr lang="ru-RU" sz="2200" dirty="0">
                <a:solidFill>
                  <a:schemeClr val="tx2"/>
                </a:solidFill>
                <a:effectLst>
                  <a:outerShdw blurRad="38100" dist="38100" dir="2700000" algn="tl">
                    <a:srgbClr val="000000">
                      <a:alpha val="43137"/>
                    </a:srgbClr>
                  </a:outerShdw>
                </a:effectLst>
                <a:latin typeface="Cambria" pitchFamily="18" charset="0"/>
                <a:cs typeface="Arial" pitchFamily="34" charset="0"/>
              </a:rPr>
              <a:t>описание учебно-методического </a:t>
            </a:r>
          </a:p>
          <a:p>
            <a:pPr>
              <a:spcAft>
                <a:spcPts val="0"/>
              </a:spcAft>
            </a:pPr>
            <a:r>
              <a:rPr lang="ru-RU" sz="2200" dirty="0">
                <a:solidFill>
                  <a:schemeClr val="tx2"/>
                </a:solidFill>
                <a:effectLst>
                  <a:outerShdw blurRad="38100" dist="38100" dir="2700000" algn="tl">
                    <a:srgbClr val="000000">
                      <a:alpha val="43137"/>
                    </a:srgbClr>
                  </a:outerShdw>
                </a:effectLst>
                <a:latin typeface="Cambria" pitchFamily="18" charset="0"/>
                <a:cs typeface="Arial" pitchFamily="34" charset="0"/>
              </a:rPr>
              <a:t>и материально-технического обеспечения.</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56898" y="4335466"/>
            <a:ext cx="1746444" cy="25867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3" cstate="print">
            <a:lum bright="70000" contrast="-20000"/>
          </a:blip>
          <a:srcRect/>
          <a:stretch>
            <a:fillRect/>
          </a:stretch>
        </p:blipFill>
        <p:spPr bwMode="auto">
          <a:xfrm>
            <a:off x="-100002" y="0"/>
            <a:ext cx="1012356" cy="635004"/>
          </a:xfrm>
          <a:prstGeom prst="rect">
            <a:avLst/>
          </a:prstGeom>
          <a:noFill/>
          <a:ln w="9525">
            <a:noFill/>
            <a:round/>
            <a:headEnd/>
            <a:tailEnd/>
          </a:ln>
          <a:effectLst>
            <a:outerShdw blurRad="50800" dist="38100" dir="2700000" algn="tl" rotWithShape="0">
              <a:prstClr val="black">
                <a:alpha val="40000"/>
              </a:prstClr>
            </a:outerShdw>
          </a:effectLst>
        </p:spPr>
      </p:pic>
      <p:sp>
        <p:nvSpPr>
          <p:cNvPr id="19" name="Rectangle 15"/>
          <p:cNvSpPr>
            <a:spLocks noChangeArrowheads="1"/>
          </p:cNvSpPr>
          <p:nvPr/>
        </p:nvSpPr>
        <p:spPr bwMode="auto">
          <a:xfrm>
            <a:off x="912354" y="514802"/>
            <a:ext cx="9168271" cy="1457244"/>
          </a:xfrm>
          <a:prstGeom prst="rect">
            <a:avLst/>
          </a:prstGeom>
          <a:noFill/>
          <a:ln w="9525">
            <a:noFill/>
            <a:round/>
            <a:headEnd/>
            <a:tailEnd/>
          </a:ln>
          <a:effectLst/>
        </p:spPr>
        <p:txBody>
          <a:bodyPr wrap="square" lIns="99207" tIns="49604" rIns="99207" bIns="49604">
            <a:spAutoFit/>
          </a:bodyPr>
          <a:lstStyle/>
          <a:p>
            <a:pPr algn="ctr">
              <a:tabLst>
                <a:tab pos="797955" algn="l"/>
                <a:tab pos="1595910" algn="l"/>
                <a:tab pos="2393865" algn="l"/>
                <a:tab pos="3191820" algn="l"/>
                <a:tab pos="3989775" algn="l"/>
                <a:tab pos="4787730" algn="l"/>
              </a:tabLst>
            </a:pPr>
            <a:endParaRPr lang="ru-RU" sz="2600" dirty="0">
              <a:solidFill>
                <a:schemeClr val="tx2"/>
              </a:solidFill>
              <a:effectLst>
                <a:outerShdw blurRad="38100" dist="38100" dir="2700000" algn="tl">
                  <a:srgbClr val="000000">
                    <a:alpha val="43137"/>
                  </a:srgbClr>
                </a:outerShdw>
              </a:effectLst>
              <a:latin typeface="Cambria" pitchFamily="18" charset="0"/>
            </a:endParaRPr>
          </a:p>
          <a:p>
            <a:pPr>
              <a:tabLst>
                <a:tab pos="797955" algn="l"/>
                <a:tab pos="1595910" algn="l"/>
                <a:tab pos="2393865" algn="l"/>
                <a:tab pos="3191820" algn="l"/>
                <a:tab pos="3989775" algn="l"/>
                <a:tab pos="4787730" algn="l"/>
              </a:tabLst>
            </a:pPr>
            <a:r>
              <a:rPr lang="ru-RU" sz="3100" b="1" dirty="0" smtClean="0">
                <a:solidFill>
                  <a:schemeClr val="tx2"/>
                </a:solidFill>
                <a:effectLst>
                  <a:outerShdw blurRad="38100" dist="38100" dir="2700000" algn="tl">
                    <a:srgbClr val="000000">
                      <a:alpha val="43137"/>
                    </a:srgbClr>
                  </a:outerShdw>
                </a:effectLst>
                <a:latin typeface="Cambria" pitchFamily="18" charset="0"/>
              </a:rPr>
              <a:t>Направленность </a:t>
            </a:r>
            <a:r>
              <a:rPr lang="ru-RU" sz="3100" b="1" dirty="0">
                <a:solidFill>
                  <a:schemeClr val="tx2"/>
                </a:solidFill>
                <a:effectLst>
                  <a:outerShdw blurRad="38100" dist="38100" dir="2700000" algn="tl">
                    <a:srgbClr val="000000">
                      <a:alpha val="43137"/>
                    </a:srgbClr>
                  </a:outerShdw>
                </a:effectLst>
                <a:latin typeface="Cambria" pitchFamily="18" charset="0"/>
              </a:rPr>
              <a:t>внеурочной деятельности на формирование УУД</a:t>
            </a:r>
            <a:endParaRPr lang="ru-RU" sz="2600" b="1" dirty="0">
              <a:solidFill>
                <a:schemeClr val="tx2"/>
              </a:solidFill>
              <a:effectLst>
                <a:outerShdw blurRad="38100" dist="38100" dir="2700000" algn="tl">
                  <a:srgbClr val="000000">
                    <a:alpha val="43137"/>
                  </a:srgbClr>
                </a:outerShdw>
              </a:effectLst>
              <a:latin typeface="Cambria" pitchFamily="18" charset="0"/>
            </a:endParaRPr>
          </a:p>
        </p:txBody>
      </p:sp>
    </p:spTree>
    <p:extLst>
      <p:ext uri="{BB962C8B-B14F-4D97-AF65-F5344CB8AC3E}">
        <p14:creationId xmlns:p14="http://schemas.microsoft.com/office/powerpoint/2010/main" val="341926561"/>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58766" y="207941"/>
            <a:ext cx="1012356" cy="635004"/>
          </a:xfrm>
          <a:prstGeom prst="rect">
            <a:avLst/>
          </a:prstGeom>
          <a:noFill/>
          <a:ln w="9525">
            <a:noFill/>
            <a:round/>
            <a:headEnd/>
            <a:tailEnd/>
          </a:ln>
          <a:effectLst>
            <a:outerShdw blurRad="50800" dist="38100" dir="2700000" algn="tl" rotWithShape="0">
              <a:prstClr val="black">
                <a:alpha val="40000"/>
              </a:prstClr>
            </a:outerShdw>
          </a:effectLst>
        </p:spPr>
      </p:pic>
      <p:graphicFrame>
        <p:nvGraphicFramePr>
          <p:cNvPr id="2" name="Таблица 1"/>
          <p:cNvGraphicFramePr>
            <a:graphicFrameLocks noGrp="1"/>
          </p:cNvGraphicFramePr>
          <p:nvPr>
            <p:extLst>
              <p:ext uri="{D42A27DB-BD31-4B8C-83A1-F6EECF244321}">
                <p14:modId xmlns:p14="http://schemas.microsoft.com/office/powerpoint/2010/main" val="861396347"/>
              </p:ext>
            </p:extLst>
          </p:nvPr>
        </p:nvGraphicFramePr>
        <p:xfrm>
          <a:off x="912354" y="1001697"/>
          <a:ext cx="8970371" cy="6063551"/>
        </p:xfrm>
        <a:graphic>
          <a:graphicData uri="http://schemas.openxmlformats.org/drawingml/2006/table">
            <a:tbl>
              <a:tblPr firstRow="1" firstCol="1" bandRow="1">
                <a:tableStyleId>{5C22544A-7EE6-4342-B048-85BDC9FD1C3A}</a:tableStyleId>
              </a:tblPr>
              <a:tblGrid>
                <a:gridCol w="3555907"/>
                <a:gridCol w="5414464"/>
              </a:tblGrid>
              <a:tr h="463660">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2010</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a:t>
                      </a:r>
                      <a:r>
                        <a:rPr lang="ru-RU" sz="2600" dirty="0" smtClean="0">
                          <a:effectLst/>
                          <a:latin typeface="Times New Roman" panose="02020603050405020304" pitchFamily="18" charset="0"/>
                          <a:cs typeface="Times New Roman" panose="02020603050405020304" pitchFamily="18" charset="0"/>
                        </a:rPr>
                        <a:t>2015</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r>
              <a:tr h="830609">
                <a:tc gridSpan="2">
                  <a:txBody>
                    <a:bodyPr/>
                    <a:lstStyle/>
                    <a:p>
                      <a:pPr algn="ctr">
                        <a:lnSpc>
                          <a:spcPct val="115000"/>
                        </a:lnSpc>
                        <a:spcAft>
                          <a:spcPts val="0"/>
                        </a:spcAft>
                      </a:pPr>
                      <a:r>
                        <a:rPr lang="ru-RU" sz="2600" dirty="0" smtClean="0">
                          <a:effectLst/>
                          <a:latin typeface="Times New Roman" panose="02020603050405020304" pitchFamily="18" charset="0"/>
                          <a:cs typeface="Times New Roman" panose="02020603050405020304" pitchFamily="18" charset="0"/>
                        </a:rPr>
                        <a:t>Учебный план</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hMerge="1">
                  <a:txBody>
                    <a:bodyPr/>
                    <a:lstStyle/>
                    <a:p>
                      <a:endParaRPr lang="ru-RU"/>
                    </a:p>
                  </a:txBody>
                  <a:tcPr/>
                </a:tc>
              </a:tr>
              <a:tr h="4769282">
                <a:tc>
                  <a:txBody>
                    <a:bodyPr/>
                    <a:lstStyle/>
                    <a:p>
                      <a:pPr algn="l">
                        <a:lnSpc>
                          <a:spcPct val="100000"/>
                        </a:lnSpc>
                        <a:spcAft>
                          <a:spcPts val="0"/>
                        </a:spcAft>
                      </a:pPr>
                      <a:endParaRPr lang="ru-RU" sz="2600" dirty="0" smtClean="0">
                        <a:effectLst/>
                        <a:latin typeface="Times New Roman" panose="02020603050405020304" pitchFamily="18" charset="0"/>
                        <a:cs typeface="Times New Roman" panose="02020603050405020304" pitchFamily="18" charset="0"/>
                      </a:endParaRPr>
                    </a:p>
                    <a:p>
                      <a:pPr algn="l">
                        <a:lnSpc>
                          <a:spcPct val="100000"/>
                        </a:lnSpc>
                        <a:spcAft>
                          <a:spcPts val="0"/>
                        </a:spcAft>
                      </a:pPr>
                      <a:r>
                        <a:rPr lang="ru-RU" sz="2600" dirty="0" smtClean="0">
                          <a:effectLst/>
                          <a:latin typeface="Times New Roman" panose="02020603050405020304" pitchFamily="18" charset="0"/>
                          <a:cs typeface="Times New Roman" panose="02020603050405020304" pitchFamily="18" charset="0"/>
                        </a:rPr>
                        <a:t>	</a:t>
                      </a:r>
                    </a:p>
                  </a:txBody>
                  <a:tcPr marL="75605" marR="75605" marT="0" marB="0">
                    <a:solidFill>
                      <a:srgbClr val="00B0F0"/>
                    </a:solidFill>
                  </a:tcPr>
                </a:tc>
                <a:tc>
                  <a:txBody>
                    <a:bodyPr/>
                    <a:lstStyle/>
                    <a:p>
                      <a:pPr algn="ctr">
                        <a:lnSpc>
                          <a:spcPct val="100000"/>
                        </a:lnSpc>
                        <a:spcAft>
                          <a:spcPts val="0"/>
                        </a:spcAft>
                      </a:pPr>
                      <a:r>
                        <a:rPr lang="ru-RU" sz="2600" b="1" dirty="0" smtClean="0">
                          <a:solidFill>
                            <a:srgbClr val="C00000"/>
                          </a:solidFill>
                          <a:effectLst/>
                          <a:latin typeface="Times New Roman" panose="02020603050405020304" pitchFamily="18" charset="0"/>
                          <a:cs typeface="Times New Roman" panose="02020603050405020304" pitchFamily="18" charset="0"/>
                        </a:rPr>
                        <a:t>Учебный план</a:t>
                      </a:r>
                    </a:p>
                    <a:p>
                      <a:pPr marL="342900" indent="-342900" algn="l">
                        <a:lnSpc>
                          <a:spcPct val="100000"/>
                        </a:lnSpc>
                        <a:spcAft>
                          <a:spcPts val="0"/>
                        </a:spcAft>
                        <a:buFontTx/>
                        <a:buChar char="-"/>
                      </a:pPr>
                      <a:endParaRPr lang="ru-RU" sz="2600" b="1" dirty="0" smtClean="0">
                        <a:effectLst/>
                        <a:latin typeface="Times New Roman" panose="02020603050405020304" pitchFamily="18" charset="0"/>
                        <a:cs typeface="Times New Roman" panose="02020603050405020304" pitchFamily="18" charset="0"/>
                      </a:endParaRPr>
                    </a:p>
                    <a:p>
                      <a:pPr marL="0" indent="0" algn="ctr">
                        <a:lnSpc>
                          <a:spcPct val="100000"/>
                        </a:lnSpc>
                        <a:spcAft>
                          <a:spcPts val="0"/>
                        </a:spcAft>
                        <a:buFontTx/>
                        <a:buNone/>
                      </a:pPr>
                      <a:r>
                        <a:rPr lang="ru-RU" sz="2600" b="1" dirty="0" smtClean="0">
                          <a:effectLst/>
                          <a:latin typeface="Times New Roman" panose="02020603050405020304" pitchFamily="18" charset="0"/>
                          <a:cs typeface="Times New Roman" panose="02020603050405020304" pitchFamily="18" charset="0"/>
                        </a:rPr>
                        <a:t>+ определяет </a:t>
                      </a:r>
                      <a:r>
                        <a:rPr lang="ru-RU" sz="2600" b="1" dirty="0" smtClean="0">
                          <a:solidFill>
                            <a:srgbClr val="C00000"/>
                          </a:solidFill>
                          <a:effectLst/>
                          <a:latin typeface="Times New Roman" panose="02020603050405020304" pitchFamily="18" charset="0"/>
                          <a:cs typeface="Times New Roman" panose="02020603050405020304" pitchFamily="18" charset="0"/>
                        </a:rPr>
                        <a:t>формы промежуточной аттестации </a:t>
                      </a:r>
                      <a:r>
                        <a:rPr lang="ru-RU" sz="2600" b="1" dirty="0" smtClean="0">
                          <a:effectLst/>
                          <a:latin typeface="Times New Roman" panose="02020603050405020304" pitchFamily="18" charset="0"/>
                          <a:cs typeface="Times New Roman" panose="02020603050405020304" pitchFamily="18" charset="0"/>
                        </a:rPr>
                        <a:t>обучающихся</a:t>
                      </a:r>
                    </a:p>
                  </a:txBody>
                  <a:tcPr marL="75605" marR="75605" marT="0" marB="0"/>
                </a:tc>
              </a:tr>
            </a:tbl>
          </a:graphicData>
        </a:graphic>
      </p:graphicFrame>
    </p:spTree>
    <p:extLst>
      <p:ext uri="{BB962C8B-B14F-4D97-AF65-F5344CB8AC3E}">
        <p14:creationId xmlns:p14="http://schemas.microsoft.com/office/powerpoint/2010/main" val="5252349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58766" y="207941"/>
            <a:ext cx="1012356" cy="635004"/>
          </a:xfrm>
          <a:prstGeom prst="rect">
            <a:avLst/>
          </a:prstGeom>
          <a:noFill/>
          <a:ln w="9525">
            <a:noFill/>
            <a:round/>
            <a:headEnd/>
            <a:tailEnd/>
          </a:ln>
          <a:effectLst>
            <a:outerShdw blurRad="50800" dist="38100" dir="2700000" algn="tl" rotWithShape="0">
              <a:prstClr val="black">
                <a:alpha val="40000"/>
              </a:prstClr>
            </a:outerShdw>
          </a:effectLst>
        </p:spPr>
      </p:pic>
      <p:graphicFrame>
        <p:nvGraphicFramePr>
          <p:cNvPr id="2" name="Таблица 1"/>
          <p:cNvGraphicFramePr>
            <a:graphicFrameLocks noGrp="1"/>
          </p:cNvGraphicFramePr>
          <p:nvPr>
            <p:extLst>
              <p:ext uri="{D42A27DB-BD31-4B8C-83A1-F6EECF244321}">
                <p14:modId xmlns:p14="http://schemas.microsoft.com/office/powerpoint/2010/main" val="2097946300"/>
              </p:ext>
            </p:extLst>
          </p:nvPr>
        </p:nvGraphicFramePr>
        <p:xfrm>
          <a:off x="912354" y="1001697"/>
          <a:ext cx="8970372" cy="6168695"/>
        </p:xfrm>
        <a:graphic>
          <a:graphicData uri="http://schemas.openxmlformats.org/drawingml/2006/table">
            <a:tbl>
              <a:tblPr firstRow="1" firstCol="1" bandRow="1">
                <a:tableStyleId>{5C22544A-7EE6-4342-B048-85BDC9FD1C3A}</a:tableStyleId>
              </a:tblPr>
              <a:tblGrid>
                <a:gridCol w="2222747"/>
                <a:gridCol w="6747625"/>
              </a:tblGrid>
              <a:tr h="463660">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2010</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a:t>
                      </a:r>
                      <a:r>
                        <a:rPr lang="ru-RU" sz="2600" dirty="0" smtClean="0">
                          <a:effectLst/>
                          <a:latin typeface="Times New Roman" panose="02020603050405020304" pitchFamily="18" charset="0"/>
                          <a:cs typeface="Times New Roman" panose="02020603050405020304" pitchFamily="18" charset="0"/>
                        </a:rPr>
                        <a:t>2015</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r>
              <a:tr h="463660">
                <a:tc gridSpan="2">
                  <a:txBody>
                    <a:bodyPr/>
                    <a:lstStyle/>
                    <a:p>
                      <a:pPr algn="ctr">
                        <a:lnSpc>
                          <a:spcPct val="115000"/>
                        </a:lnSpc>
                        <a:spcAft>
                          <a:spcPts val="0"/>
                        </a:spcAft>
                      </a:pPr>
                      <a:r>
                        <a:rPr lang="ru-RU" sz="2600" dirty="0" smtClean="0">
                          <a:effectLst/>
                          <a:latin typeface="Times New Roman" panose="02020603050405020304" pitchFamily="18" charset="0"/>
                          <a:cs typeface="Times New Roman" panose="02020603050405020304" pitchFamily="18" charset="0"/>
                        </a:rPr>
                        <a:t>Структура образовательной программы</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hMerge="1">
                  <a:txBody>
                    <a:bodyPr/>
                    <a:lstStyle/>
                    <a:p>
                      <a:endParaRPr lang="ru-RU"/>
                    </a:p>
                  </a:txBody>
                  <a:tcPr/>
                </a:tc>
              </a:tr>
              <a:tr h="5241375">
                <a:tc>
                  <a:txBody>
                    <a:bodyPr/>
                    <a:lstStyle/>
                    <a:p>
                      <a:pPr algn="l">
                        <a:lnSpc>
                          <a:spcPct val="100000"/>
                        </a:lnSpc>
                        <a:spcAft>
                          <a:spcPts val="0"/>
                        </a:spcAft>
                      </a:pPr>
                      <a:endParaRPr lang="ru-RU" sz="2600" dirty="0" smtClean="0">
                        <a:effectLst/>
                        <a:latin typeface="Times New Roman" panose="02020603050405020304" pitchFamily="18" charset="0"/>
                        <a:cs typeface="Times New Roman" panose="02020603050405020304" pitchFamily="18" charset="0"/>
                      </a:endParaRPr>
                    </a:p>
                    <a:p>
                      <a:pPr algn="l">
                        <a:lnSpc>
                          <a:spcPct val="100000"/>
                        </a:lnSpc>
                        <a:spcAft>
                          <a:spcPts val="0"/>
                        </a:spcAft>
                      </a:pPr>
                      <a:endParaRPr lang="ru-RU" sz="2200" dirty="0" smtClean="0">
                        <a:effectLst/>
                        <a:latin typeface="Times New Roman" panose="02020603050405020304" pitchFamily="18" charset="0"/>
                        <a:cs typeface="Times New Roman" panose="02020603050405020304" pitchFamily="18" charset="0"/>
                      </a:endParaRPr>
                    </a:p>
                    <a:p>
                      <a:pPr algn="l">
                        <a:lnSpc>
                          <a:spcPct val="100000"/>
                        </a:lnSpc>
                        <a:spcAft>
                          <a:spcPts val="0"/>
                        </a:spcAft>
                      </a:pPr>
                      <a:r>
                        <a:rPr lang="ru-RU" sz="2600" dirty="0" smtClean="0">
                          <a:effectLst/>
                          <a:latin typeface="Times New Roman" panose="02020603050405020304" pitchFamily="18" charset="0"/>
                          <a:cs typeface="Times New Roman" panose="02020603050405020304" pitchFamily="18" charset="0"/>
                        </a:rPr>
                        <a:t>	</a:t>
                      </a:r>
                    </a:p>
                  </a:txBody>
                  <a:tcPr marL="75605" marR="75605" marT="0" marB="0">
                    <a:solidFill>
                      <a:srgbClr val="00B0F0"/>
                    </a:solidFill>
                  </a:tcPr>
                </a:tc>
                <a:tc>
                  <a:txBody>
                    <a:bodyPr/>
                    <a:lstStyle/>
                    <a:p>
                      <a:pPr algn="l">
                        <a:lnSpc>
                          <a:spcPct val="100000"/>
                        </a:lnSpc>
                        <a:spcAft>
                          <a:spcPts val="0"/>
                        </a:spcAft>
                      </a:pPr>
                      <a:r>
                        <a:rPr lang="ru-RU" sz="2600" b="1" dirty="0" smtClean="0">
                          <a:solidFill>
                            <a:srgbClr val="C00000"/>
                          </a:solidFill>
                          <a:effectLst/>
                          <a:latin typeface="Times New Roman" panose="02020603050405020304" pitchFamily="18" charset="0"/>
                          <a:cs typeface="Times New Roman" panose="02020603050405020304" pitchFamily="18" charset="0"/>
                        </a:rPr>
                        <a:t>Календарный учебный график </a:t>
                      </a:r>
                      <a:r>
                        <a:rPr lang="ru-RU" sz="2600" b="1" dirty="0" smtClean="0">
                          <a:effectLst/>
                          <a:latin typeface="Times New Roman" panose="02020603050405020304" pitchFamily="18" charset="0"/>
                          <a:cs typeface="Times New Roman" panose="02020603050405020304" pitchFamily="18" charset="0"/>
                        </a:rPr>
                        <a:t>включает:</a:t>
                      </a:r>
                    </a:p>
                    <a:p>
                      <a:pPr algn="l">
                        <a:lnSpc>
                          <a:spcPct val="100000"/>
                        </a:lnSpc>
                        <a:spcAft>
                          <a:spcPts val="0"/>
                        </a:spcAft>
                      </a:pPr>
                      <a:endParaRPr lang="ru-RU" sz="2600" b="1" dirty="0" smtClean="0">
                        <a:effectLst/>
                        <a:latin typeface="Times New Roman" panose="02020603050405020304" pitchFamily="18" charset="0"/>
                        <a:cs typeface="Times New Roman" panose="02020603050405020304" pitchFamily="18" charset="0"/>
                      </a:endParaRPr>
                    </a:p>
                    <a:p>
                      <a:pPr marL="342900" indent="-342900" algn="l">
                        <a:lnSpc>
                          <a:spcPct val="100000"/>
                        </a:lnSpc>
                        <a:spcAft>
                          <a:spcPts val="0"/>
                        </a:spcAft>
                        <a:buFontTx/>
                        <a:buChar char="-"/>
                      </a:pPr>
                      <a:r>
                        <a:rPr lang="ru-RU" sz="2600" b="1" dirty="0" smtClean="0">
                          <a:effectLst/>
                          <a:latin typeface="Times New Roman" panose="02020603050405020304" pitchFamily="18" charset="0"/>
                          <a:cs typeface="Times New Roman" panose="02020603050405020304" pitchFamily="18" charset="0"/>
                        </a:rPr>
                        <a:t>даты начала и окончания учебного года</a:t>
                      </a:r>
                    </a:p>
                    <a:p>
                      <a:pPr marL="342900" indent="-342900" algn="l">
                        <a:lnSpc>
                          <a:spcPct val="100000"/>
                        </a:lnSpc>
                        <a:spcAft>
                          <a:spcPts val="0"/>
                        </a:spcAft>
                        <a:buFontTx/>
                        <a:buChar char="-"/>
                      </a:pPr>
                      <a:endParaRPr lang="ru-RU" sz="2600" b="1" dirty="0" smtClean="0">
                        <a:effectLst/>
                        <a:latin typeface="Times New Roman" panose="02020603050405020304" pitchFamily="18" charset="0"/>
                        <a:cs typeface="Times New Roman" panose="02020603050405020304" pitchFamily="18" charset="0"/>
                      </a:endParaRPr>
                    </a:p>
                    <a:p>
                      <a:pPr marL="342900" indent="-342900" algn="l">
                        <a:lnSpc>
                          <a:spcPct val="100000"/>
                        </a:lnSpc>
                        <a:spcAft>
                          <a:spcPts val="0"/>
                        </a:spcAft>
                        <a:buFontTx/>
                        <a:buChar char="-"/>
                      </a:pPr>
                      <a:r>
                        <a:rPr lang="ru-RU" sz="2600" b="1" dirty="0" smtClean="0">
                          <a:effectLst/>
                          <a:latin typeface="Times New Roman" panose="02020603050405020304" pitchFamily="18" charset="0"/>
                          <a:cs typeface="Times New Roman" panose="02020603050405020304" pitchFamily="18" charset="0"/>
                        </a:rPr>
                        <a:t>продолжительность учебного года, четвертей (триместров)</a:t>
                      </a:r>
                    </a:p>
                    <a:p>
                      <a:pPr marL="342900" indent="-342900" algn="l">
                        <a:lnSpc>
                          <a:spcPct val="100000"/>
                        </a:lnSpc>
                        <a:spcAft>
                          <a:spcPts val="0"/>
                        </a:spcAft>
                        <a:buFontTx/>
                        <a:buChar char="-"/>
                      </a:pPr>
                      <a:endParaRPr lang="ru-RU" sz="2600" b="1" dirty="0" smtClean="0">
                        <a:effectLst/>
                        <a:latin typeface="Times New Roman" panose="02020603050405020304" pitchFamily="18" charset="0"/>
                        <a:cs typeface="Times New Roman" panose="02020603050405020304" pitchFamily="18" charset="0"/>
                      </a:endParaRPr>
                    </a:p>
                    <a:p>
                      <a:pPr marL="342900" indent="-342900" algn="l">
                        <a:lnSpc>
                          <a:spcPct val="100000"/>
                        </a:lnSpc>
                        <a:spcAft>
                          <a:spcPts val="0"/>
                        </a:spcAft>
                        <a:buFontTx/>
                        <a:buChar char="-"/>
                      </a:pPr>
                      <a:r>
                        <a:rPr lang="ru-RU" sz="2600" b="1" dirty="0" smtClean="0">
                          <a:effectLst/>
                          <a:latin typeface="Times New Roman" panose="02020603050405020304" pitchFamily="18" charset="0"/>
                          <a:cs typeface="Times New Roman" panose="02020603050405020304" pitchFamily="18" charset="0"/>
                        </a:rPr>
                        <a:t>сроки и продолжительность каникул</a:t>
                      </a:r>
                    </a:p>
                    <a:p>
                      <a:pPr marL="342900" indent="-342900" algn="l">
                        <a:lnSpc>
                          <a:spcPct val="100000"/>
                        </a:lnSpc>
                        <a:spcAft>
                          <a:spcPts val="0"/>
                        </a:spcAft>
                        <a:buFontTx/>
                        <a:buChar char="-"/>
                      </a:pPr>
                      <a:endParaRPr lang="ru-RU" sz="2600" b="1" dirty="0" smtClean="0">
                        <a:effectLst/>
                        <a:latin typeface="Times New Roman" panose="02020603050405020304" pitchFamily="18" charset="0"/>
                        <a:cs typeface="Times New Roman" panose="02020603050405020304" pitchFamily="18" charset="0"/>
                      </a:endParaRPr>
                    </a:p>
                    <a:p>
                      <a:pPr marL="342900" indent="-342900" algn="l">
                        <a:lnSpc>
                          <a:spcPct val="100000"/>
                        </a:lnSpc>
                        <a:spcAft>
                          <a:spcPts val="0"/>
                        </a:spcAft>
                        <a:buFontTx/>
                        <a:buChar char="-"/>
                      </a:pPr>
                      <a:r>
                        <a:rPr lang="ru-RU" sz="2600" b="1" dirty="0" smtClean="0">
                          <a:effectLst/>
                          <a:latin typeface="Times New Roman" panose="02020603050405020304" pitchFamily="18" charset="0"/>
                          <a:cs typeface="Times New Roman" panose="02020603050405020304" pitchFamily="18" charset="0"/>
                        </a:rPr>
                        <a:t>сроки проведения промежуточных аттестаций</a:t>
                      </a:r>
                    </a:p>
                    <a:p>
                      <a:pPr marL="342900" indent="-342900" algn="l">
                        <a:lnSpc>
                          <a:spcPct val="100000"/>
                        </a:lnSpc>
                        <a:spcAft>
                          <a:spcPts val="0"/>
                        </a:spcAft>
                        <a:buFontTx/>
                        <a:buChar char="-"/>
                      </a:pPr>
                      <a:endParaRPr lang="ru-RU" sz="2600" b="1" dirty="0" smtClean="0">
                        <a:effectLst/>
                        <a:latin typeface="Times New Roman" panose="02020603050405020304" pitchFamily="18" charset="0"/>
                        <a:cs typeface="Times New Roman" panose="02020603050405020304" pitchFamily="18" charset="0"/>
                      </a:endParaRPr>
                    </a:p>
                    <a:p>
                      <a:pPr marL="0" indent="0" algn="ctr">
                        <a:lnSpc>
                          <a:spcPct val="100000"/>
                        </a:lnSpc>
                        <a:spcAft>
                          <a:spcPts val="0"/>
                        </a:spcAft>
                        <a:buFontTx/>
                        <a:buNone/>
                      </a:pPr>
                      <a:r>
                        <a:rPr lang="ru-RU" sz="2600" b="1" dirty="0" smtClean="0">
                          <a:solidFill>
                            <a:srgbClr val="C00000"/>
                          </a:solidFill>
                          <a:effectLst/>
                          <a:latin typeface="Times New Roman" panose="02020603050405020304" pitchFamily="18" charset="0"/>
                          <a:cs typeface="Times New Roman" panose="02020603050405020304" pitchFamily="18" charset="0"/>
                        </a:rPr>
                        <a:t>Размещается  на официальном сайте</a:t>
                      </a:r>
                    </a:p>
                  </a:txBody>
                  <a:tcPr marL="75605" marR="75605" marT="0" marB="0"/>
                </a:tc>
              </a:tr>
            </a:tbl>
          </a:graphicData>
        </a:graphic>
      </p:graphicFrame>
    </p:spTree>
    <p:extLst>
      <p:ext uri="{BB962C8B-B14F-4D97-AF65-F5344CB8AC3E}">
        <p14:creationId xmlns:p14="http://schemas.microsoft.com/office/powerpoint/2010/main" val="10172723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58766" y="207941"/>
            <a:ext cx="1012356" cy="635004"/>
          </a:xfrm>
          <a:prstGeom prst="rect">
            <a:avLst/>
          </a:prstGeom>
          <a:noFill/>
          <a:ln w="9525">
            <a:noFill/>
            <a:round/>
            <a:headEnd/>
            <a:tailEnd/>
          </a:ln>
          <a:effectLst>
            <a:outerShdw blurRad="50800" dist="38100" dir="2700000" algn="tl" rotWithShape="0">
              <a:prstClr val="black">
                <a:alpha val="40000"/>
              </a:prstClr>
            </a:outerShdw>
          </a:effectLst>
        </p:spPr>
      </p:pic>
      <p:graphicFrame>
        <p:nvGraphicFramePr>
          <p:cNvPr id="2" name="Таблица 1"/>
          <p:cNvGraphicFramePr>
            <a:graphicFrameLocks noGrp="1"/>
          </p:cNvGraphicFramePr>
          <p:nvPr>
            <p:extLst>
              <p:ext uri="{D42A27DB-BD31-4B8C-83A1-F6EECF244321}">
                <p14:modId xmlns:p14="http://schemas.microsoft.com/office/powerpoint/2010/main" val="1586400170"/>
              </p:ext>
            </p:extLst>
          </p:nvPr>
        </p:nvGraphicFramePr>
        <p:xfrm>
          <a:off x="912354" y="1001697"/>
          <a:ext cx="8970372" cy="6502157"/>
        </p:xfrm>
        <a:graphic>
          <a:graphicData uri="http://schemas.openxmlformats.org/drawingml/2006/table">
            <a:tbl>
              <a:tblPr firstRow="1" firstCol="1" bandRow="1">
                <a:tableStyleId>{5C22544A-7EE6-4342-B048-85BDC9FD1C3A}</a:tableStyleId>
              </a:tblPr>
              <a:tblGrid>
                <a:gridCol w="2222747"/>
                <a:gridCol w="6747625"/>
              </a:tblGrid>
              <a:tr h="463660">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2010</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a:t>
                      </a:r>
                      <a:r>
                        <a:rPr lang="ru-RU" sz="2600" dirty="0" smtClean="0">
                          <a:effectLst/>
                          <a:latin typeface="Times New Roman" panose="02020603050405020304" pitchFamily="18" charset="0"/>
                          <a:cs typeface="Times New Roman" panose="02020603050405020304" pitchFamily="18" charset="0"/>
                        </a:rPr>
                        <a:t>2015</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r>
              <a:tr h="927320">
                <a:tc gridSpan="2">
                  <a:txBody>
                    <a:bodyPr/>
                    <a:lstStyle/>
                    <a:p>
                      <a:pPr algn="ctr">
                        <a:lnSpc>
                          <a:spcPct val="115000"/>
                        </a:lnSpc>
                        <a:spcAft>
                          <a:spcPts val="0"/>
                        </a:spcAft>
                      </a:pPr>
                      <a:r>
                        <a:rPr lang="ru-RU" sz="2600" dirty="0" smtClean="0">
                          <a:effectLst/>
                          <a:latin typeface="Times New Roman" panose="02020603050405020304" pitchFamily="18" charset="0"/>
                          <a:cs typeface="Times New Roman" panose="02020603050405020304" pitchFamily="18" charset="0"/>
                        </a:rPr>
                        <a:t>Структура </a:t>
                      </a:r>
                    </a:p>
                    <a:p>
                      <a:pPr algn="ctr">
                        <a:lnSpc>
                          <a:spcPct val="115000"/>
                        </a:lnSpc>
                        <a:spcAft>
                          <a:spcPts val="0"/>
                        </a:spcAft>
                      </a:pPr>
                      <a:r>
                        <a:rPr lang="ru-RU" sz="2600" dirty="0" smtClean="0">
                          <a:effectLst/>
                          <a:latin typeface="Times New Roman" panose="02020603050405020304" pitchFamily="18" charset="0"/>
                          <a:cs typeface="Times New Roman" panose="02020603050405020304" pitchFamily="18" charset="0"/>
                        </a:rPr>
                        <a:t>образовательной программы</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hMerge="1">
                  <a:txBody>
                    <a:bodyPr/>
                    <a:lstStyle/>
                    <a:p>
                      <a:endParaRPr lang="ru-RU"/>
                    </a:p>
                  </a:txBody>
                  <a:tcPr/>
                </a:tc>
              </a:tr>
              <a:tr h="5111177">
                <a:tc>
                  <a:txBody>
                    <a:bodyPr/>
                    <a:lstStyle/>
                    <a:p>
                      <a:pPr algn="l">
                        <a:lnSpc>
                          <a:spcPct val="100000"/>
                        </a:lnSpc>
                        <a:spcAft>
                          <a:spcPts val="0"/>
                        </a:spcAft>
                      </a:pPr>
                      <a:endParaRPr lang="ru-RU" sz="2600" dirty="0" smtClean="0">
                        <a:effectLst/>
                        <a:latin typeface="Times New Roman" panose="02020603050405020304" pitchFamily="18" charset="0"/>
                        <a:cs typeface="Times New Roman" panose="02020603050405020304" pitchFamily="18" charset="0"/>
                      </a:endParaRPr>
                    </a:p>
                    <a:p>
                      <a:pPr algn="l">
                        <a:lnSpc>
                          <a:spcPct val="100000"/>
                        </a:lnSpc>
                        <a:spcAft>
                          <a:spcPts val="0"/>
                        </a:spcAft>
                      </a:pPr>
                      <a:endParaRPr lang="ru-RU" sz="2200" dirty="0" smtClean="0">
                        <a:effectLst/>
                        <a:latin typeface="Times New Roman" panose="02020603050405020304" pitchFamily="18" charset="0"/>
                        <a:cs typeface="Times New Roman" panose="02020603050405020304" pitchFamily="18" charset="0"/>
                      </a:endParaRPr>
                    </a:p>
                    <a:p>
                      <a:pPr algn="l">
                        <a:lnSpc>
                          <a:spcPct val="100000"/>
                        </a:lnSpc>
                        <a:spcAft>
                          <a:spcPts val="0"/>
                        </a:spcAft>
                      </a:pPr>
                      <a:r>
                        <a:rPr lang="ru-RU" sz="2600" dirty="0" smtClean="0">
                          <a:effectLst/>
                          <a:latin typeface="Times New Roman" panose="02020603050405020304" pitchFamily="18" charset="0"/>
                          <a:cs typeface="Times New Roman" panose="02020603050405020304" pitchFamily="18" charset="0"/>
                        </a:rPr>
                        <a:t>	</a:t>
                      </a:r>
                    </a:p>
                  </a:txBody>
                  <a:tcPr marL="75605" marR="75605" marT="0" marB="0">
                    <a:solidFill>
                      <a:srgbClr val="00B0F0"/>
                    </a:solidFill>
                  </a:tcPr>
                </a:tc>
                <a:tc>
                  <a:txBody>
                    <a:bodyPr/>
                    <a:lstStyle/>
                    <a:p>
                      <a:pPr algn="l">
                        <a:lnSpc>
                          <a:spcPct val="100000"/>
                        </a:lnSpc>
                        <a:spcAft>
                          <a:spcPts val="0"/>
                        </a:spcAft>
                      </a:pPr>
                      <a:endParaRPr lang="ru-RU" sz="2600" b="1" dirty="0" smtClean="0">
                        <a:solidFill>
                          <a:srgbClr val="FF0000"/>
                        </a:solidFill>
                        <a:effectLst/>
                        <a:latin typeface="Times New Roman" panose="02020603050405020304" pitchFamily="18" charset="0"/>
                        <a:cs typeface="Times New Roman" panose="02020603050405020304" pitchFamily="18" charset="0"/>
                      </a:endParaRPr>
                    </a:p>
                    <a:p>
                      <a:pPr algn="l">
                        <a:lnSpc>
                          <a:spcPct val="100000"/>
                        </a:lnSpc>
                        <a:spcAft>
                          <a:spcPts val="0"/>
                        </a:spcAft>
                      </a:pPr>
                      <a:endParaRPr lang="ru-RU" sz="2600" b="1" dirty="0" smtClean="0">
                        <a:solidFill>
                          <a:schemeClr val="tx1"/>
                        </a:solidFill>
                        <a:effectLst/>
                        <a:latin typeface="Times New Roman" panose="02020603050405020304" pitchFamily="18" charset="0"/>
                        <a:cs typeface="Times New Roman" panose="02020603050405020304" pitchFamily="18" charset="0"/>
                      </a:endParaRPr>
                    </a:p>
                    <a:p>
                      <a:pPr algn="l">
                        <a:lnSpc>
                          <a:spcPct val="100000"/>
                        </a:lnSpc>
                        <a:spcAft>
                          <a:spcPts val="0"/>
                        </a:spcAft>
                      </a:pPr>
                      <a:endParaRPr lang="ru-RU" sz="2600" b="1" dirty="0" smtClean="0">
                        <a:solidFill>
                          <a:schemeClr val="tx1"/>
                        </a:solidFill>
                        <a:effectLst/>
                        <a:latin typeface="Times New Roman" panose="02020603050405020304" pitchFamily="18" charset="0"/>
                        <a:cs typeface="Times New Roman" panose="02020603050405020304" pitchFamily="18" charset="0"/>
                      </a:endParaRPr>
                    </a:p>
                    <a:p>
                      <a:pPr algn="l">
                        <a:lnSpc>
                          <a:spcPct val="100000"/>
                        </a:lnSpc>
                        <a:spcAft>
                          <a:spcPts val="0"/>
                        </a:spcAft>
                      </a:pPr>
                      <a:r>
                        <a:rPr lang="ru-RU" sz="2600" b="1" dirty="0" smtClean="0">
                          <a:solidFill>
                            <a:schemeClr val="tx1"/>
                          </a:solidFill>
                          <a:effectLst/>
                          <a:latin typeface="Times New Roman" panose="02020603050405020304" pitchFamily="18" charset="0"/>
                          <a:cs typeface="Times New Roman" panose="02020603050405020304" pitchFamily="18" charset="0"/>
                        </a:rPr>
                        <a:t>ОП включает </a:t>
                      </a:r>
                      <a:r>
                        <a:rPr lang="ru-RU" sz="2600" b="1" dirty="0" smtClean="0">
                          <a:solidFill>
                            <a:srgbClr val="C00000"/>
                          </a:solidFill>
                          <a:effectLst/>
                          <a:latin typeface="Times New Roman" panose="02020603050405020304" pitchFamily="18" charset="0"/>
                          <a:cs typeface="Times New Roman" panose="02020603050405020304" pitchFamily="18" charset="0"/>
                        </a:rPr>
                        <a:t>иные компоненты, </a:t>
                      </a:r>
                      <a:r>
                        <a:rPr lang="ru-RU" sz="2600" b="1" dirty="0" smtClean="0">
                          <a:solidFill>
                            <a:schemeClr val="tx1"/>
                          </a:solidFill>
                          <a:effectLst/>
                          <a:latin typeface="Times New Roman" panose="02020603050405020304" pitchFamily="18" charset="0"/>
                          <a:cs typeface="Times New Roman" panose="02020603050405020304" pitchFamily="18" charset="0"/>
                        </a:rPr>
                        <a:t>а также оценочные и методические материалы (в организационном разделе)</a:t>
                      </a:r>
                    </a:p>
                    <a:p>
                      <a:pPr algn="l">
                        <a:lnSpc>
                          <a:spcPct val="100000"/>
                        </a:lnSpc>
                        <a:spcAft>
                          <a:spcPts val="0"/>
                        </a:spcAft>
                      </a:pPr>
                      <a:endParaRPr lang="ru-RU" sz="2600" b="1" dirty="0" smtClean="0">
                        <a:solidFill>
                          <a:schemeClr val="tx1"/>
                        </a:solidFill>
                        <a:effectLst/>
                        <a:latin typeface="Times New Roman" panose="02020603050405020304" pitchFamily="18" charset="0"/>
                        <a:cs typeface="Times New Roman" panose="02020603050405020304" pitchFamily="18" charset="0"/>
                      </a:endParaRPr>
                    </a:p>
                    <a:p>
                      <a:pPr algn="l">
                        <a:lnSpc>
                          <a:spcPct val="100000"/>
                        </a:lnSpc>
                        <a:spcAft>
                          <a:spcPts val="0"/>
                        </a:spcAft>
                      </a:pPr>
                      <a:endParaRPr lang="ru-RU" sz="2600" b="1" dirty="0" smtClean="0">
                        <a:solidFill>
                          <a:schemeClr val="tx1"/>
                        </a:solidFill>
                        <a:effectLst/>
                        <a:latin typeface="Times New Roman" panose="02020603050405020304" pitchFamily="18" charset="0"/>
                        <a:cs typeface="Times New Roman" panose="02020603050405020304" pitchFamily="18" charset="0"/>
                      </a:endParaRPr>
                    </a:p>
                    <a:p>
                      <a:pPr algn="ctr">
                        <a:lnSpc>
                          <a:spcPct val="100000"/>
                        </a:lnSpc>
                        <a:spcAft>
                          <a:spcPts val="0"/>
                        </a:spcAft>
                      </a:pPr>
                      <a:r>
                        <a:rPr lang="ru-RU" sz="2600" b="1" dirty="0" smtClean="0">
                          <a:solidFill>
                            <a:schemeClr val="tx1"/>
                          </a:solidFill>
                          <a:effectLst/>
                          <a:latin typeface="Times New Roman" panose="02020603050405020304" pitchFamily="18" charset="0"/>
                          <a:cs typeface="Times New Roman" panose="02020603050405020304" pitchFamily="18" charset="0"/>
                        </a:rPr>
                        <a:t>«Поле» для обсуждения методических служб</a:t>
                      </a:r>
                    </a:p>
                  </a:txBody>
                  <a:tcPr marL="75605" marR="75605" marT="0" marB="0"/>
                </a:tc>
              </a:tr>
            </a:tbl>
          </a:graphicData>
        </a:graphic>
      </p:graphicFrame>
      <p:sp>
        <p:nvSpPr>
          <p:cNvPr id="5" name="Стрелка вниз 4"/>
          <p:cNvSpPr/>
          <p:nvPr/>
        </p:nvSpPr>
        <p:spPr>
          <a:xfrm>
            <a:off x="5595999" y="4970470"/>
            <a:ext cx="1270141" cy="4762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endParaRPr lang="ru-RU"/>
          </a:p>
        </p:txBody>
      </p:sp>
    </p:spTree>
    <p:extLst>
      <p:ext uri="{BB962C8B-B14F-4D97-AF65-F5344CB8AC3E}">
        <p14:creationId xmlns:p14="http://schemas.microsoft.com/office/powerpoint/2010/main" val="66742753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Рисунок 3" descr="слайд.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080625" cy="755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5" name="Заголовок 4"/>
          <p:cNvSpPr>
            <a:spLocks noGrp="1"/>
          </p:cNvSpPr>
          <p:nvPr>
            <p:ph type="title"/>
          </p:nvPr>
        </p:nvSpPr>
        <p:spPr/>
        <p:txBody>
          <a:bodyPr>
            <a:noAutofit/>
          </a:bodyPr>
          <a:lstStyle/>
          <a:p>
            <a:pPr eaLnBrk="1" hangingPunct="1"/>
            <a:r>
              <a:rPr lang="ru-RU" altLang="ru-RU" sz="2200" b="1" dirty="0">
                <a:solidFill>
                  <a:srgbClr val="003399"/>
                </a:solidFill>
                <a:latin typeface="Verdana" pitchFamily="34" charset="0"/>
                <a:ea typeface="Verdana" pitchFamily="34" charset="0"/>
                <a:cs typeface="Verdana" pitchFamily="34" charset="0"/>
                <a:sym typeface="Arial" pitchFamily="34" charset="0"/>
              </a:rPr>
              <a:t>Общий замысел -</a:t>
            </a:r>
            <a:br>
              <a:rPr lang="ru-RU" altLang="ru-RU" sz="2200" b="1" dirty="0">
                <a:solidFill>
                  <a:srgbClr val="003399"/>
                </a:solidFill>
                <a:latin typeface="Verdana" pitchFamily="34" charset="0"/>
                <a:ea typeface="Verdana" pitchFamily="34" charset="0"/>
                <a:cs typeface="Verdana" pitchFamily="34" charset="0"/>
                <a:sym typeface="Arial" pitchFamily="34" charset="0"/>
              </a:rPr>
            </a:br>
            <a:r>
              <a:rPr lang="ru-RU" altLang="ru-RU" sz="2200" b="1" dirty="0" smtClean="0">
                <a:solidFill>
                  <a:srgbClr val="003399"/>
                </a:solidFill>
                <a:latin typeface="Verdana" pitchFamily="34" charset="0"/>
                <a:ea typeface="Verdana" pitchFamily="34" charset="0"/>
                <a:cs typeface="Verdana" pitchFamily="34" charset="0"/>
                <a:sym typeface="Arial" pitchFamily="34" charset="0"/>
              </a:rPr>
              <a:t>многофункциональный </a:t>
            </a:r>
            <a:r>
              <a:rPr lang="ru-RU" altLang="ru-RU" sz="2200" b="1" dirty="0">
                <a:solidFill>
                  <a:srgbClr val="003399"/>
                </a:solidFill>
                <a:latin typeface="Verdana" pitchFamily="34" charset="0"/>
                <a:ea typeface="Verdana" pitchFamily="34" charset="0"/>
                <a:cs typeface="Verdana" pitchFamily="34" charset="0"/>
                <a:sym typeface="Arial" pitchFamily="34" charset="0"/>
              </a:rPr>
              <a:t>документ, который </a:t>
            </a:r>
            <a:r>
              <a:rPr lang="ru-RU" altLang="ru-RU" sz="2200" b="1" dirty="0" smtClean="0">
                <a:solidFill>
                  <a:srgbClr val="003399"/>
                </a:solidFill>
                <a:latin typeface="Verdana" pitchFamily="34" charset="0"/>
                <a:ea typeface="Verdana" pitchFamily="34" charset="0"/>
                <a:cs typeface="Verdana" pitchFamily="34" charset="0"/>
                <a:sym typeface="Arial" pitchFamily="34" charset="0"/>
              </a:rPr>
              <a:t>должен использоваться </a:t>
            </a:r>
            <a:r>
              <a:rPr lang="ru-RU" altLang="ru-RU" sz="2200" b="1" dirty="0">
                <a:solidFill>
                  <a:srgbClr val="003399"/>
                </a:solidFill>
                <a:latin typeface="Verdana" pitchFamily="34" charset="0"/>
                <a:ea typeface="Verdana" pitchFamily="34" charset="0"/>
                <a:cs typeface="Verdana" pitchFamily="34" charset="0"/>
                <a:sym typeface="Arial" pitchFamily="34" charset="0"/>
              </a:rPr>
              <a:t>в различных применениях, а именно:</a:t>
            </a:r>
            <a:endParaRPr lang="ru-RU" altLang="ru-RU" sz="2200" b="1" dirty="0">
              <a:solidFill>
                <a:srgbClr val="003399"/>
              </a:solidFill>
              <a:latin typeface="Verdana" pitchFamily="34" charset="0"/>
              <a:ea typeface="Verdana" pitchFamily="34" charset="0"/>
              <a:cs typeface="Verdana" pitchFamily="34" charset="0"/>
            </a:endParaRPr>
          </a:p>
        </p:txBody>
      </p:sp>
      <p:sp>
        <p:nvSpPr>
          <p:cNvPr id="59396" name="Содержимое 5"/>
          <p:cNvSpPr>
            <a:spLocks noGrp="1"/>
          </p:cNvSpPr>
          <p:nvPr>
            <p:ph idx="1"/>
          </p:nvPr>
        </p:nvSpPr>
        <p:spPr/>
        <p:txBody>
          <a:bodyPr/>
          <a:lstStyle/>
          <a:p>
            <a:pPr eaLnBrk="1" hangingPunct="1"/>
            <a:endParaRPr lang="ru-RU" altLang="ru-RU" smtClean="0"/>
          </a:p>
        </p:txBody>
      </p:sp>
      <p:graphicFrame>
        <p:nvGraphicFramePr>
          <p:cNvPr id="5" name="Объект 3"/>
          <p:cNvGraphicFramePr>
            <a:graphicFrameLocks/>
          </p:cNvGraphicFramePr>
          <p:nvPr>
            <p:extLst>
              <p:ext uri="{D42A27DB-BD31-4B8C-83A1-F6EECF244321}">
                <p14:modId xmlns:p14="http://schemas.microsoft.com/office/powerpoint/2010/main" val="746639420"/>
              </p:ext>
            </p:extLst>
          </p:nvPr>
        </p:nvGraphicFramePr>
        <p:xfrm>
          <a:off x="472497" y="1968653"/>
          <a:ext cx="8961025" cy="478430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250347280"/>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graphicFrame>
        <p:nvGraphicFramePr>
          <p:cNvPr id="2" name="Таблица 1"/>
          <p:cNvGraphicFramePr>
            <a:graphicFrameLocks noGrp="1"/>
          </p:cNvGraphicFramePr>
          <p:nvPr>
            <p:extLst>
              <p:ext uri="{D42A27DB-BD31-4B8C-83A1-F6EECF244321}">
                <p14:modId xmlns:p14="http://schemas.microsoft.com/office/powerpoint/2010/main" val="3414943260"/>
              </p:ext>
            </p:extLst>
          </p:nvPr>
        </p:nvGraphicFramePr>
        <p:xfrm>
          <a:off x="912354" y="1001697"/>
          <a:ext cx="8970371" cy="6776432"/>
        </p:xfrm>
        <a:graphic>
          <a:graphicData uri="http://schemas.openxmlformats.org/drawingml/2006/table">
            <a:tbl>
              <a:tblPr firstRow="1" firstCol="1" bandRow="1">
                <a:tableStyleId>{5C22544A-7EE6-4342-B048-85BDC9FD1C3A}</a:tableStyleId>
              </a:tblPr>
              <a:tblGrid>
                <a:gridCol w="3555907"/>
                <a:gridCol w="5414464"/>
              </a:tblGrid>
              <a:tr h="463660">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a:t>
                      </a:r>
                      <a:r>
                        <a:rPr lang="ru-RU" sz="2600" dirty="0" smtClean="0">
                          <a:effectLst/>
                          <a:latin typeface="Times New Roman" panose="02020603050405020304" pitchFamily="18" charset="0"/>
                          <a:cs typeface="Times New Roman" panose="02020603050405020304" pitchFamily="18" charset="0"/>
                        </a:rPr>
                        <a:t>НОО  -  2009</a:t>
                      </a:r>
                      <a:r>
                        <a:rPr lang="ru-RU" sz="2600" baseline="0" dirty="0" smtClean="0">
                          <a:effectLst/>
                          <a:latin typeface="Times New Roman" panose="02020603050405020304" pitchFamily="18" charset="0"/>
                          <a:cs typeface="Times New Roman" panose="02020603050405020304" pitchFamily="18" charset="0"/>
                        </a:rPr>
                        <a:t> (с изм.)</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a:t>
                      </a:r>
                      <a:r>
                        <a:rPr lang="ru-RU" sz="2600" dirty="0" smtClean="0">
                          <a:effectLst/>
                          <a:latin typeface="Times New Roman" panose="02020603050405020304" pitchFamily="18" charset="0"/>
                          <a:cs typeface="Times New Roman" panose="02020603050405020304" pitchFamily="18" charset="0"/>
                        </a:rPr>
                        <a:t>2015</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r>
              <a:tr h="927320">
                <a:tc gridSpan="2">
                  <a:txBody>
                    <a:bodyPr/>
                    <a:lstStyle/>
                    <a:p>
                      <a:pPr algn="ctr">
                        <a:lnSpc>
                          <a:spcPct val="115000"/>
                        </a:lnSpc>
                        <a:spcAft>
                          <a:spcPts val="0"/>
                        </a:spcAft>
                      </a:pPr>
                      <a:r>
                        <a:rPr lang="ru-RU" sz="2800" dirty="0" smtClean="0">
                          <a:effectLst/>
                          <a:latin typeface="Times New Roman" panose="02020603050405020304" pitchFamily="18" charset="0"/>
                          <a:ea typeface="Calibri"/>
                          <a:cs typeface="Times New Roman" panose="02020603050405020304" pitchFamily="18" charset="0"/>
                        </a:rPr>
                        <a:t>Изменения</a:t>
                      </a:r>
                      <a:r>
                        <a:rPr lang="ru-RU" sz="2800" baseline="0" dirty="0" smtClean="0">
                          <a:effectLst/>
                          <a:latin typeface="Times New Roman" panose="02020603050405020304" pitchFamily="18" charset="0"/>
                          <a:ea typeface="Calibri"/>
                          <a:cs typeface="Times New Roman" panose="02020603050405020304" pitchFamily="18" charset="0"/>
                        </a:rPr>
                        <a:t> Раздел 4  п. 23 (абзац 7)</a:t>
                      </a:r>
                      <a:endParaRPr lang="ru-RU" sz="2800" dirty="0">
                        <a:effectLst/>
                        <a:latin typeface="Times New Roman" panose="02020603050405020304" pitchFamily="18" charset="0"/>
                        <a:ea typeface="Calibri"/>
                        <a:cs typeface="Times New Roman" panose="02020603050405020304" pitchFamily="18" charset="0"/>
                      </a:endParaRPr>
                    </a:p>
                  </a:txBody>
                  <a:tcPr marL="75605" marR="75605" marT="0" marB="0"/>
                </a:tc>
                <a:tc hMerge="1">
                  <a:txBody>
                    <a:bodyPr/>
                    <a:lstStyle/>
                    <a:p>
                      <a:endParaRPr lang="ru-RU"/>
                    </a:p>
                  </a:txBody>
                  <a:tcPr/>
                </a:tc>
              </a:tr>
              <a:tr h="4897047">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ru-RU" sz="1800" b="1" dirty="0" smtClean="0">
                          <a:solidFill>
                            <a:schemeClr val="lt1"/>
                          </a:solidFill>
                          <a:effectLst/>
                          <a:latin typeface="+mn-lt"/>
                          <a:ea typeface="+mn-ea"/>
                          <a:cs typeface="+mn-cs"/>
                        </a:rPr>
                        <a:t>7Непрерывность профессионального развития работников образовательного учреждения, реализующего основную образовательную программу начального общего образования, должна обеспечиваться освоением работниками образовательного учреждения дополнительных профессиональных образовательных программ  в объеме не менее 72 часов, не реже чем каждые пять лет в образовательных учреждениях, имеющих лицензию на право ведения данного вида образовательной деятельности</a:t>
                      </a:r>
                      <a:endParaRPr lang="ru-RU" sz="2800" b="1" dirty="0">
                        <a:solidFill>
                          <a:schemeClr val="lt1"/>
                        </a:solidFill>
                        <a:effectLst/>
                        <a:latin typeface="+mn-lt"/>
                        <a:ea typeface="+mn-ea"/>
                        <a:cs typeface="+mn-cs"/>
                      </a:endParaRPr>
                    </a:p>
                  </a:txBody>
                  <a:tcPr marL="75605" marR="75605" marT="0" marB="0">
                    <a:solidFill>
                      <a:srgbClr val="00B0F0"/>
                    </a:solidFill>
                  </a:tcPr>
                </a:tc>
                <a:tc>
                  <a:txBody>
                    <a:bodyPr/>
                    <a:lstStyle/>
                    <a:p>
                      <a:r>
                        <a:rPr lang="ru-RU" sz="2000" b="1" dirty="0" smtClean="0">
                          <a:solidFill>
                            <a:schemeClr val="tx2"/>
                          </a:solidFill>
                          <a:effectLst/>
                          <a:latin typeface="+mn-lt"/>
                          <a:ea typeface="+mn-ea"/>
                          <a:cs typeface="+mn-cs"/>
                        </a:rPr>
                        <a:t>абзац седьмой изложить в следующей редакции:</a:t>
                      </a:r>
                    </a:p>
                    <a:p>
                      <a:r>
                        <a:rPr lang="ru-RU" sz="2000" b="1" dirty="0" smtClean="0">
                          <a:solidFill>
                            <a:schemeClr val="tx2"/>
                          </a:solidFill>
                          <a:effectLst/>
                          <a:latin typeface="+mn-lt"/>
                          <a:ea typeface="+mn-ea"/>
                          <a:cs typeface="+mn-cs"/>
                        </a:rPr>
                        <a:t>“Непрерывность профессионального развития работников организации, осуществляющей образовательную деятельность по основным образовательным программам начального общего образования, должна обеспечиваться освоением работниками организации, осуществляющей образовательную деятельность, дополнительных профессиональных программ по профилю педагогической деятельности не реже чем один раз в три года.”;</a:t>
                      </a:r>
                    </a:p>
                    <a:p>
                      <a:endParaRPr lang="ru-RU" sz="2000" b="1" dirty="0">
                        <a:solidFill>
                          <a:srgbClr val="FF0000"/>
                        </a:solidFill>
                        <a:effectLst/>
                        <a:latin typeface="+mn-lt"/>
                        <a:ea typeface="+mn-ea"/>
                        <a:cs typeface="+mn-cs"/>
                      </a:endParaRPr>
                    </a:p>
                  </a:txBody>
                  <a:tcPr marL="75605" marR="75605" marT="0" marB="0"/>
                </a:tc>
              </a:tr>
            </a:tbl>
          </a:graphicData>
        </a:graphic>
      </p:graphicFrame>
    </p:spTree>
    <p:extLst>
      <p:ext uri="{BB962C8B-B14F-4D97-AF65-F5344CB8AC3E}">
        <p14:creationId xmlns:p14="http://schemas.microsoft.com/office/powerpoint/2010/main" val="3203050895"/>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58766" y="207941"/>
            <a:ext cx="1012356" cy="635004"/>
          </a:xfrm>
          <a:prstGeom prst="rect">
            <a:avLst/>
          </a:prstGeom>
          <a:noFill/>
          <a:ln w="9525">
            <a:noFill/>
            <a:round/>
            <a:headEnd/>
            <a:tailEnd/>
          </a:ln>
          <a:effectLst>
            <a:outerShdw blurRad="50800" dist="38100" dir="2700000" algn="tl" rotWithShape="0">
              <a:prstClr val="black">
                <a:alpha val="40000"/>
              </a:prstClr>
            </a:outerShdw>
          </a:effectLst>
        </p:spPr>
      </p:pic>
      <p:sp>
        <p:nvSpPr>
          <p:cNvPr id="20" name="Rectangle 15"/>
          <p:cNvSpPr>
            <a:spLocks noChangeArrowheads="1"/>
          </p:cNvSpPr>
          <p:nvPr/>
        </p:nvSpPr>
        <p:spPr bwMode="auto">
          <a:xfrm>
            <a:off x="1269581" y="451182"/>
            <a:ext cx="8335301" cy="500286"/>
          </a:xfrm>
          <a:prstGeom prst="rect">
            <a:avLst/>
          </a:prstGeom>
          <a:noFill/>
          <a:ln w="9525">
            <a:noFill/>
            <a:round/>
            <a:headEnd/>
            <a:tailEnd/>
          </a:ln>
          <a:effectLst/>
        </p:spPr>
        <p:txBody>
          <a:bodyPr wrap="square" lIns="99207" tIns="49604" rIns="99207" bIns="49604">
            <a:spAutoFit/>
          </a:bodyPr>
          <a:lstStyle/>
          <a:p>
            <a:pPr algn="ctr">
              <a:tabLst>
                <a:tab pos="797955" algn="l"/>
                <a:tab pos="1595910" algn="l"/>
                <a:tab pos="2393865" algn="l"/>
                <a:tab pos="3191820" algn="l"/>
                <a:tab pos="3989775" algn="l"/>
                <a:tab pos="4787730" algn="l"/>
              </a:tabLst>
            </a:pPr>
            <a:r>
              <a:rPr lang="ru-RU" sz="2600" b="1" dirty="0" smtClean="0">
                <a:solidFill>
                  <a:schemeClr val="tx2"/>
                </a:solidFill>
                <a:latin typeface="Cambria" pitchFamily="18" charset="0"/>
              </a:rPr>
              <a:t>Методическое </a:t>
            </a:r>
            <a:r>
              <a:rPr lang="ru-RU" sz="2600" b="1" dirty="0">
                <a:solidFill>
                  <a:schemeClr val="tx2"/>
                </a:solidFill>
                <a:latin typeface="Cambria" pitchFamily="18" charset="0"/>
              </a:rPr>
              <a:t>сопровождение</a:t>
            </a:r>
          </a:p>
        </p:txBody>
      </p:sp>
      <p:cxnSp>
        <p:nvCxnSpPr>
          <p:cNvPr id="21" name="Прямая соединительная линия 20"/>
          <p:cNvCxnSpPr/>
          <p:nvPr/>
        </p:nvCxnSpPr>
        <p:spPr>
          <a:xfrm flipH="1">
            <a:off x="2894110" y="1405617"/>
            <a:ext cx="5159948" cy="0"/>
          </a:xfrm>
          <a:prstGeom prst="line">
            <a:avLst/>
          </a:prstGeom>
        </p:spPr>
        <p:style>
          <a:lnRef idx="2">
            <a:schemeClr val="accent6"/>
          </a:lnRef>
          <a:fillRef idx="0">
            <a:schemeClr val="accent6"/>
          </a:fillRef>
          <a:effectRef idx="1">
            <a:schemeClr val="accent6"/>
          </a:effectRef>
          <a:fontRef idx="minor">
            <a:schemeClr val="tx1"/>
          </a:fontRef>
        </p:style>
      </p:cxnSp>
      <p:cxnSp>
        <p:nvCxnSpPr>
          <p:cNvPr id="26" name="Прямая соединительная линия 25"/>
          <p:cNvCxnSpPr/>
          <p:nvPr/>
        </p:nvCxnSpPr>
        <p:spPr>
          <a:xfrm flipH="1">
            <a:off x="3293869" y="446067"/>
            <a:ext cx="4286726" cy="0"/>
          </a:xfrm>
          <a:prstGeom prst="line">
            <a:avLst/>
          </a:prstGeom>
        </p:spPr>
        <p:style>
          <a:lnRef idx="2">
            <a:schemeClr val="accent6"/>
          </a:lnRef>
          <a:fillRef idx="0">
            <a:schemeClr val="accent6"/>
          </a:fillRef>
          <a:effectRef idx="1">
            <a:schemeClr val="accent6"/>
          </a:effectRef>
          <a:fontRef idx="minor">
            <a:schemeClr val="tx1"/>
          </a:fontRef>
        </p:style>
      </p:cxnSp>
      <p:sp>
        <p:nvSpPr>
          <p:cNvPr id="28" name="Rectangle 15"/>
          <p:cNvSpPr>
            <a:spLocks noChangeArrowheads="1"/>
          </p:cNvSpPr>
          <p:nvPr/>
        </p:nvSpPr>
        <p:spPr bwMode="auto">
          <a:xfrm>
            <a:off x="1071122" y="1954201"/>
            <a:ext cx="8692528" cy="5528444"/>
          </a:xfrm>
          <a:prstGeom prst="rect">
            <a:avLst/>
          </a:prstGeom>
          <a:noFill/>
          <a:ln w="9525">
            <a:noFill/>
            <a:round/>
            <a:headEnd/>
            <a:tailEnd/>
          </a:ln>
          <a:effectLst/>
        </p:spPr>
        <p:txBody>
          <a:bodyPr wrap="square" lIns="99207" tIns="49604" rIns="99207" bIns="49604">
            <a:spAutoFit/>
          </a:bodyPr>
          <a:lstStyle/>
          <a:p>
            <a:pPr marL="377979" indent="-377979" algn="just">
              <a:buFontTx/>
              <a:buChar char="-"/>
            </a:pPr>
            <a:r>
              <a:rPr lang="ru-RU" sz="2200" dirty="0">
                <a:solidFill>
                  <a:schemeClr val="tx2"/>
                </a:solidFill>
                <a:latin typeface="Cambria" pitchFamily="18" charset="0"/>
              </a:rPr>
              <a:t>проведение информационных семинаров,  курсов повышения квалификации, конференций (в т. ч.  используя Интернет);</a:t>
            </a:r>
          </a:p>
          <a:p>
            <a:pPr marL="377979" indent="-377979" algn="just">
              <a:buFontTx/>
              <a:buChar char="-"/>
            </a:pPr>
            <a:endParaRPr lang="ru-RU" sz="2200" dirty="0">
              <a:solidFill>
                <a:schemeClr val="tx2"/>
              </a:solidFill>
              <a:latin typeface="Cambria" pitchFamily="18" charset="0"/>
            </a:endParaRPr>
          </a:p>
          <a:p>
            <a:pPr marL="377979" indent="-377979" algn="just">
              <a:buFontTx/>
              <a:buChar char="-"/>
            </a:pPr>
            <a:r>
              <a:rPr lang="ru-RU" sz="2200" dirty="0">
                <a:solidFill>
                  <a:schemeClr val="tx2"/>
                </a:solidFill>
                <a:latin typeface="Cambria" pitchFamily="18" charset="0"/>
              </a:rPr>
              <a:t>создание и участие в работе информационно-консультационных центров (базовых школ);</a:t>
            </a:r>
          </a:p>
          <a:p>
            <a:pPr marL="377979" indent="-377979" algn="just">
              <a:buFontTx/>
              <a:buChar char="-"/>
            </a:pPr>
            <a:endParaRPr lang="ru-RU" sz="2200" dirty="0">
              <a:solidFill>
                <a:schemeClr val="tx2"/>
              </a:solidFill>
              <a:latin typeface="Cambria" pitchFamily="18" charset="0"/>
            </a:endParaRPr>
          </a:p>
          <a:p>
            <a:pPr marL="377979" indent="-377979" algn="just">
              <a:buFontTx/>
              <a:buChar char="-"/>
            </a:pPr>
            <a:r>
              <a:rPr lang="ru-RU" sz="2200" dirty="0">
                <a:solidFill>
                  <a:schemeClr val="tx2"/>
                </a:solidFill>
                <a:latin typeface="Cambria" pitchFamily="18" charset="0"/>
              </a:rPr>
              <a:t>проведение мастер-классов, конкурсов, сопровождение стажерских площадок;</a:t>
            </a:r>
          </a:p>
          <a:p>
            <a:pPr marL="377979" indent="-377979" algn="just">
              <a:buFontTx/>
              <a:buChar char="-"/>
            </a:pPr>
            <a:endParaRPr lang="ru-RU" sz="2200" dirty="0">
              <a:solidFill>
                <a:schemeClr val="tx2"/>
              </a:solidFill>
              <a:latin typeface="Cambria" pitchFamily="18" charset="0"/>
            </a:endParaRPr>
          </a:p>
          <a:p>
            <a:pPr marL="377979" indent="-377979" algn="just">
              <a:buFontTx/>
              <a:buChar char="-"/>
            </a:pPr>
            <a:r>
              <a:rPr lang="ru-RU" sz="2200" dirty="0">
                <a:solidFill>
                  <a:schemeClr val="tx2"/>
                </a:solidFill>
                <a:latin typeface="Cambria" pitchFamily="18" charset="0"/>
              </a:rPr>
              <a:t>обобщение и распространение эффективного  опыта; размещение практических разработок на сайте издательства;</a:t>
            </a:r>
          </a:p>
          <a:p>
            <a:pPr marL="377979" indent="-377979" algn="just">
              <a:buFontTx/>
              <a:buChar char="-"/>
            </a:pPr>
            <a:endParaRPr lang="ru-RU" sz="2200" dirty="0">
              <a:solidFill>
                <a:schemeClr val="tx2"/>
              </a:solidFill>
              <a:latin typeface="Cambria" pitchFamily="18" charset="0"/>
            </a:endParaRPr>
          </a:p>
          <a:p>
            <a:pPr algn="just"/>
            <a:r>
              <a:rPr lang="ru-RU" sz="2200" dirty="0">
                <a:solidFill>
                  <a:schemeClr val="tx2"/>
                </a:solidFill>
                <a:latin typeface="Cambria" pitchFamily="18" charset="0"/>
              </a:rPr>
              <a:t>- поддержка педагогов в организации научных клубов, проведении олимпиад, конкурсов  школьников. </a:t>
            </a:r>
          </a:p>
          <a:p>
            <a:pPr algn="just"/>
            <a:endParaRPr lang="ru-RU" sz="2200" dirty="0">
              <a:solidFill>
                <a:schemeClr val="tx2"/>
              </a:solidFill>
              <a:latin typeface="Cambria" pitchFamily="18" charset="0"/>
            </a:endParaRPr>
          </a:p>
          <a:p>
            <a:pPr algn="ctr"/>
            <a:r>
              <a:rPr lang="ru-RU" sz="2200" b="1" dirty="0">
                <a:solidFill>
                  <a:schemeClr val="tx2"/>
                </a:solidFill>
                <a:latin typeface="Cambria" pitchFamily="18" charset="0"/>
              </a:rPr>
              <a:t>Ежемесячно проводится 100-150 методических мероприятий</a:t>
            </a:r>
            <a:endParaRPr lang="ru-RU" sz="2200" b="1" i="1" dirty="0">
              <a:solidFill>
                <a:schemeClr val="tx2"/>
              </a:solidFill>
              <a:latin typeface="Cambria" pitchFamily="18" charset="0"/>
            </a:endParaRPr>
          </a:p>
        </p:txBody>
      </p:sp>
    </p:spTree>
    <p:extLst>
      <p:ext uri="{BB962C8B-B14F-4D97-AF65-F5344CB8AC3E}">
        <p14:creationId xmlns:p14="http://schemas.microsoft.com/office/powerpoint/2010/main" val="1276594437"/>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graphicFrame>
        <p:nvGraphicFramePr>
          <p:cNvPr id="2" name="Таблица 1"/>
          <p:cNvGraphicFramePr>
            <a:graphicFrameLocks noGrp="1"/>
          </p:cNvGraphicFramePr>
          <p:nvPr>
            <p:extLst>
              <p:ext uri="{D42A27DB-BD31-4B8C-83A1-F6EECF244321}">
                <p14:modId xmlns:p14="http://schemas.microsoft.com/office/powerpoint/2010/main" val="185825356"/>
              </p:ext>
            </p:extLst>
          </p:nvPr>
        </p:nvGraphicFramePr>
        <p:xfrm>
          <a:off x="912354" y="1001697"/>
          <a:ext cx="8970371" cy="6959312"/>
        </p:xfrm>
        <a:graphic>
          <a:graphicData uri="http://schemas.openxmlformats.org/drawingml/2006/table">
            <a:tbl>
              <a:tblPr firstRow="1" firstCol="1" bandRow="1">
                <a:tableStyleId>{5C22544A-7EE6-4342-B048-85BDC9FD1C3A}</a:tableStyleId>
              </a:tblPr>
              <a:tblGrid>
                <a:gridCol w="3555907"/>
                <a:gridCol w="5414464"/>
              </a:tblGrid>
              <a:tr h="463660">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a:t>
                      </a:r>
                      <a:r>
                        <a:rPr lang="ru-RU" sz="2600" dirty="0" smtClean="0">
                          <a:effectLst/>
                          <a:latin typeface="Times New Roman" panose="02020603050405020304" pitchFamily="18" charset="0"/>
                          <a:cs typeface="Times New Roman" panose="02020603050405020304" pitchFamily="18" charset="0"/>
                        </a:rPr>
                        <a:t>НОО  -  2009</a:t>
                      </a:r>
                      <a:r>
                        <a:rPr lang="ru-RU" sz="2600" baseline="0" dirty="0" smtClean="0">
                          <a:effectLst/>
                          <a:latin typeface="Times New Roman" panose="02020603050405020304" pitchFamily="18" charset="0"/>
                          <a:cs typeface="Times New Roman" panose="02020603050405020304" pitchFamily="18" charset="0"/>
                        </a:rPr>
                        <a:t> (с изм.)</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c>
                  <a:txBody>
                    <a:bodyPr/>
                    <a:lstStyle/>
                    <a:p>
                      <a:pPr algn="ctr">
                        <a:lnSpc>
                          <a:spcPct val="115000"/>
                        </a:lnSpc>
                        <a:spcAft>
                          <a:spcPts val="0"/>
                        </a:spcAft>
                      </a:pPr>
                      <a:r>
                        <a:rPr lang="ru-RU" sz="2600" dirty="0">
                          <a:effectLst/>
                          <a:latin typeface="Times New Roman" panose="02020603050405020304" pitchFamily="18" charset="0"/>
                          <a:cs typeface="Times New Roman" panose="02020603050405020304" pitchFamily="18" charset="0"/>
                        </a:rPr>
                        <a:t>ФГОС – </a:t>
                      </a:r>
                      <a:r>
                        <a:rPr lang="ru-RU" sz="2600" dirty="0" smtClean="0">
                          <a:effectLst/>
                          <a:latin typeface="Times New Roman" panose="02020603050405020304" pitchFamily="18" charset="0"/>
                          <a:cs typeface="Times New Roman" panose="02020603050405020304" pitchFamily="18" charset="0"/>
                        </a:rPr>
                        <a:t>2015</a:t>
                      </a:r>
                      <a:endParaRPr lang="ru-RU" sz="2600" dirty="0">
                        <a:effectLst/>
                        <a:latin typeface="Times New Roman" panose="02020603050405020304" pitchFamily="18" charset="0"/>
                        <a:ea typeface="Calibri"/>
                        <a:cs typeface="Times New Roman" panose="02020603050405020304" pitchFamily="18" charset="0"/>
                      </a:endParaRPr>
                    </a:p>
                  </a:txBody>
                  <a:tcPr marL="75605" marR="75605" marT="0" marB="0"/>
                </a:tc>
              </a:tr>
              <a:tr h="927320">
                <a:tc gridSpan="2">
                  <a:txBody>
                    <a:bodyPr/>
                    <a:lstStyle/>
                    <a:p>
                      <a:pPr algn="ctr">
                        <a:lnSpc>
                          <a:spcPct val="115000"/>
                        </a:lnSpc>
                        <a:spcAft>
                          <a:spcPts val="0"/>
                        </a:spcAft>
                      </a:pPr>
                      <a:r>
                        <a:rPr lang="ru-RU" sz="2800" dirty="0" smtClean="0">
                          <a:effectLst/>
                          <a:latin typeface="Times New Roman" panose="02020603050405020304" pitchFamily="18" charset="0"/>
                          <a:ea typeface="Calibri"/>
                          <a:cs typeface="Times New Roman" panose="02020603050405020304" pitchFamily="18" charset="0"/>
                        </a:rPr>
                        <a:t>Изменения</a:t>
                      </a:r>
                      <a:r>
                        <a:rPr lang="ru-RU" sz="2800" baseline="0" dirty="0" smtClean="0">
                          <a:effectLst/>
                          <a:latin typeface="Times New Roman" panose="02020603050405020304" pitchFamily="18" charset="0"/>
                          <a:ea typeface="Calibri"/>
                          <a:cs typeface="Times New Roman" panose="02020603050405020304" pitchFamily="18" charset="0"/>
                        </a:rPr>
                        <a:t> Раздел 4  п. 23 (абзац 7)</a:t>
                      </a:r>
                      <a:endParaRPr lang="ru-RU" sz="2800" dirty="0">
                        <a:effectLst/>
                        <a:latin typeface="Times New Roman" panose="02020603050405020304" pitchFamily="18" charset="0"/>
                        <a:ea typeface="Calibri"/>
                        <a:cs typeface="Times New Roman" panose="02020603050405020304" pitchFamily="18" charset="0"/>
                      </a:endParaRPr>
                    </a:p>
                  </a:txBody>
                  <a:tcPr marL="75605" marR="75605" marT="0" marB="0"/>
                </a:tc>
                <a:tc hMerge="1">
                  <a:txBody>
                    <a:bodyPr/>
                    <a:lstStyle/>
                    <a:p>
                      <a:endParaRPr lang="ru-RU"/>
                    </a:p>
                  </a:txBody>
                  <a:tcPr/>
                </a:tc>
              </a:tr>
              <a:tr h="4897047">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ru-RU" sz="2800" b="1" dirty="0" smtClean="0">
                          <a:solidFill>
                            <a:schemeClr val="lt1"/>
                          </a:solidFill>
                          <a:effectLst/>
                          <a:latin typeface="+mn-lt"/>
                          <a:ea typeface="+mn-ea"/>
                          <a:cs typeface="+mn-cs"/>
                        </a:rPr>
                        <a:t>27. Учебно-методическое и информационное обеспечение реализации основной образовательной программы начального общего образования </a:t>
                      </a:r>
                      <a:endParaRPr lang="ru-RU" sz="2800" b="1" dirty="0">
                        <a:solidFill>
                          <a:schemeClr val="lt1"/>
                        </a:solidFill>
                        <a:effectLst/>
                        <a:latin typeface="+mn-lt"/>
                        <a:ea typeface="+mn-ea"/>
                        <a:cs typeface="+mn-cs"/>
                      </a:endParaRPr>
                    </a:p>
                  </a:txBody>
                  <a:tcPr marL="75605" marR="75605" marT="0" marB="0">
                    <a:solidFill>
                      <a:srgbClr val="00B0F0"/>
                    </a:solidFill>
                  </a:tcPr>
                </a:tc>
                <a:tc>
                  <a:txBody>
                    <a:bodyPr/>
                    <a:lstStyle/>
                    <a:p>
                      <a:r>
                        <a:rPr lang="ru-RU" sz="2400" dirty="0" smtClean="0">
                          <a:solidFill>
                            <a:schemeClr val="tx2"/>
                          </a:solidFill>
                          <a:effectLst/>
                          <a:latin typeface="Times New Roman" pitchFamily="18" charset="0"/>
                          <a:ea typeface="+mn-ea"/>
                          <a:cs typeface="Times New Roman" pitchFamily="18" charset="0"/>
                        </a:rPr>
                        <a:t>П. 27 абзацы пятый - седьмой изложить в следующей редакции:</a:t>
                      </a:r>
                    </a:p>
                    <a:p>
                      <a:r>
                        <a:rPr lang="ru-RU" sz="2400" dirty="0" smtClean="0">
                          <a:solidFill>
                            <a:schemeClr val="tx2"/>
                          </a:solidFill>
                          <a:effectLst/>
                          <a:latin typeface="Times New Roman" pitchFamily="18" charset="0"/>
                          <a:ea typeface="+mn-ea"/>
                          <a:cs typeface="Times New Roman" pitchFamily="18" charset="0"/>
                        </a:rPr>
                        <a:t>“Организация, осуществляющая образовательную деятельность, должна </a:t>
                      </a:r>
                      <a:r>
                        <a:rPr lang="ru-RU" sz="2400" b="1" dirty="0" smtClean="0">
                          <a:solidFill>
                            <a:srgbClr val="FF0000"/>
                          </a:solidFill>
                          <a:effectLst/>
                          <a:latin typeface="Times New Roman" pitchFamily="18" charset="0"/>
                          <a:ea typeface="+mn-ea"/>
                          <a:cs typeface="Times New Roman" pitchFamily="18" charset="0"/>
                        </a:rPr>
                        <a:t>быть обеспечена учебниками, учебно-методической литературой </a:t>
                      </a:r>
                      <a:r>
                        <a:rPr lang="ru-RU" sz="2400" dirty="0" smtClean="0">
                          <a:solidFill>
                            <a:schemeClr val="tx2"/>
                          </a:solidFill>
                          <a:effectLst/>
                          <a:latin typeface="Times New Roman" pitchFamily="18" charset="0"/>
                          <a:ea typeface="+mn-ea"/>
                          <a:cs typeface="Times New Roman" pitchFamily="18" charset="0"/>
                        </a:rPr>
                        <a:t>и материалами по всем учебным предметам основной образовательной программы начального общего образования на определенных учредителем организации, осуществляющей образовательную деятельность, языках обучения и воспитания</a:t>
                      </a:r>
                      <a:r>
                        <a:rPr lang="ru-RU" sz="1800" dirty="0" smtClean="0">
                          <a:solidFill>
                            <a:schemeClr val="tx2"/>
                          </a:solidFill>
                          <a:effectLst/>
                          <a:latin typeface="Times New Roman" pitchFamily="18" charset="0"/>
                          <a:ea typeface="+mn-ea"/>
                          <a:cs typeface="Times New Roman" pitchFamily="18" charset="0"/>
                        </a:rPr>
                        <a:t>. </a:t>
                      </a:r>
                      <a:endParaRPr lang="ru-RU" sz="2000" b="1" dirty="0">
                        <a:solidFill>
                          <a:schemeClr val="tx2"/>
                        </a:solidFill>
                        <a:effectLst/>
                        <a:latin typeface="Times New Roman" pitchFamily="18" charset="0"/>
                        <a:ea typeface="+mn-ea"/>
                        <a:cs typeface="Times New Roman" pitchFamily="18" charset="0"/>
                      </a:endParaRPr>
                    </a:p>
                  </a:txBody>
                  <a:tcPr marL="75605" marR="75605" marT="0" marB="0"/>
                </a:tc>
              </a:tr>
            </a:tbl>
          </a:graphicData>
        </a:graphic>
      </p:graphicFrame>
    </p:spTree>
    <p:extLst>
      <p:ext uri="{BB962C8B-B14F-4D97-AF65-F5344CB8AC3E}">
        <p14:creationId xmlns:p14="http://schemas.microsoft.com/office/powerpoint/2010/main" val="1487326910"/>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с двумя вырезанными противолежащими углами 8"/>
          <p:cNvSpPr/>
          <p:nvPr/>
        </p:nvSpPr>
        <p:spPr>
          <a:xfrm>
            <a:off x="912354" y="856733"/>
            <a:ext cx="9168271" cy="6574376"/>
          </a:xfrm>
          <a:prstGeom prst="snip2DiagRect">
            <a:avLst>
              <a:gd name="adj1" fmla="val 0"/>
              <a:gd name="adj2" fmla="val 17966"/>
            </a:avLst>
          </a:prstGeom>
        </p:spPr>
        <p:style>
          <a:lnRef idx="2">
            <a:schemeClr val="accent1"/>
          </a:lnRef>
          <a:fillRef idx="1">
            <a:schemeClr val="lt1"/>
          </a:fillRef>
          <a:effectRef idx="0">
            <a:schemeClr val="accent1"/>
          </a:effectRef>
          <a:fontRef idx="minor">
            <a:schemeClr val="dk1"/>
          </a:fontRef>
        </p:style>
        <p:txBody>
          <a:bodyPr lIns="100794" tIns="50397" rIns="100794" bIns="50397" rtlCol="0" anchor="ctr"/>
          <a:lstStyle/>
          <a:p>
            <a:pPr algn="ctr"/>
            <a:endParaRPr lang="ru-RU"/>
          </a:p>
        </p:txBody>
      </p:sp>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58766" y="207941"/>
            <a:ext cx="1012356" cy="635004"/>
          </a:xfrm>
          <a:prstGeom prst="rect">
            <a:avLst/>
          </a:prstGeom>
          <a:noFill/>
          <a:ln w="9525">
            <a:noFill/>
            <a:round/>
            <a:headEnd/>
            <a:tailEnd/>
          </a:ln>
          <a:effectLst>
            <a:outerShdw blurRad="50800" dist="38100" dir="2700000" algn="tl" rotWithShape="0">
              <a:prstClr val="black">
                <a:alpha val="40000"/>
              </a:prstClr>
            </a:outerShdw>
          </a:effectLst>
        </p:spPr>
      </p:pic>
      <p:sp>
        <p:nvSpPr>
          <p:cNvPr id="19" name="Rectangle 15"/>
          <p:cNvSpPr>
            <a:spLocks noChangeArrowheads="1"/>
          </p:cNvSpPr>
          <p:nvPr/>
        </p:nvSpPr>
        <p:spPr bwMode="auto">
          <a:xfrm>
            <a:off x="912354" y="514803"/>
            <a:ext cx="9168271" cy="7575353"/>
          </a:xfrm>
          <a:prstGeom prst="rect">
            <a:avLst/>
          </a:prstGeom>
          <a:noFill/>
          <a:ln w="9525">
            <a:noFill/>
            <a:round/>
            <a:headEnd/>
            <a:tailEnd/>
          </a:ln>
          <a:effectLst/>
        </p:spPr>
        <p:txBody>
          <a:bodyPr wrap="square" lIns="99207" tIns="49604" rIns="99207" bIns="49604">
            <a:spAutoFit/>
          </a:bodyPr>
          <a:lstStyle/>
          <a:p>
            <a:pPr algn="ctr">
              <a:spcAft>
                <a:spcPts val="600"/>
              </a:spcAft>
            </a:pPr>
            <a:endParaRPr lang="ru-RU" sz="3100" b="1" dirty="0">
              <a:ln w="12700">
                <a:solidFill>
                  <a:srgbClr val="1F497D">
                    <a:satMod val="155000"/>
                  </a:srgbClr>
                </a:solidFill>
                <a:prstDash val="solid"/>
              </a:ln>
              <a:solidFill>
                <a:srgbClr val="C00000"/>
              </a:solidFill>
              <a:latin typeface="Times New Roman" pitchFamily="18" charset="0"/>
              <a:cs typeface="Times New Roman" pitchFamily="18" charset="0"/>
            </a:endParaRPr>
          </a:p>
          <a:p>
            <a:pPr algn="ctr">
              <a:spcAft>
                <a:spcPts val="600"/>
              </a:spcAft>
            </a:pPr>
            <a:r>
              <a:rPr lang="ru-RU" sz="3100" b="1" dirty="0">
                <a:ln w="12700">
                  <a:solidFill>
                    <a:srgbClr val="1F497D">
                      <a:satMod val="155000"/>
                    </a:srgbClr>
                  </a:solidFill>
                  <a:prstDash val="solid"/>
                </a:ln>
                <a:solidFill>
                  <a:srgbClr val="C00000"/>
                </a:solidFill>
                <a:latin typeface="Times New Roman" pitchFamily="18" charset="0"/>
                <a:cs typeface="Times New Roman" pitchFamily="18" charset="0"/>
              </a:rPr>
              <a:t>Содержание образования</a:t>
            </a:r>
          </a:p>
          <a:p>
            <a:pPr algn="ctr">
              <a:spcAft>
                <a:spcPts val="600"/>
              </a:spcAft>
            </a:pPr>
            <a:r>
              <a:rPr lang="ru-RU" sz="3100" b="1" dirty="0">
                <a:ln w="12700">
                  <a:solidFill>
                    <a:srgbClr val="1F497D">
                      <a:satMod val="155000"/>
                    </a:srgbClr>
                  </a:solidFill>
                  <a:prstDash val="solid"/>
                </a:ln>
                <a:solidFill>
                  <a:srgbClr val="C00000"/>
                </a:solidFill>
                <a:latin typeface="Times New Roman" pitchFamily="18" charset="0"/>
                <a:cs typeface="Times New Roman" pitchFamily="18" charset="0"/>
              </a:rPr>
              <a:t>   Учебники                           Учебные пособия</a:t>
            </a:r>
          </a:p>
          <a:p>
            <a:pPr>
              <a:spcAft>
                <a:spcPts val="600"/>
              </a:spcAft>
            </a:pPr>
            <a:endParaRPr lang="ru-RU" sz="3100" b="1" dirty="0">
              <a:ln w="12700">
                <a:solidFill>
                  <a:srgbClr val="1F497D">
                    <a:satMod val="155000"/>
                  </a:srgbClr>
                </a:solidFill>
                <a:prstDash val="solid"/>
              </a:ln>
              <a:solidFill>
                <a:srgbClr val="0070C0"/>
              </a:solidFill>
              <a:latin typeface="Times New Roman" pitchFamily="18" charset="0"/>
              <a:cs typeface="Times New Roman" pitchFamily="18" charset="0"/>
            </a:endParaRPr>
          </a:p>
          <a:p>
            <a:r>
              <a:rPr lang="ru-RU" sz="3100" b="1" dirty="0">
                <a:ln w="12700">
                  <a:solidFill>
                    <a:srgbClr val="1F497D">
                      <a:satMod val="155000"/>
                    </a:srgbClr>
                  </a:solidFill>
                  <a:prstDash val="solid"/>
                </a:ln>
                <a:solidFill>
                  <a:srgbClr val="0070C0"/>
                </a:solidFill>
                <a:latin typeface="Times New Roman" pitchFamily="18" charset="0"/>
                <a:cs typeface="Times New Roman" pitchFamily="18" charset="0"/>
              </a:rPr>
              <a:t>Из федерального       Из перечня организаций,</a:t>
            </a:r>
          </a:p>
          <a:p>
            <a:r>
              <a:rPr lang="ru-RU" sz="3100" b="1" dirty="0">
                <a:ln w="12700">
                  <a:solidFill>
                    <a:srgbClr val="1F497D">
                      <a:satMod val="155000"/>
                    </a:srgbClr>
                  </a:solidFill>
                  <a:prstDash val="solid"/>
                </a:ln>
                <a:solidFill>
                  <a:srgbClr val="0070C0"/>
                </a:solidFill>
                <a:latin typeface="Times New Roman" pitchFamily="18" charset="0"/>
                <a:cs typeface="Times New Roman" pitchFamily="18" charset="0"/>
              </a:rPr>
              <a:t>перечня                       включающего список учебников 		       учебных пособий (на 				       основании выборочной 				       экспертизы по</a:t>
            </a:r>
          </a:p>
          <a:p>
            <a:r>
              <a:rPr lang="ru-RU" sz="3100" b="1" dirty="0">
                <a:ln w="12700">
                  <a:solidFill>
                    <a:srgbClr val="1F497D">
                      <a:satMod val="155000"/>
                    </a:srgbClr>
                  </a:solidFill>
                  <a:prstDash val="solid"/>
                </a:ln>
                <a:solidFill>
                  <a:srgbClr val="0070C0"/>
                </a:solidFill>
                <a:latin typeface="Times New Roman" pitchFamily="18" charset="0"/>
                <a:cs typeface="Times New Roman" pitchFamily="18" charset="0"/>
              </a:rPr>
              <a:t>			       аналогии с экспертизой  			       учебников для организаций, 			       не входящих в </a:t>
            </a:r>
          </a:p>
          <a:p>
            <a:r>
              <a:rPr lang="ru-RU" sz="3100" b="1" dirty="0">
                <a:ln w="12700">
                  <a:solidFill>
                    <a:srgbClr val="1F497D">
                      <a:satMod val="155000"/>
                    </a:srgbClr>
                  </a:solidFill>
                  <a:prstDash val="solid"/>
                </a:ln>
                <a:solidFill>
                  <a:srgbClr val="0070C0"/>
                </a:solidFill>
                <a:latin typeface="Times New Roman" pitchFamily="18" charset="0"/>
                <a:cs typeface="Times New Roman" pitchFamily="18" charset="0"/>
              </a:rPr>
              <a:t>			       федеральный перечень)</a:t>
            </a:r>
          </a:p>
          <a:p>
            <a:pPr algn="ctr">
              <a:tabLst>
                <a:tab pos="797955" algn="l"/>
                <a:tab pos="1595910" algn="l"/>
                <a:tab pos="2393865" algn="l"/>
                <a:tab pos="3191820" algn="l"/>
                <a:tab pos="3989775" algn="l"/>
                <a:tab pos="4787730" algn="l"/>
              </a:tabLst>
            </a:pPr>
            <a:endParaRPr lang="ru-RU" sz="3100" dirty="0">
              <a:solidFill>
                <a:schemeClr val="tx2"/>
              </a:solidFill>
              <a:effectLst>
                <a:outerShdw blurRad="38100" dist="38100" dir="2700000" algn="tl">
                  <a:srgbClr val="000000">
                    <a:alpha val="43137"/>
                  </a:srgbClr>
                </a:outerShdw>
              </a:effectLst>
              <a:latin typeface="Cambria" pitchFamily="18" charset="0"/>
            </a:endParaRPr>
          </a:p>
          <a:p>
            <a:pPr algn="ctr">
              <a:tabLst>
                <a:tab pos="797955" algn="l"/>
                <a:tab pos="1595910" algn="l"/>
                <a:tab pos="2393865" algn="l"/>
                <a:tab pos="3191820" algn="l"/>
                <a:tab pos="3989775" algn="l"/>
                <a:tab pos="4787730" algn="l"/>
              </a:tabLst>
            </a:pPr>
            <a:endParaRPr lang="ru-RU" sz="3500" dirty="0">
              <a:solidFill>
                <a:schemeClr val="tx2"/>
              </a:solidFill>
              <a:effectLst>
                <a:outerShdw blurRad="38100" dist="38100" dir="2700000" algn="tl">
                  <a:srgbClr val="000000">
                    <a:alpha val="43137"/>
                  </a:srgbClr>
                </a:outerShdw>
              </a:effectLst>
              <a:latin typeface="Cambria" pitchFamily="18" charset="0"/>
            </a:endParaRPr>
          </a:p>
        </p:txBody>
      </p:sp>
      <p:sp>
        <p:nvSpPr>
          <p:cNvPr id="6" name="Стрелка вниз 5"/>
          <p:cNvSpPr/>
          <p:nvPr/>
        </p:nvSpPr>
        <p:spPr>
          <a:xfrm>
            <a:off x="3373252" y="1527289"/>
            <a:ext cx="288032" cy="2880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91430" tIns="45716" rIns="91430" bIns="45716" rtlCol="0" anchor="ctr"/>
          <a:lstStyle/>
          <a:p>
            <a:pPr algn="ctr"/>
            <a:endParaRPr lang="ru-RU"/>
          </a:p>
        </p:txBody>
      </p:sp>
      <p:sp>
        <p:nvSpPr>
          <p:cNvPr id="7" name="Стрелка вниз 6"/>
          <p:cNvSpPr/>
          <p:nvPr/>
        </p:nvSpPr>
        <p:spPr>
          <a:xfrm>
            <a:off x="6786757" y="1527289"/>
            <a:ext cx="288032" cy="2880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91430" tIns="45716" rIns="91430" bIns="45716" rtlCol="0" anchor="ctr"/>
          <a:lstStyle/>
          <a:p>
            <a:pPr algn="ctr"/>
            <a:endParaRPr lang="ru-RU"/>
          </a:p>
        </p:txBody>
      </p:sp>
      <p:sp>
        <p:nvSpPr>
          <p:cNvPr id="8" name="Стрелка вниз 7"/>
          <p:cNvSpPr/>
          <p:nvPr/>
        </p:nvSpPr>
        <p:spPr>
          <a:xfrm>
            <a:off x="2708679" y="2171606"/>
            <a:ext cx="288032"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91430" tIns="45716" rIns="91430" bIns="45716" rtlCol="0" anchor="ctr"/>
          <a:lstStyle/>
          <a:p>
            <a:pPr algn="ctr"/>
            <a:endParaRPr lang="ru-RU"/>
          </a:p>
        </p:txBody>
      </p:sp>
      <p:sp>
        <p:nvSpPr>
          <p:cNvPr id="10" name="Стрелка вниз 9"/>
          <p:cNvSpPr/>
          <p:nvPr/>
        </p:nvSpPr>
        <p:spPr>
          <a:xfrm>
            <a:off x="7659979" y="2171607"/>
            <a:ext cx="288032"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91430" tIns="45716" rIns="91430" bIns="45716" rtlCol="0" anchor="ctr"/>
          <a:lstStyle/>
          <a:p>
            <a:pPr algn="ctr"/>
            <a:endParaRPr lang="ru-RU"/>
          </a:p>
        </p:txBody>
      </p:sp>
    </p:spTree>
    <p:extLst>
      <p:ext uri="{BB962C8B-B14F-4D97-AF65-F5344CB8AC3E}">
        <p14:creationId xmlns:p14="http://schemas.microsoft.com/office/powerpoint/2010/main" val="25629715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solidFill>
                  <a:srgbClr val="FF0000"/>
                </a:solidFill>
                <a:latin typeface="Times New Roman" pitchFamily="18" charset="0"/>
                <a:cs typeface="Lucida Sans Unicode" pitchFamily="34" charset="0"/>
              </a:rPr>
              <a:t>Актуальность – в нормативных документах</a:t>
            </a:r>
            <a:endParaRPr lang="ru-RU" dirty="0"/>
          </a:p>
        </p:txBody>
      </p:sp>
      <p:sp>
        <p:nvSpPr>
          <p:cNvPr id="3" name="Объект 2"/>
          <p:cNvSpPr>
            <a:spLocks noGrp="1"/>
          </p:cNvSpPr>
          <p:nvPr>
            <p:ph idx="1"/>
          </p:nvPr>
        </p:nvSpPr>
        <p:spPr/>
        <p:txBody>
          <a:bodyPr/>
          <a:lstStyle/>
          <a:p>
            <a:r>
              <a:rPr lang="ru-RU" b="1" i="1" dirty="0" smtClean="0">
                <a:solidFill>
                  <a:srgbClr val="FF0000"/>
                </a:solidFill>
              </a:rPr>
              <a:t>Реестр:</a:t>
            </a:r>
          </a:p>
          <a:p>
            <a:r>
              <a:rPr lang="ru-RU" b="1" i="1" dirty="0" smtClean="0">
                <a:solidFill>
                  <a:schemeClr val="tx2"/>
                </a:solidFill>
              </a:rPr>
              <a:t>Примерная основная образовательная программа начального общего образования; Примерная основная образовательная программа основного общего образования; Примерная основная образовательная программа дошкольного образования</a:t>
            </a:r>
            <a:endParaRPr lang="ru-RU" dirty="0" smtClean="0">
              <a:solidFill>
                <a:schemeClr val="tx2"/>
              </a:solidFill>
              <a:hlinkClick r:id="rId2"/>
            </a:endParaRPr>
          </a:p>
          <a:p>
            <a:pPr algn="ctr"/>
            <a:r>
              <a:rPr lang="ru-RU" dirty="0" smtClean="0">
                <a:hlinkClick r:id="rId2"/>
              </a:rPr>
              <a:t>http://fgosreestr.ru/</a:t>
            </a:r>
            <a:endParaRPr lang="ru-RU" dirty="0" smtClean="0"/>
          </a:p>
          <a:p>
            <a:pPr algn="ctr"/>
            <a:r>
              <a:rPr lang="ru-RU" b="1" i="1" dirty="0" smtClean="0">
                <a:solidFill>
                  <a:schemeClr val="tx2"/>
                </a:solidFill>
              </a:rPr>
              <a:t>Примерная адаптированная основная образовательная программа …</a:t>
            </a:r>
          </a:p>
          <a:p>
            <a:endParaRPr lang="ru-RU" dirty="0"/>
          </a:p>
        </p:txBody>
      </p:sp>
    </p:spTree>
    <p:extLst>
      <p:ext uri="{BB962C8B-B14F-4D97-AF65-F5344CB8AC3E}">
        <p14:creationId xmlns:p14="http://schemas.microsoft.com/office/powerpoint/2010/main" val="905251776"/>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31800" y="-108595"/>
            <a:ext cx="9126538" cy="6740525"/>
          </a:xfrm>
        </p:spPr>
        <p:txBody>
          <a:bodyPr/>
          <a:lstStyle/>
          <a:p>
            <a:pPr>
              <a:lnSpc>
                <a:spcPct val="93000"/>
              </a:lnSpc>
              <a:defRPr/>
            </a:pPr>
            <a:r>
              <a:rPr lang="ru-RU" sz="2400" dirty="0">
                <a:ln w="12700">
                  <a:solidFill>
                    <a:schemeClr val="tx2">
                      <a:satMod val="155000"/>
                    </a:schemeClr>
                  </a:solidFill>
                  <a:prstDash val="solid"/>
                </a:ln>
                <a:solidFill>
                  <a:srgbClr val="FF0000"/>
                </a:solidFill>
                <a:latin typeface="Times New Roman" pitchFamily="18" charset="0"/>
                <a:cs typeface="Lucida Sans Unicode" pitchFamily="34" charset="0"/>
              </a:rPr>
              <a:t>ПООП </a:t>
            </a:r>
            <a:r>
              <a:rPr lang="ru-RU" sz="2400" dirty="0" smtClean="0">
                <a:ln w="12700">
                  <a:solidFill>
                    <a:schemeClr val="tx2">
                      <a:satMod val="155000"/>
                    </a:schemeClr>
                  </a:solidFill>
                  <a:prstDash val="solid"/>
                </a:ln>
                <a:solidFill>
                  <a:srgbClr val="FF0000"/>
                </a:solidFill>
                <a:latin typeface="Times New Roman" pitchFamily="18" charset="0"/>
                <a:cs typeface="Lucida Sans Unicode" pitchFamily="34" charset="0"/>
              </a:rPr>
              <a:t>НОО </a:t>
            </a:r>
            <a:r>
              <a:rPr lang="ru-RU" sz="2400" dirty="0" smtClean="0">
                <a:ln w="12700">
                  <a:solidFill>
                    <a:schemeClr val="tx2">
                      <a:satMod val="155000"/>
                    </a:schemeClr>
                  </a:solidFill>
                  <a:prstDash val="solid"/>
                </a:ln>
                <a:solidFill>
                  <a:schemeClr val="tx2"/>
                </a:solidFill>
                <a:latin typeface="Times New Roman" pitchFamily="18" charset="0"/>
                <a:cs typeface="Lucida Sans Unicode" pitchFamily="34" charset="0"/>
              </a:rPr>
              <a:t>(реестр, федеральное учебно-методическое объединение по общему образованию. Протокол заседания от 8 апреля 2015 г. № 1 / 15) –   </a:t>
            </a:r>
            <a:r>
              <a:rPr lang="ru-RU" sz="2400" dirty="0">
                <a:ln w="12700">
                  <a:solidFill>
                    <a:schemeClr val="tx2">
                      <a:satMod val="155000"/>
                    </a:schemeClr>
                  </a:solidFill>
                  <a:prstDash val="solid"/>
                </a:ln>
                <a:solidFill>
                  <a:schemeClr val="tx2"/>
                </a:solidFill>
                <a:latin typeface="Times New Roman" pitchFamily="18" charset="0"/>
                <a:cs typeface="Lucida Sans Unicode" pitchFamily="34" charset="0"/>
              </a:rPr>
              <a:t>подразделы </a:t>
            </a:r>
            <a:r>
              <a:rPr lang="ru-RU" sz="2400" dirty="0" smtClean="0">
                <a:ln w="12700">
                  <a:solidFill>
                    <a:schemeClr val="tx2">
                      <a:satMod val="155000"/>
                    </a:schemeClr>
                  </a:solidFill>
                  <a:prstDash val="solid"/>
                </a:ln>
                <a:solidFill>
                  <a:schemeClr val="tx2"/>
                </a:solidFill>
                <a:latin typeface="Times New Roman" pitchFamily="18" charset="0"/>
                <a:cs typeface="Lucida Sans Unicode" pitchFamily="34" charset="0"/>
              </a:rPr>
              <a:t>Содержательного раздела (Программа духовно-нравственного развития и воспитания обучающихся при получении начального общего образования; Программы по учебным предметам, курсам); Организационного </a:t>
            </a:r>
            <a:r>
              <a:rPr lang="ru-RU" sz="2400" dirty="0">
                <a:ln w="12700">
                  <a:solidFill>
                    <a:schemeClr val="tx2">
                      <a:satMod val="155000"/>
                    </a:schemeClr>
                  </a:solidFill>
                  <a:prstDash val="solid"/>
                </a:ln>
                <a:solidFill>
                  <a:schemeClr val="tx2"/>
                </a:solidFill>
                <a:latin typeface="Times New Roman" pitchFamily="18" charset="0"/>
                <a:cs typeface="Lucida Sans Unicode" pitchFamily="34" charset="0"/>
              </a:rPr>
              <a:t>раздела «Годовой календарный график»,  </a:t>
            </a:r>
            <a:r>
              <a:rPr lang="ru-RU" sz="2400" dirty="0">
                <a:ln w="12700">
                  <a:solidFill>
                    <a:schemeClr val="tx2">
                      <a:satMod val="155000"/>
                    </a:schemeClr>
                  </a:solidFill>
                  <a:prstDash val="solid"/>
                </a:ln>
                <a:solidFill>
                  <a:schemeClr val="tx2"/>
                </a:solidFill>
                <a:latin typeface="Times New Roman" pitchFamily="18" charset="0"/>
                <a:cs typeface="Lucida Sans Unicode" pitchFamily="34" charset="0"/>
                <a:hlinkClick r:id="rId2" action="ppaction://hlinkfile"/>
              </a:rPr>
              <a:t>«Оценочные материалы</a:t>
            </a:r>
            <a:r>
              <a:rPr lang="ru-RU" sz="2400" dirty="0" smtClean="0">
                <a:ln w="12700">
                  <a:solidFill>
                    <a:schemeClr val="tx2">
                      <a:satMod val="155000"/>
                    </a:schemeClr>
                  </a:solidFill>
                  <a:prstDash val="solid"/>
                </a:ln>
                <a:solidFill>
                  <a:schemeClr val="tx2"/>
                </a:solidFill>
                <a:latin typeface="Times New Roman" pitchFamily="18" charset="0"/>
                <a:cs typeface="Lucida Sans Unicode" pitchFamily="34" charset="0"/>
                <a:hlinkClick r:id="rId2" action="ppaction://hlinkfile"/>
              </a:rPr>
              <a:t>»</a:t>
            </a:r>
            <a:endParaRPr lang="ru-RU" sz="2400" dirty="0">
              <a:ln w="12700">
                <a:solidFill>
                  <a:schemeClr val="tx2">
                    <a:satMod val="155000"/>
                  </a:schemeClr>
                </a:solidFill>
                <a:prstDash val="solid"/>
              </a:ln>
              <a:solidFill>
                <a:srgbClr val="FF0000"/>
              </a:solidFill>
              <a:latin typeface="Times New Roman" pitchFamily="18" charset="0"/>
              <a:cs typeface="Lucida Sans Unicode" pitchFamily="34" charset="0"/>
            </a:endParaRPr>
          </a:p>
          <a:p>
            <a:pPr>
              <a:lnSpc>
                <a:spcPct val="93000"/>
              </a:lnSpc>
              <a:defRPr/>
            </a:pPr>
            <a:r>
              <a:rPr lang="ru-RU" sz="2400" dirty="0">
                <a:ln w="12700">
                  <a:solidFill>
                    <a:schemeClr val="tx2">
                      <a:satMod val="155000"/>
                    </a:schemeClr>
                  </a:solidFill>
                  <a:prstDash val="solid"/>
                </a:ln>
                <a:solidFill>
                  <a:srgbClr val="FF0000"/>
                </a:solidFill>
                <a:latin typeface="Times New Roman" pitchFamily="18" charset="0"/>
                <a:cs typeface="Lucida Sans Unicode" pitchFamily="34" charset="0"/>
              </a:rPr>
              <a:t>ПООП </a:t>
            </a:r>
            <a:r>
              <a:rPr lang="ru-RU" sz="2400" dirty="0" smtClean="0">
                <a:ln w="12700">
                  <a:solidFill>
                    <a:schemeClr val="tx2">
                      <a:satMod val="155000"/>
                    </a:schemeClr>
                  </a:solidFill>
                  <a:prstDash val="solid"/>
                </a:ln>
                <a:solidFill>
                  <a:srgbClr val="FF0000"/>
                </a:solidFill>
                <a:latin typeface="Times New Roman" pitchFamily="18" charset="0"/>
                <a:cs typeface="Lucida Sans Unicode" pitchFamily="34" charset="0"/>
              </a:rPr>
              <a:t>ООО </a:t>
            </a:r>
            <a:r>
              <a:rPr lang="ru-RU" sz="2400" dirty="0">
                <a:ln w="12700">
                  <a:solidFill>
                    <a:schemeClr val="tx2">
                      <a:satMod val="155000"/>
                    </a:schemeClr>
                  </a:solidFill>
                  <a:prstDash val="solid"/>
                </a:ln>
                <a:solidFill>
                  <a:schemeClr val="tx2"/>
                </a:solidFill>
                <a:latin typeface="Times New Roman" pitchFamily="18" charset="0"/>
                <a:cs typeface="Lucida Sans Unicode" pitchFamily="34" charset="0"/>
              </a:rPr>
              <a:t>(реестр, </a:t>
            </a:r>
            <a:r>
              <a:rPr lang="ru-RU" sz="2400" dirty="0" smtClean="0">
                <a:ln w="12700">
                  <a:solidFill>
                    <a:schemeClr val="tx2">
                      <a:satMod val="155000"/>
                    </a:schemeClr>
                  </a:solidFill>
                  <a:prstDash val="solid"/>
                </a:ln>
                <a:solidFill>
                  <a:schemeClr val="tx2"/>
                </a:solidFill>
                <a:latin typeface="Times New Roman" pitchFamily="18" charset="0"/>
                <a:cs typeface="Lucida Sans Unicode" pitchFamily="34" charset="0"/>
              </a:rPr>
              <a:t>федеральное </a:t>
            </a:r>
            <a:r>
              <a:rPr lang="ru-RU" sz="2400" dirty="0">
                <a:ln w="12700">
                  <a:solidFill>
                    <a:schemeClr val="tx2">
                      <a:satMod val="155000"/>
                    </a:schemeClr>
                  </a:solidFill>
                  <a:prstDash val="solid"/>
                </a:ln>
                <a:solidFill>
                  <a:schemeClr val="tx2"/>
                </a:solidFill>
                <a:latin typeface="Times New Roman" pitchFamily="18" charset="0"/>
                <a:cs typeface="Lucida Sans Unicode" pitchFamily="34" charset="0"/>
              </a:rPr>
              <a:t>учебно-методическое объединение по общему образованию. Протокол заседания от 8 апреля 2015 г. № 1 / 15) </a:t>
            </a:r>
            <a:r>
              <a:rPr lang="ru-RU" sz="2400" dirty="0" smtClean="0">
                <a:ln w="12700">
                  <a:solidFill>
                    <a:schemeClr val="tx2">
                      <a:satMod val="155000"/>
                    </a:schemeClr>
                  </a:solidFill>
                  <a:prstDash val="solid"/>
                </a:ln>
                <a:solidFill>
                  <a:srgbClr val="FF0000"/>
                </a:solidFill>
                <a:latin typeface="Times New Roman" pitchFamily="18" charset="0"/>
                <a:cs typeface="Lucida Sans Unicode" pitchFamily="34" charset="0"/>
              </a:rPr>
              <a:t>) – подразделы Целевого раздела «Планируемые результаты…); </a:t>
            </a:r>
            <a:r>
              <a:rPr lang="ru-RU" sz="2400" dirty="0" smtClean="0">
                <a:ln w="12700">
                  <a:solidFill>
                    <a:schemeClr val="tx2">
                      <a:satMod val="155000"/>
                    </a:schemeClr>
                  </a:solidFill>
                  <a:prstDash val="solid"/>
                </a:ln>
                <a:solidFill>
                  <a:schemeClr val="tx2"/>
                </a:solidFill>
                <a:latin typeface="Times New Roman" pitchFamily="18" charset="0"/>
                <a:cs typeface="Lucida Sans Unicode" pitchFamily="34" charset="0"/>
              </a:rPr>
              <a:t>подразделы </a:t>
            </a:r>
            <a:r>
              <a:rPr lang="ru-RU" sz="2400" dirty="0">
                <a:ln w="12700">
                  <a:solidFill>
                    <a:schemeClr val="tx2">
                      <a:satMod val="155000"/>
                    </a:schemeClr>
                  </a:solidFill>
                  <a:prstDash val="solid"/>
                </a:ln>
                <a:solidFill>
                  <a:schemeClr val="tx2"/>
                </a:solidFill>
                <a:latin typeface="Times New Roman" pitchFamily="18" charset="0"/>
                <a:cs typeface="Lucida Sans Unicode" pitchFamily="34" charset="0"/>
              </a:rPr>
              <a:t>Содержательного раздела (</a:t>
            </a:r>
            <a:r>
              <a:rPr lang="ru-RU" sz="2400" dirty="0" smtClean="0">
                <a:ln w="12700">
                  <a:solidFill>
                    <a:schemeClr val="tx2">
                      <a:satMod val="155000"/>
                    </a:schemeClr>
                  </a:solidFill>
                  <a:prstDash val="solid"/>
                </a:ln>
                <a:solidFill>
                  <a:schemeClr val="tx2"/>
                </a:solidFill>
                <a:latin typeface="Times New Roman" pitchFamily="18" charset="0"/>
                <a:cs typeface="Lucida Sans Unicode" pitchFamily="34" charset="0"/>
              </a:rPr>
              <a:t>Программа воспитания и социализации …; </a:t>
            </a:r>
            <a:r>
              <a:rPr lang="ru-RU" sz="2400" dirty="0">
                <a:ln w="12700">
                  <a:solidFill>
                    <a:schemeClr val="tx2">
                      <a:satMod val="155000"/>
                    </a:schemeClr>
                  </a:solidFill>
                  <a:prstDash val="solid"/>
                </a:ln>
                <a:solidFill>
                  <a:schemeClr val="tx2"/>
                </a:solidFill>
                <a:latin typeface="Times New Roman" pitchFamily="18" charset="0"/>
                <a:cs typeface="Lucida Sans Unicode" pitchFamily="34" charset="0"/>
              </a:rPr>
              <a:t>Программы по учебным предметам, курсам); </a:t>
            </a:r>
            <a:r>
              <a:rPr lang="ru-RU" sz="2400" dirty="0" smtClean="0">
                <a:ln w="12700">
                  <a:solidFill>
                    <a:schemeClr val="tx2">
                      <a:satMod val="155000"/>
                    </a:schemeClr>
                  </a:solidFill>
                  <a:prstDash val="solid"/>
                </a:ln>
                <a:solidFill>
                  <a:srgbClr val="FF0000"/>
                </a:solidFill>
                <a:latin typeface="Times New Roman" pitchFamily="18" charset="0"/>
                <a:cs typeface="Lucida Sans Unicode" pitchFamily="34" charset="0"/>
              </a:rPr>
              <a:t>подразделы </a:t>
            </a:r>
            <a:r>
              <a:rPr lang="ru-RU" sz="2400" dirty="0">
                <a:ln w="12700">
                  <a:solidFill>
                    <a:schemeClr val="tx2">
                      <a:satMod val="155000"/>
                    </a:schemeClr>
                  </a:solidFill>
                  <a:prstDash val="solid"/>
                </a:ln>
                <a:solidFill>
                  <a:srgbClr val="FF0000"/>
                </a:solidFill>
                <a:latin typeface="Times New Roman" pitchFamily="18" charset="0"/>
                <a:cs typeface="Lucida Sans Unicode" pitchFamily="34" charset="0"/>
              </a:rPr>
              <a:t>Организационного раздела «Годовой календарный график»,  </a:t>
            </a:r>
            <a:r>
              <a:rPr lang="ru-RU" sz="2400" dirty="0">
                <a:ln w="12700">
                  <a:solidFill>
                    <a:schemeClr val="tx2">
                      <a:satMod val="155000"/>
                    </a:schemeClr>
                  </a:solidFill>
                  <a:prstDash val="solid"/>
                </a:ln>
                <a:solidFill>
                  <a:srgbClr val="FF0000"/>
                </a:solidFill>
                <a:latin typeface="Times New Roman" pitchFamily="18" charset="0"/>
                <a:cs typeface="Lucida Sans Unicode" pitchFamily="34" charset="0"/>
                <a:hlinkClick r:id="rId3" action="ppaction://hlinkfile"/>
              </a:rPr>
              <a:t>«Оценочные материалы</a:t>
            </a:r>
            <a:r>
              <a:rPr lang="ru-RU" sz="2400" dirty="0" smtClean="0">
                <a:ln w="12700">
                  <a:solidFill>
                    <a:schemeClr val="tx2">
                      <a:satMod val="155000"/>
                    </a:schemeClr>
                  </a:solidFill>
                  <a:prstDash val="solid"/>
                </a:ln>
                <a:solidFill>
                  <a:srgbClr val="FF0000"/>
                </a:solidFill>
                <a:latin typeface="Times New Roman" pitchFamily="18" charset="0"/>
                <a:cs typeface="Lucida Sans Unicode" pitchFamily="34" charset="0"/>
                <a:hlinkClick r:id="rId3" action="ppaction://hlinkfile"/>
              </a:rPr>
              <a:t>»</a:t>
            </a:r>
            <a:endParaRPr lang="ru-RU" sz="2400" dirty="0" smtClean="0">
              <a:ln w="12700">
                <a:solidFill>
                  <a:schemeClr val="tx2">
                    <a:satMod val="155000"/>
                  </a:schemeClr>
                </a:solidFill>
                <a:prstDash val="solid"/>
              </a:ln>
              <a:solidFill>
                <a:srgbClr val="FF0000"/>
              </a:solidFill>
              <a:latin typeface="Times New Roman" pitchFamily="18" charset="0"/>
              <a:cs typeface="Lucida Sans Unicode" pitchFamily="34" charset="0"/>
            </a:endParaRPr>
          </a:p>
          <a:p>
            <a:pPr>
              <a:lnSpc>
                <a:spcPct val="93000"/>
              </a:lnSpc>
              <a:defRPr/>
            </a:pPr>
            <a:r>
              <a:rPr lang="ru-RU" sz="2400" dirty="0" smtClean="0">
                <a:ln w="12700">
                  <a:solidFill>
                    <a:schemeClr val="tx2">
                      <a:satMod val="155000"/>
                    </a:schemeClr>
                  </a:solidFill>
                  <a:prstDash val="solid"/>
                </a:ln>
                <a:solidFill>
                  <a:srgbClr val="FF0000"/>
                </a:solidFill>
                <a:latin typeface="Times New Roman" pitchFamily="18" charset="0"/>
                <a:cs typeface="Lucida Sans Unicode" pitchFamily="34" charset="0"/>
              </a:rPr>
              <a:t>ПООП ДО (реестр, федеральное учебно-методическое объединение от 20 мая 2015 г. № 2 /15)</a:t>
            </a:r>
            <a:endParaRPr lang="ru-RU" sz="2400" dirty="0">
              <a:ln w="12700">
                <a:solidFill>
                  <a:schemeClr val="tx2">
                    <a:satMod val="155000"/>
                  </a:schemeClr>
                </a:solidFill>
                <a:prstDash val="solid"/>
              </a:ln>
              <a:solidFill>
                <a:srgbClr val="FF0000"/>
              </a:solidFill>
              <a:latin typeface="Times New Roman" pitchFamily="18" charset="0"/>
              <a:cs typeface="Lucida Sans Unicode" pitchFamily="34" charset="0"/>
            </a:endParaRPr>
          </a:p>
          <a:p>
            <a:endParaRPr lang="ru-RU" sz="2400" dirty="0"/>
          </a:p>
        </p:txBody>
      </p:sp>
    </p:spTree>
    <p:extLst>
      <p:ext uri="{BB962C8B-B14F-4D97-AF65-F5344CB8AC3E}">
        <p14:creationId xmlns:p14="http://schemas.microsoft.com/office/powerpoint/2010/main" val="894111915"/>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с двумя вырезанными противолежащими углами 8"/>
          <p:cNvSpPr/>
          <p:nvPr/>
        </p:nvSpPr>
        <p:spPr>
          <a:xfrm>
            <a:off x="923386" y="231369"/>
            <a:ext cx="9168271" cy="7033237"/>
          </a:xfrm>
          <a:prstGeom prst="snip2DiagRect">
            <a:avLst>
              <a:gd name="adj1" fmla="val 0"/>
              <a:gd name="adj2" fmla="val 17966"/>
            </a:avLst>
          </a:prstGeom>
        </p:spPr>
        <p:style>
          <a:lnRef idx="2">
            <a:schemeClr val="accent1"/>
          </a:lnRef>
          <a:fillRef idx="1">
            <a:schemeClr val="lt1"/>
          </a:fillRef>
          <a:effectRef idx="0">
            <a:schemeClr val="accent1"/>
          </a:effectRef>
          <a:fontRef idx="minor">
            <a:schemeClr val="dk1"/>
          </a:fontRef>
        </p:style>
        <p:txBody>
          <a:bodyPr lIns="100794" tIns="50397" rIns="100794" bIns="50397" rtlCol="0" anchor="ctr"/>
          <a:lstStyle/>
          <a:p>
            <a:pPr algn="ctr"/>
            <a:endParaRPr lang="ru-RU"/>
          </a:p>
        </p:txBody>
      </p:sp>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58766" y="207941"/>
            <a:ext cx="1012356" cy="635004"/>
          </a:xfrm>
          <a:prstGeom prst="rect">
            <a:avLst/>
          </a:prstGeom>
          <a:noFill/>
          <a:ln w="9525">
            <a:noFill/>
            <a:round/>
            <a:headEnd/>
            <a:tailEnd/>
          </a:ln>
          <a:effectLst>
            <a:outerShdw blurRad="50800" dist="38100" dir="2700000" algn="tl" rotWithShape="0">
              <a:prstClr val="black">
                <a:alpha val="40000"/>
              </a:prstClr>
            </a:outerShdw>
          </a:effectLst>
        </p:spPr>
      </p:pic>
      <p:sp>
        <p:nvSpPr>
          <p:cNvPr id="19" name="Rectangle 15"/>
          <p:cNvSpPr>
            <a:spLocks noChangeArrowheads="1"/>
          </p:cNvSpPr>
          <p:nvPr/>
        </p:nvSpPr>
        <p:spPr bwMode="auto">
          <a:xfrm>
            <a:off x="912354" y="514802"/>
            <a:ext cx="9168271" cy="5660673"/>
          </a:xfrm>
          <a:prstGeom prst="rect">
            <a:avLst/>
          </a:prstGeom>
          <a:noFill/>
          <a:ln w="9525">
            <a:noFill/>
            <a:round/>
            <a:headEnd/>
            <a:tailEnd/>
          </a:ln>
          <a:effectLst/>
        </p:spPr>
        <p:txBody>
          <a:bodyPr wrap="square" lIns="99207" tIns="49604" rIns="99207" bIns="49604">
            <a:spAutoFit/>
          </a:bodyPr>
          <a:lstStyle/>
          <a:p>
            <a:pPr algn="ctr">
              <a:tabLst>
                <a:tab pos="797955" algn="l"/>
                <a:tab pos="1595910" algn="l"/>
                <a:tab pos="2393865" algn="l"/>
                <a:tab pos="3191820" algn="l"/>
                <a:tab pos="3989775" algn="l"/>
                <a:tab pos="4787730" algn="l"/>
              </a:tabLst>
            </a:pPr>
            <a:r>
              <a:rPr lang="ru-RU" sz="2600" b="1" dirty="0">
                <a:solidFill>
                  <a:schemeClr val="tx2"/>
                </a:solidFill>
                <a:effectLst>
                  <a:outerShdw blurRad="38100" dist="38100" dir="2700000" algn="tl">
                    <a:srgbClr val="000000">
                      <a:alpha val="43137"/>
                    </a:srgbClr>
                  </a:outerShdw>
                </a:effectLst>
                <a:latin typeface="Cambria" pitchFamily="18" charset="0"/>
              </a:rPr>
              <a:t>Указ Президента РФ от 07.05.12 </a:t>
            </a:r>
          </a:p>
          <a:p>
            <a:pPr algn="ctr">
              <a:tabLst>
                <a:tab pos="797955" algn="l"/>
                <a:tab pos="1595910" algn="l"/>
                <a:tab pos="2393865" algn="l"/>
                <a:tab pos="3191820" algn="l"/>
                <a:tab pos="3989775" algn="l"/>
                <a:tab pos="4787730" algn="l"/>
              </a:tabLst>
            </a:pPr>
            <a:r>
              <a:rPr lang="ru-RU" sz="2600" b="1" dirty="0">
                <a:solidFill>
                  <a:schemeClr val="tx2"/>
                </a:solidFill>
                <a:effectLst>
                  <a:outerShdw blurRad="38100" dist="38100" dir="2700000" algn="tl">
                    <a:srgbClr val="000000">
                      <a:alpha val="43137"/>
                    </a:srgbClr>
                  </a:outerShdw>
                </a:effectLst>
                <a:latin typeface="Cambria" pitchFamily="18" charset="0"/>
              </a:rPr>
              <a:t>«О мерах по реализации гос. политики в области образования и науки»</a:t>
            </a:r>
          </a:p>
          <a:p>
            <a:pPr algn="ctr">
              <a:tabLst>
                <a:tab pos="797955" algn="l"/>
                <a:tab pos="1595910" algn="l"/>
                <a:tab pos="2393865" algn="l"/>
                <a:tab pos="3191820" algn="l"/>
                <a:tab pos="3989775" algn="l"/>
                <a:tab pos="4787730" algn="l"/>
              </a:tabLst>
            </a:pPr>
            <a:endParaRPr lang="ru-RU" sz="2600" dirty="0">
              <a:solidFill>
                <a:schemeClr val="tx2"/>
              </a:solidFill>
              <a:effectLst>
                <a:outerShdw blurRad="38100" dist="38100" dir="2700000" algn="tl">
                  <a:srgbClr val="000000">
                    <a:alpha val="43137"/>
                  </a:srgbClr>
                </a:outerShdw>
              </a:effectLst>
              <a:latin typeface="Cambria" pitchFamily="18" charset="0"/>
            </a:endParaRPr>
          </a:p>
          <a:p>
            <a:pPr algn="ctr">
              <a:tabLst>
                <a:tab pos="797955" algn="l"/>
                <a:tab pos="1595910" algn="l"/>
                <a:tab pos="2393865" algn="l"/>
                <a:tab pos="3191820" algn="l"/>
                <a:tab pos="3989775" algn="l"/>
                <a:tab pos="4787730" algn="l"/>
              </a:tabLst>
            </a:pPr>
            <a:r>
              <a:rPr lang="ru-RU" sz="2600" dirty="0">
                <a:solidFill>
                  <a:schemeClr val="tx2"/>
                </a:solidFill>
                <a:effectLst>
                  <a:outerShdw blurRad="38100" dist="38100" dir="2700000" algn="tl">
                    <a:srgbClr val="000000">
                      <a:alpha val="43137"/>
                    </a:srgbClr>
                  </a:outerShdw>
                </a:effectLst>
                <a:latin typeface="Cambria" pitchFamily="18" charset="0"/>
              </a:rPr>
              <a:t>Правительству РФ обеспечить:</a:t>
            </a:r>
          </a:p>
          <a:p>
            <a:pPr marL="377979" indent="-377979" algn="just">
              <a:spcBef>
                <a:spcPts val="661"/>
              </a:spcBef>
              <a:buFontTx/>
              <a:buChar char="-"/>
              <a:tabLst>
                <a:tab pos="797955" algn="l"/>
                <a:tab pos="1595910" algn="l"/>
                <a:tab pos="2393865" algn="l"/>
                <a:tab pos="3191820" algn="l"/>
                <a:tab pos="3989775" algn="l"/>
                <a:tab pos="4787730" algn="l"/>
              </a:tabLst>
            </a:pPr>
            <a:r>
              <a:rPr lang="ru-RU" sz="2600" dirty="0">
                <a:solidFill>
                  <a:schemeClr val="tx2"/>
                </a:solidFill>
                <a:effectLst>
                  <a:outerShdw blurRad="38100" dist="38100" dir="2700000" algn="tl">
                    <a:srgbClr val="000000">
                      <a:alpha val="43137"/>
                    </a:srgbClr>
                  </a:outerShdw>
                </a:effectLst>
                <a:latin typeface="Cambria" pitchFamily="18" charset="0"/>
              </a:rPr>
              <a:t>разработку и утверждение </a:t>
            </a:r>
            <a:r>
              <a:rPr lang="ru-RU" sz="2600" b="1" dirty="0">
                <a:solidFill>
                  <a:srgbClr val="C00000"/>
                </a:solidFill>
                <a:effectLst>
                  <a:outerShdw blurRad="38100" dist="38100" dir="2700000" algn="tl">
                    <a:srgbClr val="000000">
                      <a:alpha val="43137"/>
                    </a:srgbClr>
                  </a:outerShdw>
                </a:effectLst>
                <a:latin typeface="Cambria" pitchFamily="18" charset="0"/>
              </a:rPr>
              <a:t>Концепции развития математического образования </a:t>
            </a:r>
            <a:r>
              <a:rPr lang="ru-RU" sz="2600" dirty="0">
                <a:solidFill>
                  <a:schemeClr val="tx2"/>
                </a:solidFill>
                <a:effectLst>
                  <a:outerShdw blurRad="38100" dist="38100" dir="2700000" algn="tl">
                    <a:srgbClr val="000000">
                      <a:alpha val="43137"/>
                    </a:srgbClr>
                  </a:outerShdw>
                </a:effectLst>
                <a:latin typeface="Cambria" pitchFamily="18" charset="0"/>
              </a:rPr>
              <a:t>в РФ</a:t>
            </a:r>
          </a:p>
          <a:p>
            <a:pPr marL="377979" indent="-377979" algn="just">
              <a:spcBef>
                <a:spcPts val="661"/>
              </a:spcBef>
              <a:buFontTx/>
              <a:buChar char="-"/>
              <a:tabLst>
                <a:tab pos="797955" algn="l"/>
                <a:tab pos="1595910" algn="l"/>
                <a:tab pos="2393865" algn="l"/>
                <a:tab pos="3191820" algn="l"/>
                <a:tab pos="3989775" algn="l"/>
                <a:tab pos="4787730" algn="l"/>
              </a:tabLst>
            </a:pPr>
            <a:r>
              <a:rPr lang="ru-RU" sz="2600" dirty="0">
                <a:solidFill>
                  <a:schemeClr val="tx2"/>
                </a:solidFill>
                <a:effectLst>
                  <a:outerShdw blurRad="38100" dist="38100" dir="2700000" algn="tl">
                    <a:srgbClr val="000000">
                      <a:alpha val="43137"/>
                    </a:srgbClr>
                  </a:outerShdw>
                </a:effectLst>
                <a:latin typeface="Cambria" pitchFamily="18" charset="0"/>
              </a:rPr>
              <a:t>разработку комплекса мер, направленных на выявление и поддержку </a:t>
            </a:r>
            <a:r>
              <a:rPr lang="ru-RU" sz="2600" b="1" dirty="0">
                <a:solidFill>
                  <a:srgbClr val="C00000"/>
                </a:solidFill>
                <a:effectLst>
                  <a:outerShdw blurRad="38100" dist="38100" dir="2700000" algn="tl">
                    <a:srgbClr val="000000">
                      <a:alpha val="43137"/>
                    </a:srgbClr>
                  </a:outerShdw>
                </a:effectLst>
                <a:latin typeface="Cambria" pitchFamily="18" charset="0"/>
              </a:rPr>
              <a:t>одарённых детей и молодёжи</a:t>
            </a:r>
          </a:p>
          <a:p>
            <a:pPr marL="377979" indent="-377979" algn="just">
              <a:spcBef>
                <a:spcPts val="661"/>
              </a:spcBef>
              <a:buFontTx/>
              <a:buChar char="-"/>
              <a:tabLst>
                <a:tab pos="797955" algn="l"/>
                <a:tab pos="1595910" algn="l"/>
                <a:tab pos="2393865" algn="l"/>
                <a:tab pos="3191820" algn="l"/>
                <a:tab pos="3989775" algn="l"/>
                <a:tab pos="4787730" algn="l"/>
              </a:tabLst>
            </a:pPr>
            <a:r>
              <a:rPr lang="ru-RU" sz="2600" dirty="0">
                <a:solidFill>
                  <a:schemeClr val="tx2"/>
                </a:solidFill>
                <a:effectLst>
                  <a:outerShdw blurRad="38100" dist="38100" dir="2700000" algn="tl">
                    <a:srgbClr val="000000">
                      <a:alpha val="43137"/>
                    </a:srgbClr>
                  </a:outerShdw>
                </a:effectLst>
                <a:latin typeface="Cambria" pitchFamily="18" charset="0"/>
              </a:rPr>
              <a:t>увеличение числа детей, обучающихся </a:t>
            </a:r>
            <a:r>
              <a:rPr lang="ru-RU" sz="2600" b="1" dirty="0">
                <a:solidFill>
                  <a:srgbClr val="C00000"/>
                </a:solidFill>
                <a:effectLst>
                  <a:outerShdw blurRad="38100" dist="38100" dir="2700000" algn="tl">
                    <a:srgbClr val="000000">
                      <a:alpha val="43137"/>
                    </a:srgbClr>
                  </a:outerShdw>
                </a:effectLst>
                <a:latin typeface="Cambria" pitchFamily="18" charset="0"/>
              </a:rPr>
              <a:t>по дополнительным образовательным программам</a:t>
            </a:r>
          </a:p>
          <a:p>
            <a:pPr marL="377979" indent="-377979" algn="just">
              <a:spcBef>
                <a:spcPts val="661"/>
              </a:spcBef>
              <a:buFontTx/>
              <a:buChar char="-"/>
              <a:tabLst>
                <a:tab pos="797955" algn="l"/>
                <a:tab pos="1595910" algn="l"/>
                <a:tab pos="2393865" algn="l"/>
                <a:tab pos="3191820" algn="l"/>
                <a:tab pos="3989775" algn="l"/>
                <a:tab pos="4787730" algn="l"/>
              </a:tabLst>
            </a:pPr>
            <a:r>
              <a:rPr lang="ru-RU" sz="2600" dirty="0">
                <a:solidFill>
                  <a:schemeClr val="tx2"/>
                </a:solidFill>
                <a:effectLst>
                  <a:outerShdw blurRad="38100" dist="38100" dir="2700000" algn="tl">
                    <a:srgbClr val="000000">
                      <a:alpha val="43137"/>
                    </a:srgbClr>
                  </a:outerShdw>
                </a:effectLst>
                <a:latin typeface="Cambria" pitchFamily="18" charset="0"/>
              </a:rPr>
              <a:t>принятие мер, направленных </a:t>
            </a:r>
            <a:r>
              <a:rPr lang="ru-RU" sz="2600" b="1" dirty="0">
                <a:solidFill>
                  <a:srgbClr val="C00000"/>
                </a:solidFill>
                <a:effectLst>
                  <a:outerShdw blurRad="38100" dist="38100" dir="2700000" algn="tl">
                    <a:srgbClr val="000000">
                      <a:alpha val="43137"/>
                    </a:srgbClr>
                  </a:outerShdw>
                </a:effectLst>
                <a:latin typeface="Cambria" pitchFamily="18" charset="0"/>
              </a:rPr>
              <a:t>на ликвидацию очередей   в ДОУ</a:t>
            </a:r>
            <a:r>
              <a:rPr lang="ru-RU" sz="2600" b="1" dirty="0">
                <a:solidFill>
                  <a:schemeClr val="tx2"/>
                </a:solidFill>
                <a:effectLst>
                  <a:outerShdw blurRad="38100" dist="38100" dir="2700000" algn="tl">
                    <a:srgbClr val="000000">
                      <a:alpha val="43137"/>
                    </a:srgbClr>
                  </a:outerShdw>
                </a:effectLst>
                <a:latin typeface="Cambria" pitchFamily="18" charset="0"/>
              </a:rPr>
              <a:t> </a:t>
            </a:r>
            <a:r>
              <a:rPr lang="ru-RU" sz="2600" dirty="0">
                <a:solidFill>
                  <a:schemeClr val="tx2"/>
                </a:solidFill>
                <a:effectLst>
                  <a:outerShdw blurRad="38100" dist="38100" dir="2700000" algn="tl">
                    <a:srgbClr val="000000">
                      <a:alpha val="43137"/>
                    </a:srgbClr>
                  </a:outerShdw>
                </a:effectLst>
                <a:latin typeface="Cambria" pitchFamily="18" charset="0"/>
              </a:rPr>
              <a:t>(дети 3-7 лет)</a:t>
            </a:r>
          </a:p>
        </p:txBody>
      </p:sp>
    </p:spTree>
    <p:extLst>
      <p:ext uri="{BB962C8B-B14F-4D97-AF65-F5344CB8AC3E}">
        <p14:creationId xmlns:p14="http://schemas.microsoft.com/office/powerpoint/2010/main" val="21807955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9792" y="301625"/>
            <a:ext cx="9198546" cy="1101948"/>
          </a:xfrm>
        </p:spPr>
        <p:txBody>
          <a:bodyPr/>
          <a:lstStyle/>
          <a:p>
            <a:pPr algn="ctr"/>
            <a:r>
              <a:rPr lang="ru-RU" sz="2800" b="1" dirty="0" smtClean="0">
                <a:solidFill>
                  <a:srgbClr val="FF0000"/>
                </a:solidFill>
              </a:rPr>
              <a:t>Дополнительная общеразвивающая программа: нормативные основания</a:t>
            </a:r>
            <a:endParaRPr lang="ru-RU" sz="2800" b="1" dirty="0">
              <a:solidFill>
                <a:srgbClr val="FF0000"/>
              </a:solidFill>
            </a:endParaRPr>
          </a:p>
        </p:txBody>
      </p:sp>
      <p:sp>
        <p:nvSpPr>
          <p:cNvPr id="3" name="Объект 2"/>
          <p:cNvSpPr>
            <a:spLocks noGrp="1"/>
          </p:cNvSpPr>
          <p:nvPr>
            <p:ph idx="1"/>
          </p:nvPr>
        </p:nvSpPr>
        <p:spPr>
          <a:xfrm>
            <a:off x="215776" y="1187549"/>
            <a:ext cx="9342562" cy="6552728"/>
          </a:xfrm>
        </p:spPr>
        <p:txBody>
          <a:bodyPr>
            <a:normAutofit fontScale="77500" lnSpcReduction="20000"/>
          </a:bodyPr>
          <a:lstStyle/>
          <a:p>
            <a:r>
              <a:rPr lang="ru-RU" b="1" dirty="0"/>
              <a:t>Федеральный Закон от 29.12.2012 № 273-ФЗ «Об образовании в РФ</a:t>
            </a:r>
            <a:r>
              <a:rPr lang="ru-RU" b="1" dirty="0" smtClean="0"/>
              <a:t>»</a:t>
            </a:r>
          </a:p>
          <a:p>
            <a:r>
              <a:rPr lang="ru-RU" b="1" dirty="0" smtClean="0"/>
              <a:t> </a:t>
            </a:r>
            <a:r>
              <a:rPr lang="ru-RU" b="1" dirty="0"/>
              <a:t>Концепция развития дополнительного образования детей (Распоряжение Правительства РФ от 4 сентября 2014 г. № 1726-р</a:t>
            </a:r>
            <a:r>
              <a:rPr lang="ru-RU" b="1" dirty="0" smtClean="0"/>
              <a:t>)</a:t>
            </a:r>
          </a:p>
          <a:p>
            <a:r>
              <a:rPr lang="ru-RU" b="1" dirty="0" smtClean="0"/>
              <a:t> </a:t>
            </a:r>
            <a:r>
              <a:rPr lang="ru-RU" b="1" dirty="0"/>
              <a:t>Постановление Главного государственного санитарного врача РФ от 04.07.2014 № 41 «Об утверждении СанПиН 2.4.4.3172-14 «Санитарно- эпидемиологические требования к устройству, содержанию и организации режима работы образовательных организаций дополнительного образования детей» </a:t>
            </a:r>
            <a:endParaRPr lang="ru-RU" b="1" dirty="0" smtClean="0"/>
          </a:p>
          <a:p>
            <a:r>
              <a:rPr lang="ru-RU" b="1" dirty="0" smtClean="0"/>
              <a:t>Приказ </a:t>
            </a:r>
            <a:r>
              <a:rPr lang="ru-RU" b="1" dirty="0"/>
              <a:t>Министерства образования и науки Российской Федерации (</a:t>
            </a:r>
            <a:r>
              <a:rPr lang="ru-RU" b="1" dirty="0" err="1"/>
              <a:t>Минобрнауки</a:t>
            </a:r>
            <a:r>
              <a:rPr lang="ru-RU" b="1" dirty="0"/>
              <a:t> России) от 29 августа 2013 г. № 1008 г. Москва «Об утверждении Порядка организации и осуществления образовательной деятельности по дополнительным общеобразовательным программам» </a:t>
            </a:r>
          </a:p>
          <a:p>
            <a:r>
              <a:rPr lang="ru-RU" b="1" dirty="0" smtClean="0"/>
              <a:t>Письмо </a:t>
            </a:r>
            <a:r>
              <a:rPr lang="ru-RU" b="1" dirty="0" err="1"/>
              <a:t>Минобрнауки</a:t>
            </a:r>
            <a:r>
              <a:rPr lang="ru-RU" b="1" dirty="0"/>
              <a:t> России от 11.12.2006 г. № 06-1844 «О примерных требованиях к программам дополнительного образования детей» </a:t>
            </a:r>
          </a:p>
          <a:p>
            <a:endParaRPr lang="ru-RU" dirty="0"/>
          </a:p>
        </p:txBody>
      </p:sp>
    </p:spTree>
    <p:extLst>
      <p:ext uri="{BB962C8B-B14F-4D97-AF65-F5344CB8AC3E}">
        <p14:creationId xmlns:p14="http://schemas.microsoft.com/office/powerpoint/2010/main" val="3559405125"/>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5776" y="301625"/>
            <a:ext cx="9342562" cy="1173956"/>
          </a:xfrm>
        </p:spPr>
        <p:txBody>
          <a:bodyPr/>
          <a:lstStyle/>
          <a:p>
            <a:r>
              <a:rPr lang="ru-RU" sz="3200" b="1" dirty="0" smtClean="0">
                <a:solidFill>
                  <a:srgbClr val="FF0000"/>
                </a:solidFill>
              </a:rPr>
              <a:t>Дополнительные общеразвивающие программы</a:t>
            </a:r>
            <a:endParaRPr lang="ru-RU" sz="3200" b="1" dirty="0">
              <a:solidFill>
                <a:srgbClr val="FF0000"/>
              </a:solidFill>
            </a:endParaRPr>
          </a:p>
        </p:txBody>
      </p:sp>
      <p:sp>
        <p:nvSpPr>
          <p:cNvPr id="3" name="Объект 2"/>
          <p:cNvSpPr>
            <a:spLocks noGrp="1"/>
          </p:cNvSpPr>
          <p:nvPr>
            <p:ph idx="1"/>
          </p:nvPr>
        </p:nvSpPr>
        <p:spPr/>
        <p:txBody>
          <a:bodyPr/>
          <a:lstStyle/>
          <a:p>
            <a:r>
              <a:rPr lang="ru-RU" dirty="0"/>
              <a:t>Отдельно определяются </a:t>
            </a:r>
            <a:r>
              <a:rPr lang="ru-RU" dirty="0">
                <a:solidFill>
                  <a:srgbClr val="FF0000"/>
                </a:solidFill>
              </a:rPr>
              <a:t>дополнительные общеобразовательные программы </a:t>
            </a:r>
            <a:r>
              <a:rPr lang="ru-RU" dirty="0"/>
              <a:t>(Закон № 273-ФЗ, гл. 2, ст. 12, п. 4), специфика которых заключается в делении на общеразвивающие и предпрофессиональные программы (Закон № 273-ФЗ, гл. 10, ст. 75, п. 2). </a:t>
            </a:r>
          </a:p>
        </p:txBody>
      </p:sp>
    </p:spTree>
    <p:extLst>
      <p:ext uri="{BB962C8B-B14F-4D97-AF65-F5344CB8AC3E}">
        <p14:creationId xmlns:p14="http://schemas.microsoft.com/office/powerpoint/2010/main" val="1096531021"/>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b="1" dirty="0" smtClean="0">
                <a:solidFill>
                  <a:srgbClr val="FF0000"/>
                </a:solidFill>
              </a:rPr>
              <a:t>Дополнительные общеразвивающие программы</a:t>
            </a:r>
            <a:endParaRPr lang="ru-RU" sz="3200" b="1" dirty="0">
              <a:solidFill>
                <a:srgbClr val="FF0000"/>
              </a:solidFill>
            </a:endParaRPr>
          </a:p>
        </p:txBody>
      </p:sp>
      <p:sp>
        <p:nvSpPr>
          <p:cNvPr id="3" name="Объект 2"/>
          <p:cNvSpPr>
            <a:spLocks noGrp="1"/>
          </p:cNvSpPr>
          <p:nvPr>
            <p:ph idx="1"/>
          </p:nvPr>
        </p:nvSpPr>
        <p:spPr/>
        <p:txBody>
          <a:bodyPr>
            <a:normAutofit fontScale="55000" lnSpcReduction="20000"/>
          </a:bodyPr>
          <a:lstStyle/>
          <a:p>
            <a:r>
              <a:rPr lang="ru-RU" sz="5100" b="1" dirty="0">
                <a:solidFill>
                  <a:srgbClr val="FF0000"/>
                </a:solidFill>
              </a:rPr>
              <a:t>К освоению программ «допускаются любые лица без предъявления требований к уровню образования, </a:t>
            </a:r>
            <a:r>
              <a:rPr lang="ru-RU" sz="4000" b="1" dirty="0"/>
              <a:t>если иное не обусловлено спецификой реализуемой образовательной программы» (Закон № 273-ФЗ, гл. 10, ст. 75, п. 3). Это могут быть как обучающиеся, проявившие выдающиеся способности (Закон № 273-ФЗ, гл. 11, ст. 77), так и с ограниченными возможностями здоровья (Закон № 273-ФЗ, гл. 11, ст. 79), занимающиеся как в учреждениях общего и дополнительного образования, так и в организациях, осуществляющих образовательную деятельность «для глухих, слабослышащих, позднооглохших, слепых, слабовидящих, с тяжелыми нарушениями речи, с нарушениями опорно-двигательного аппарата, с задержкой психического развития, с умственной отсталостью, с расстройствами аутистического спектра, со сложными дефектами и других обучающихся с ограниченными возможностями здоровья» (Закон № 273-ФЗ, гл. 11, ст. 79, п. 5). </a:t>
            </a:r>
          </a:p>
        </p:txBody>
      </p:sp>
    </p:spTree>
    <p:extLst>
      <p:ext uri="{BB962C8B-B14F-4D97-AF65-F5344CB8AC3E}">
        <p14:creationId xmlns:p14="http://schemas.microsoft.com/office/powerpoint/2010/main" val="3033638784"/>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Рисунок 3" descr="слайд.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080625" cy="755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1" name="Заголовок 4"/>
          <p:cNvSpPr>
            <a:spLocks noGrp="1"/>
          </p:cNvSpPr>
          <p:nvPr>
            <p:ph type="title"/>
          </p:nvPr>
        </p:nvSpPr>
        <p:spPr>
          <a:xfrm>
            <a:off x="1150505" y="90997"/>
            <a:ext cx="8601099" cy="1508435"/>
          </a:xfrm>
        </p:spPr>
        <p:txBody>
          <a:bodyPr>
            <a:normAutofit/>
          </a:bodyPr>
          <a:lstStyle/>
          <a:p>
            <a:pPr eaLnBrk="1" hangingPunct="1"/>
            <a:r>
              <a:rPr lang="ru-RU" altLang="ru-RU" sz="2600" b="1" dirty="0">
                <a:solidFill>
                  <a:srgbClr val="003399"/>
                </a:solidFill>
                <a:latin typeface="Verdana" pitchFamily="34" charset="0"/>
                <a:ea typeface="Verdana" pitchFamily="34" charset="0"/>
                <a:cs typeface="Verdana" pitchFamily="34" charset="0"/>
              </a:rPr>
              <a:t>Необходимость наполнения профессионального стандарта учителя новыми компетенциями:</a:t>
            </a:r>
            <a:r>
              <a:rPr lang="ru-RU" altLang="ru-RU" sz="2200" b="1" dirty="0">
                <a:solidFill>
                  <a:srgbClr val="464653"/>
                </a:solidFill>
                <a:latin typeface="Cambria" pitchFamily="18" charset="0"/>
              </a:rPr>
              <a:t/>
            </a:r>
            <a:br>
              <a:rPr lang="ru-RU" altLang="ru-RU" sz="2200" b="1" dirty="0">
                <a:solidFill>
                  <a:srgbClr val="464653"/>
                </a:solidFill>
                <a:latin typeface="Cambria" pitchFamily="18" charset="0"/>
              </a:rPr>
            </a:br>
            <a:endParaRPr lang="ru-RU" altLang="ru-RU" sz="2200" b="1" dirty="0">
              <a:solidFill>
                <a:srgbClr val="464653"/>
              </a:solidFill>
              <a:latin typeface="Cambria" pitchFamily="18" charset="0"/>
            </a:endParaRPr>
          </a:p>
        </p:txBody>
      </p:sp>
      <p:sp>
        <p:nvSpPr>
          <p:cNvPr id="58372" name="Содержимое 5"/>
          <p:cNvSpPr>
            <a:spLocks noGrp="1"/>
          </p:cNvSpPr>
          <p:nvPr>
            <p:ph idx="1"/>
          </p:nvPr>
        </p:nvSpPr>
        <p:spPr>
          <a:xfrm>
            <a:off x="673792" y="1636180"/>
            <a:ext cx="9072563" cy="4989035"/>
          </a:xfrm>
        </p:spPr>
        <p:txBody>
          <a:bodyPr/>
          <a:lstStyle/>
          <a:p>
            <a:pPr eaLnBrk="1" hangingPunct="1"/>
            <a:endParaRPr lang="ru-RU" altLang="ru-RU" smtClean="0"/>
          </a:p>
        </p:txBody>
      </p:sp>
      <p:graphicFrame>
        <p:nvGraphicFramePr>
          <p:cNvPr id="6" name="Объект 4"/>
          <p:cNvGraphicFramePr>
            <a:graphicFrameLocks/>
          </p:cNvGraphicFramePr>
          <p:nvPr>
            <p:extLst>
              <p:ext uri="{D42A27DB-BD31-4B8C-83A1-F6EECF244321}">
                <p14:modId xmlns:p14="http://schemas.microsoft.com/office/powerpoint/2010/main" val="457052186"/>
              </p:ext>
            </p:extLst>
          </p:nvPr>
        </p:nvGraphicFramePr>
        <p:xfrm>
          <a:off x="393742" y="1338675"/>
          <a:ext cx="9211931" cy="57945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04626609"/>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lnSpcReduction="10000"/>
          </a:bodyPr>
          <a:lstStyle/>
          <a:p>
            <a:r>
              <a:rPr lang="ru-RU" sz="2400" b="1" dirty="0"/>
              <a:t>Федеральный закон №273-ФЗ предусматривает возможность реализации </a:t>
            </a:r>
            <a:r>
              <a:rPr lang="ru-RU" sz="2400" b="1" dirty="0">
                <a:solidFill>
                  <a:srgbClr val="FF0000"/>
                </a:solidFill>
              </a:rPr>
              <a:t>дополнительных общеобразовательных программ образовательными организациями любого типа (дошкольные образовательные организации</a:t>
            </a:r>
            <a:r>
              <a:rPr lang="ru-RU" sz="2400" b="1" dirty="0"/>
              <a:t>, общеобразовательные организации, профессиональные образовательные организации, образовательные организации высшего образования, организации дополнительного образования, организации дополнительного профессионального образования). Кроме того, дополнительные общеобразовательные программы могут реализовываться и иными юридическими лицами, осуществляющими образовательную деятельность в качестве дополнительного вида деятельности, а также индивидуальными предпринимателями</a:t>
            </a:r>
          </a:p>
        </p:txBody>
      </p:sp>
    </p:spTree>
    <p:extLst>
      <p:ext uri="{BB962C8B-B14F-4D97-AF65-F5344CB8AC3E}">
        <p14:creationId xmlns:p14="http://schemas.microsoft.com/office/powerpoint/2010/main" val="1349330474"/>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0" y="395461"/>
            <a:ext cx="9558338" cy="6345064"/>
          </a:xfrm>
        </p:spPr>
        <p:txBody>
          <a:bodyPr>
            <a:noAutofit/>
          </a:bodyPr>
          <a:lstStyle/>
          <a:p>
            <a:r>
              <a:rPr lang="ru-RU" sz="2800" b="1" dirty="0"/>
              <a:t>Классификация дополнительных общеобразовательных </a:t>
            </a:r>
            <a:r>
              <a:rPr lang="ru-RU" sz="2800" b="1" dirty="0" smtClean="0"/>
              <a:t>программ</a:t>
            </a:r>
          </a:p>
          <a:p>
            <a:r>
              <a:rPr lang="ru-RU" sz="2800" b="1" dirty="0" smtClean="0"/>
              <a:t>. </a:t>
            </a:r>
            <a:r>
              <a:rPr lang="ru-RU" sz="2800" b="1" dirty="0"/>
              <a:t>В приложении к Письму </a:t>
            </a:r>
            <a:r>
              <a:rPr lang="ru-RU" sz="2800" b="1" dirty="0" err="1"/>
              <a:t>Минобрнауки</a:t>
            </a:r>
            <a:r>
              <a:rPr lang="ru-RU" sz="2800" b="1" dirty="0"/>
              <a:t> РФ от 11.12.2006 г № 06- 1844 «О примерных требованиях к программам дополнительного образования детей» (текст 2006 года</a:t>
            </a:r>
            <a:r>
              <a:rPr lang="ru-RU" sz="2800" b="1" dirty="0" smtClean="0"/>
              <a:t>) </a:t>
            </a:r>
            <a:r>
              <a:rPr lang="ru-RU" sz="2800" b="1" dirty="0"/>
              <a:t>представлена классификация программ дополнительного образования детей: </a:t>
            </a:r>
            <a:endParaRPr lang="ru-RU" sz="2800" b="1" dirty="0" smtClean="0"/>
          </a:p>
          <a:p>
            <a:r>
              <a:rPr lang="ru-RU" sz="2800" b="1" dirty="0" smtClean="0"/>
              <a:t> </a:t>
            </a:r>
            <a:r>
              <a:rPr lang="ru-RU" sz="2800" b="1" dirty="0"/>
              <a:t>по степени авторства – типовая (примерная), модифицированная, экспериментальная, </a:t>
            </a:r>
            <a:r>
              <a:rPr lang="ru-RU" sz="2800" b="1" dirty="0">
                <a:solidFill>
                  <a:srgbClr val="FF0000"/>
                </a:solidFill>
              </a:rPr>
              <a:t>авторская; </a:t>
            </a:r>
          </a:p>
          <a:p>
            <a:r>
              <a:rPr lang="ru-RU" sz="2800" b="1" dirty="0" smtClean="0"/>
              <a:t>по </a:t>
            </a:r>
            <a:r>
              <a:rPr lang="ru-RU" sz="2800" b="1" dirty="0"/>
              <a:t>уровню усвоения – </a:t>
            </a:r>
            <a:r>
              <a:rPr lang="ru-RU" sz="2800" b="1" dirty="0">
                <a:solidFill>
                  <a:srgbClr val="FF0000"/>
                </a:solidFill>
              </a:rPr>
              <a:t>общекультурный, </a:t>
            </a:r>
            <a:r>
              <a:rPr lang="ru-RU" sz="2800" b="1" dirty="0"/>
              <a:t>углубленный, профессионально-ориентированный уровень; </a:t>
            </a:r>
            <a:endParaRPr lang="ru-RU" sz="2800" b="1" dirty="0" smtClean="0"/>
          </a:p>
          <a:p>
            <a:r>
              <a:rPr lang="ru-RU" sz="2800" b="1" dirty="0" smtClean="0"/>
              <a:t> </a:t>
            </a:r>
            <a:r>
              <a:rPr lang="ru-RU" sz="2800" b="1" dirty="0"/>
              <a:t>по форме организации содержания и процесса педагогической деятельности </a:t>
            </a:r>
            <a:r>
              <a:rPr lang="ru-RU" sz="2800" b="1" dirty="0">
                <a:solidFill>
                  <a:srgbClr val="FF0000"/>
                </a:solidFill>
              </a:rPr>
              <a:t>– интегрированная</a:t>
            </a:r>
            <a:r>
              <a:rPr lang="ru-RU" sz="2800" b="1" dirty="0"/>
              <a:t>, комплексная, модульная.</a:t>
            </a:r>
          </a:p>
        </p:txBody>
      </p:sp>
    </p:spTree>
    <p:extLst>
      <p:ext uri="{BB962C8B-B14F-4D97-AF65-F5344CB8AC3E}">
        <p14:creationId xmlns:p14="http://schemas.microsoft.com/office/powerpoint/2010/main" val="3831554054"/>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a:t>Содержание дополнительных общеобразовательных общеразвивающих программ </a:t>
            </a:r>
            <a:endParaRPr lang="ru-RU" dirty="0" smtClean="0"/>
          </a:p>
          <a:p>
            <a:r>
              <a:rPr lang="ru-RU" dirty="0" smtClean="0"/>
              <a:t>. </a:t>
            </a:r>
            <a:r>
              <a:rPr lang="ru-RU" dirty="0"/>
              <a:t>Содержание дополнительных общеобразовательных программ определяется в рамках следующих направленностей: техническая, естественнонаучная, физкультурно-спортивная, художественная, туристско- краеведческая, </a:t>
            </a:r>
            <a:r>
              <a:rPr lang="ru-RU" dirty="0">
                <a:solidFill>
                  <a:srgbClr val="FF0000"/>
                </a:solidFill>
              </a:rPr>
              <a:t>социально-педагогическая</a:t>
            </a:r>
          </a:p>
        </p:txBody>
      </p:sp>
    </p:spTree>
    <p:extLst>
      <p:ext uri="{BB962C8B-B14F-4D97-AF65-F5344CB8AC3E}">
        <p14:creationId xmlns:p14="http://schemas.microsoft.com/office/powerpoint/2010/main" val="2530001524"/>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215776" y="899517"/>
            <a:ext cx="9342562" cy="6984776"/>
          </a:xfrm>
        </p:spPr>
        <p:txBody>
          <a:bodyPr>
            <a:normAutofit/>
          </a:bodyPr>
          <a:lstStyle/>
          <a:p>
            <a:r>
              <a:rPr lang="ru-RU" sz="2400" b="1" dirty="0"/>
              <a:t>Согласно Порядка организации и осуществления образовательной деятельности по дополнительным общеобразовательным программам5 , Концепции развития дополнительного образования детей6 </a:t>
            </a:r>
            <a:r>
              <a:rPr lang="ru-RU" sz="2400" b="1" dirty="0">
                <a:solidFill>
                  <a:srgbClr val="FF0000"/>
                </a:solidFill>
              </a:rPr>
              <a:t>содержание дополнительных образовательных программ должно быть ориентировано </a:t>
            </a:r>
            <a:r>
              <a:rPr lang="ru-RU" sz="2400" b="1" dirty="0"/>
              <a:t>на: </a:t>
            </a:r>
            <a:endParaRPr lang="ru-RU" sz="2400" b="1" dirty="0" smtClean="0"/>
          </a:p>
          <a:p>
            <a:r>
              <a:rPr lang="ru-RU" sz="2400" b="1" dirty="0" smtClean="0"/>
              <a:t> </a:t>
            </a:r>
            <a:r>
              <a:rPr lang="ru-RU" sz="2400" b="1" dirty="0"/>
              <a:t>формирование и развитие творческих способностей учащихся; </a:t>
            </a:r>
            <a:endParaRPr lang="ru-RU" sz="2400" b="1" dirty="0" smtClean="0"/>
          </a:p>
          <a:p>
            <a:r>
              <a:rPr lang="ru-RU" sz="2400" b="1" dirty="0" smtClean="0"/>
              <a:t> </a:t>
            </a:r>
            <a:r>
              <a:rPr lang="ru-RU" sz="2400" b="1" dirty="0"/>
              <a:t>удовлетворение индивидуальных потребностей учащихся в интеллектуальном, художественно-эстетическом, нравственном и интеллектуальном развитии, а также в занятиях физической культурой и спортом; </a:t>
            </a:r>
            <a:r>
              <a:rPr lang="ru-RU" sz="2400" b="1" dirty="0" smtClean="0"/>
              <a:t>формирование </a:t>
            </a:r>
            <a:r>
              <a:rPr lang="ru-RU" sz="2400" b="1" dirty="0"/>
              <a:t>культуры здорового и безопасного образа жизни, укрепление здоровья учащихся; </a:t>
            </a:r>
            <a:endParaRPr lang="ru-RU" sz="2400" b="1" dirty="0" smtClean="0"/>
          </a:p>
          <a:p>
            <a:r>
              <a:rPr lang="ru-RU" sz="2400" b="1" dirty="0" smtClean="0"/>
              <a:t>обеспечение </a:t>
            </a:r>
            <a:r>
              <a:rPr lang="ru-RU" sz="2400" b="1" dirty="0"/>
              <a:t>духовно-нравственного, гражданско-патриотического, военно-патриотического, трудового воспитания учащихся;</a:t>
            </a:r>
          </a:p>
        </p:txBody>
      </p:sp>
    </p:spTree>
    <p:extLst>
      <p:ext uri="{BB962C8B-B14F-4D97-AF65-F5344CB8AC3E}">
        <p14:creationId xmlns:p14="http://schemas.microsoft.com/office/powerpoint/2010/main" val="789527179"/>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a:xfrm>
            <a:off x="-216272" y="539477"/>
            <a:ext cx="9631164" cy="7416824"/>
          </a:xfrm>
        </p:spPr>
        <p:txBody>
          <a:bodyPr>
            <a:normAutofit/>
          </a:bodyPr>
          <a:lstStyle/>
          <a:p>
            <a:r>
              <a:rPr lang="ru-RU" dirty="0"/>
              <a:t>Требования к условиям реализации программ </a:t>
            </a:r>
            <a:r>
              <a:rPr lang="ru-RU" dirty="0" smtClean="0"/>
              <a:t>Общие </a:t>
            </a:r>
            <a:r>
              <a:rPr lang="ru-RU" dirty="0"/>
              <a:t>требования к условиям реализации образовательных программ зафиксированы во 2 главе Федерального Закона № 273-ФЗ </a:t>
            </a:r>
            <a:r>
              <a:rPr lang="ru-RU" dirty="0" err="1"/>
              <a:t>пп</a:t>
            </a:r>
            <a:r>
              <a:rPr lang="ru-RU" dirty="0"/>
              <a:t>. 13- 19 и определяют язык образования, формы реализации образовательных программ, формы получения образования и обучения, печатные и электронные образовательные ресурсы, информационные ресурсы. </a:t>
            </a:r>
          </a:p>
          <a:p>
            <a:r>
              <a:rPr lang="ru-RU" dirty="0" smtClean="0"/>
              <a:t> </a:t>
            </a:r>
            <a:r>
              <a:rPr lang="ru-RU" dirty="0">
                <a:solidFill>
                  <a:srgbClr val="FF0000"/>
                </a:solidFill>
              </a:rPr>
              <a:t>Содержание и сроки обучения по дополнительным общеобразовательными программам определяются и утверждаются организацией, осуществляющей по ним образовательную деятельность </a:t>
            </a:r>
            <a:r>
              <a:rPr lang="ru-RU" dirty="0"/>
              <a:t>(Закон № 273-ФЗ гл. 2, ст. 12, п. 5; гл. 10, ст. 75, п. 4).</a:t>
            </a:r>
          </a:p>
        </p:txBody>
      </p:sp>
    </p:spTree>
    <p:extLst>
      <p:ext uri="{BB962C8B-B14F-4D97-AF65-F5344CB8AC3E}">
        <p14:creationId xmlns:p14="http://schemas.microsoft.com/office/powerpoint/2010/main" val="844676933"/>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a:xfrm>
            <a:off x="289932" y="323453"/>
            <a:ext cx="9268406" cy="7125562"/>
          </a:xfrm>
        </p:spPr>
        <p:txBody>
          <a:bodyPr>
            <a:normAutofit fontScale="92500" lnSpcReduction="20000"/>
          </a:bodyPr>
          <a:lstStyle/>
          <a:p>
            <a:r>
              <a:rPr lang="ru-RU" b="1" dirty="0">
                <a:solidFill>
                  <a:srgbClr val="FF0000"/>
                </a:solidFill>
              </a:rPr>
              <a:t>Содержание программы оформляется в учебном плане </a:t>
            </a:r>
            <a:r>
              <a:rPr lang="ru-RU" b="1" dirty="0"/>
              <a:t>– документ, который определяет перечень, трудоемкость, последовательность и распределение по периодам обучения учебных предметов, курсов, дисциплин (модулей), тем, практики, иных видов учебной деятельности и формы аттестации обучающихся (Закон № 273-ФЗ, ст.2, п. 22; ст. 47, п. 5) 1.5.4. Согласно Закону № 273-ФЗ образовательные программы</a:t>
            </a:r>
            <a:r>
              <a:rPr lang="ru-RU" b="1" dirty="0" smtClean="0"/>
              <a:t>: </a:t>
            </a:r>
            <a:r>
              <a:rPr lang="ru-RU" b="1" dirty="0" smtClean="0">
                <a:solidFill>
                  <a:srgbClr val="FF0000"/>
                </a:solidFill>
              </a:rPr>
              <a:t>могут </a:t>
            </a:r>
            <a:r>
              <a:rPr lang="ru-RU" b="1" dirty="0">
                <a:solidFill>
                  <a:srgbClr val="FF0000"/>
                </a:solidFill>
              </a:rPr>
              <a:t>реализовываться как самостоятельно, так и в формате сетевого взаимодействия </a:t>
            </a:r>
            <a:r>
              <a:rPr lang="ru-RU" b="1" dirty="0"/>
              <a:t>(гл. 2, ст. 13, п. 1; гл. 2, ст. 15); </a:t>
            </a:r>
            <a:r>
              <a:rPr lang="ru-RU" b="1" dirty="0" smtClean="0"/>
              <a:t>могут </a:t>
            </a:r>
            <a:r>
              <a:rPr lang="ru-RU" b="1" dirty="0"/>
              <a:t>осуществляться на основе использования различных образовательных технологий, в том числе дистанционных и электронного обучения (гл. 2, ст. 13, п. 2; гл. 2, ст. 16);  могут использовать форму организации образовательной деятельности, основанную на «модульном принципе представления содержания образовательной программы и построения учебных планов» (гл. 2, ст. 13, п. 3);</a:t>
            </a:r>
          </a:p>
        </p:txBody>
      </p:sp>
    </p:spTree>
    <p:extLst>
      <p:ext uri="{BB962C8B-B14F-4D97-AF65-F5344CB8AC3E}">
        <p14:creationId xmlns:p14="http://schemas.microsoft.com/office/powerpoint/2010/main" val="179583424"/>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575816" y="-17486"/>
            <a:ext cx="8911084" cy="8280920"/>
          </a:xfrm>
        </p:spPr>
        <p:txBody>
          <a:bodyPr>
            <a:normAutofit/>
          </a:bodyPr>
          <a:lstStyle/>
          <a:p>
            <a:r>
              <a:rPr lang="ru-RU" dirty="0" smtClean="0"/>
              <a:t> </a:t>
            </a:r>
            <a:r>
              <a:rPr lang="ru-RU" sz="2400" b="1" dirty="0">
                <a:solidFill>
                  <a:srgbClr val="FF0000"/>
                </a:solidFill>
              </a:rPr>
              <a:t>занятия в объединениях могут проводиться по группам, индивидуально или всем составом объединения </a:t>
            </a:r>
            <a:r>
              <a:rPr lang="ru-RU" sz="2400" b="1" dirty="0"/>
              <a:t>(п. 9); </a:t>
            </a:r>
            <a:r>
              <a:rPr lang="ru-RU" sz="2400" b="1" dirty="0" smtClean="0"/>
              <a:t> </a:t>
            </a:r>
            <a:r>
              <a:rPr lang="ru-RU" sz="2400" b="1" dirty="0"/>
              <a:t>особенности организации образовательного процесса для обучающихся детей с ОВЗ и детей-инвалидов (</a:t>
            </a:r>
            <a:r>
              <a:rPr lang="ru-RU" sz="2400" b="1" dirty="0" err="1"/>
              <a:t>пп</a:t>
            </a:r>
            <a:r>
              <a:rPr lang="ru-RU" sz="2400" b="1" dirty="0"/>
              <a:t>. 18-22) 1.5.7. СанПиН 2.4.4.3172-14 «</a:t>
            </a:r>
            <a:r>
              <a:rPr lang="ru-RU" sz="2400" b="1" dirty="0">
                <a:solidFill>
                  <a:srgbClr val="FF0000"/>
                </a:solidFill>
              </a:rPr>
              <a:t>Санитарно-эпидемиологические требования к устройству, содержанию и организации режима работы образовательных организаций дополнительного образования детей» </a:t>
            </a:r>
            <a:r>
              <a:rPr lang="ru-RU" sz="2400" b="1" dirty="0"/>
              <a:t>нормирует требования к организации образовательного процесса (раздел VIII): </a:t>
            </a:r>
            <a:r>
              <a:rPr lang="ru-RU" sz="2400" b="1" dirty="0" smtClean="0"/>
              <a:t>«</a:t>
            </a:r>
            <a:r>
              <a:rPr lang="ru-RU" sz="2400" b="1" dirty="0"/>
              <a:t>занятия в объединениях проводятся по группам, подгруппам, индивидуально или всем составом объединения» (п. 8.2); </a:t>
            </a:r>
            <a:r>
              <a:rPr lang="ru-RU" sz="2400" b="1" dirty="0" smtClean="0">
                <a:solidFill>
                  <a:srgbClr val="FF0000"/>
                </a:solidFill>
              </a:rPr>
              <a:t>Продолжительность </a:t>
            </a:r>
            <a:r>
              <a:rPr lang="ru-RU" sz="2400" b="1" dirty="0">
                <a:solidFill>
                  <a:srgbClr val="FF0000"/>
                </a:solidFill>
              </a:rPr>
              <a:t>занятий и их кратность в неделю в объединениях устанавливаются локальным нормативным актом организации</a:t>
            </a:r>
            <a:r>
              <a:rPr lang="ru-RU" sz="2400" b="1" dirty="0"/>
              <a:t> (п. 8.2); </a:t>
            </a:r>
            <a:r>
              <a:rPr lang="ru-RU" sz="2400" b="1" dirty="0" smtClean="0"/>
              <a:t> </a:t>
            </a:r>
            <a:r>
              <a:rPr lang="ru-RU" sz="2400" b="1" dirty="0">
                <a:solidFill>
                  <a:srgbClr val="FF0000"/>
                </a:solidFill>
              </a:rPr>
              <a:t>Режим занятий </a:t>
            </a:r>
            <a:r>
              <a:rPr lang="ru-RU" sz="2400" b="1" dirty="0"/>
              <a:t>(</a:t>
            </a:r>
            <a:r>
              <a:rPr lang="ru-RU" sz="2400" b="1" dirty="0" err="1"/>
              <a:t>пп</a:t>
            </a:r>
            <a:r>
              <a:rPr lang="ru-RU" sz="2400" b="1" dirty="0"/>
              <a:t>. 8.3, 8.4), в </a:t>
            </a:r>
            <a:r>
              <a:rPr lang="ru-RU" sz="2400" b="1" dirty="0" err="1"/>
              <a:t>т.ч</a:t>
            </a:r>
            <a:r>
              <a:rPr lang="ru-RU" sz="2400" b="1" dirty="0"/>
              <a:t>. с использованием информационных средств (</a:t>
            </a:r>
            <a:r>
              <a:rPr lang="ru-RU" sz="2400" b="1" dirty="0" err="1"/>
              <a:t>пп</a:t>
            </a:r>
            <a:r>
              <a:rPr lang="ru-RU" sz="2400" b="1" dirty="0"/>
              <a:t>. 8.7, 8.8) и их продолжительность (п. 8.5); </a:t>
            </a:r>
          </a:p>
          <a:p>
            <a:r>
              <a:rPr lang="ru-RU" sz="2400" b="1" dirty="0" smtClean="0"/>
              <a:t>Максимальный </a:t>
            </a:r>
            <a:r>
              <a:rPr lang="ru-RU" sz="2400" b="1" dirty="0"/>
              <a:t>объем нагрузки (п. 8.6); </a:t>
            </a:r>
          </a:p>
          <a:p>
            <a:r>
              <a:rPr lang="ru-RU" sz="2400" b="1" dirty="0" smtClean="0"/>
              <a:t>Особенности </a:t>
            </a:r>
            <a:r>
              <a:rPr lang="ru-RU" sz="2400" b="1" dirty="0"/>
              <a:t>зачисления (п. 8.10) </a:t>
            </a:r>
          </a:p>
        </p:txBody>
      </p:sp>
    </p:spTree>
    <p:extLst>
      <p:ext uri="{BB962C8B-B14F-4D97-AF65-F5344CB8AC3E}">
        <p14:creationId xmlns:p14="http://schemas.microsoft.com/office/powerpoint/2010/main" val="3595779176"/>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a:t>МЕТОДИЧЕСКИЕ РЕКОМЕНДАЦИИ ПО ПРОЕКТИРОВАНИЮ ДОПОЛНИТЕЛЬНЫХ ОБЩЕОБРАЗОВАТЕЛЬНЫХ ОБЩЕРАЗВИВАЮЩИХ ПРОГРАММ </a:t>
            </a:r>
            <a:r>
              <a:rPr lang="ru-RU" dirty="0" smtClean="0"/>
              <a:t>(Москва, 2015 г. (Попова И.Н., Славин С.С.)</a:t>
            </a:r>
            <a:endParaRPr lang="ru-RU" dirty="0"/>
          </a:p>
        </p:txBody>
      </p:sp>
    </p:spTree>
    <p:extLst>
      <p:ext uri="{BB962C8B-B14F-4D97-AF65-F5344CB8AC3E}">
        <p14:creationId xmlns:p14="http://schemas.microsoft.com/office/powerpoint/2010/main" val="2035672902"/>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Autofit/>
          </a:bodyPr>
          <a:lstStyle/>
          <a:p>
            <a:r>
              <a:rPr lang="ru-RU" sz="2800" dirty="0"/>
              <a:t>Раздел 1. Нормативно-правовые и экономические основания проектирования дополнительных общеобразовательных общеразвивающих программ 1.1. Общие положения 1.2. Характеристика дополнительных общеобразовательных общеразвивающих программ 1.3. Классификация дополнительных общеобразовательных программ 1.4. Содержание дополнительных общеобразовательных общеразвивающих программ 1.5. Требования к условиям реализации программ 1.6. Экономические подходы к проектированию дополнительных общеобразовательных общеразвивающих программ</a:t>
            </a:r>
          </a:p>
        </p:txBody>
      </p:sp>
    </p:spTree>
    <p:extLst>
      <p:ext uri="{BB962C8B-B14F-4D97-AF65-F5344CB8AC3E}">
        <p14:creationId xmlns:p14="http://schemas.microsoft.com/office/powerpoint/2010/main" val="2830282252"/>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287784" y="611485"/>
            <a:ext cx="9270554" cy="6129040"/>
          </a:xfrm>
        </p:spPr>
        <p:txBody>
          <a:bodyPr>
            <a:noAutofit/>
          </a:bodyPr>
          <a:lstStyle/>
          <a:p>
            <a:r>
              <a:rPr lang="ru-RU" sz="2800" dirty="0"/>
              <a:t>Раздел 2. Технологические аспекты проектирования дополнительных общеобразовательных общеразвивающих программ 2.1. Организационная модель проектирования дополнительных общеобразовательных общеразвивающих программ 2.2. Проектирование целеполагания и результативности дополнительных общеобразовательных общеразвивающих программ 2.3. Структура дополнительной общеобразовательной общеразвивающей программы 2.4. Требования к оформлению дополнительной общеобразовательной общеразвивающей программы 2.5. Порядок проверки и утверждения дополнительных общеобразовательных общеразвивающих программ Приложения. Формы структурных элементов дополнительных общеобразовательных общеразвивающих программ</a:t>
            </a:r>
          </a:p>
        </p:txBody>
      </p:sp>
    </p:spTree>
    <p:extLst>
      <p:ext uri="{BB962C8B-B14F-4D97-AF65-F5344CB8AC3E}">
        <p14:creationId xmlns:p14="http://schemas.microsoft.com/office/powerpoint/2010/main" val="2797027327"/>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516283" y="236241"/>
            <a:ext cx="9328078" cy="708719"/>
          </a:xfrm>
        </p:spPr>
        <p:txBody>
          <a:bodyPr/>
          <a:lstStyle/>
          <a:p>
            <a:pPr eaLnBrk="1" hangingPunct="1">
              <a:defRPr/>
            </a:pPr>
            <a:r>
              <a:rPr lang="ru-RU" altLang="ru-RU" sz="2600" b="1" dirty="0">
                <a:solidFill>
                  <a:srgbClr val="FF0000"/>
                </a:solidFill>
                <a:effectLst>
                  <a:outerShdw blurRad="38100" dist="38100" dir="2700000" algn="tl">
                    <a:srgbClr val="000000">
                      <a:alpha val="43137"/>
                    </a:srgbClr>
                  </a:outerShdw>
                </a:effectLst>
              </a:rPr>
              <a:t>Научно-методическое и информационно-аналитическое обеспечение управления качеством образования</a:t>
            </a:r>
          </a:p>
        </p:txBody>
      </p:sp>
      <p:sp>
        <p:nvSpPr>
          <p:cNvPr id="3075" name="Rectangle 3"/>
          <p:cNvSpPr>
            <a:spLocks noGrp="1" noChangeArrowheads="1"/>
          </p:cNvSpPr>
          <p:nvPr>
            <p:ph type="subTitle" idx="1"/>
          </p:nvPr>
        </p:nvSpPr>
        <p:spPr>
          <a:xfrm>
            <a:off x="708795" y="1181200"/>
            <a:ext cx="8978057" cy="5905996"/>
          </a:xfrm>
        </p:spPr>
        <p:txBody>
          <a:bodyPr/>
          <a:lstStyle/>
          <a:p>
            <a:pPr>
              <a:defRPr/>
            </a:pPr>
            <a:r>
              <a:rPr lang="ru-RU" sz="2200" b="1" dirty="0">
                <a:solidFill>
                  <a:schemeClr val="tx2"/>
                </a:solidFill>
              </a:rPr>
              <a:t>ПОСТАНОВЛЕНИЕ</a:t>
            </a:r>
          </a:p>
          <a:p>
            <a:pPr>
              <a:defRPr/>
            </a:pPr>
            <a:r>
              <a:rPr lang="ru-RU" sz="2200" b="1" dirty="0">
                <a:solidFill>
                  <a:schemeClr val="tx2"/>
                </a:solidFill>
              </a:rPr>
              <a:t>от 23 мая 2015 г. N 497</a:t>
            </a:r>
          </a:p>
          <a:p>
            <a:pPr>
              <a:defRPr/>
            </a:pPr>
            <a:r>
              <a:rPr lang="ru-RU" sz="2200" b="1" dirty="0">
                <a:solidFill>
                  <a:schemeClr val="tx2"/>
                </a:solidFill>
              </a:rPr>
              <a:t>О ФЕДЕРАЛЬНОЙ ЦЕЛЕВОЙ ПРОГРАММЕ</a:t>
            </a:r>
          </a:p>
          <a:p>
            <a:pPr>
              <a:defRPr/>
            </a:pPr>
            <a:r>
              <a:rPr lang="ru-RU" sz="2200" b="1" dirty="0">
                <a:solidFill>
                  <a:schemeClr val="tx2"/>
                </a:solidFill>
              </a:rPr>
              <a:t>РАЗВИТИЯ ОБРАЗОВАНИЯ НА 2016 - 2020 ГОДЫ</a:t>
            </a:r>
          </a:p>
          <a:p>
            <a:pPr marL="671962" indent="-671962" eaLnBrk="1" hangingPunct="1">
              <a:lnSpc>
                <a:spcPct val="80000"/>
              </a:lnSpc>
              <a:defRPr/>
            </a:pPr>
            <a:endParaRPr lang="ru-RU" sz="2200" b="1" dirty="0">
              <a:solidFill>
                <a:schemeClr val="tx2"/>
              </a:solidFill>
            </a:endParaRPr>
          </a:p>
          <a:p>
            <a:pPr indent="-671962" algn="just" eaLnBrk="1" hangingPunct="1">
              <a:spcBef>
                <a:spcPts val="0"/>
              </a:spcBef>
              <a:defRPr/>
            </a:pPr>
            <a:r>
              <a:rPr lang="ru-RU" sz="2600" b="1" dirty="0">
                <a:solidFill>
                  <a:schemeClr val="tx2"/>
                </a:solidFill>
              </a:rPr>
              <a:t>Целью Программы является создание условий для эффективного </a:t>
            </a:r>
            <a:r>
              <a:rPr lang="ru-RU" sz="2600" b="1" dirty="0">
                <a:solidFill>
                  <a:srgbClr val="FF0000"/>
                </a:solidFill>
              </a:rPr>
              <a:t>развития российского образования, направленного на обеспечение доступности качественного образования</a:t>
            </a:r>
            <a:r>
              <a:rPr lang="ru-RU" sz="2600" b="1" dirty="0">
                <a:solidFill>
                  <a:schemeClr val="tx2"/>
                </a:solidFill>
              </a:rPr>
              <a:t>, отвечающего требованиям современного инновационного социально ориентированного развития Российской Федерации</a:t>
            </a:r>
          </a:p>
          <a:p>
            <a:pPr>
              <a:defRPr/>
            </a:pPr>
            <a:endParaRPr lang="ru-RU" sz="2600" b="1" dirty="0">
              <a:solidFill>
                <a:schemeClr val="tx2"/>
              </a:solidFill>
            </a:endParaRPr>
          </a:p>
        </p:txBody>
      </p:sp>
    </p:spTree>
    <p:extLst>
      <p:ext uri="{BB962C8B-B14F-4D97-AF65-F5344CB8AC3E}">
        <p14:creationId xmlns:p14="http://schemas.microsoft.com/office/powerpoint/2010/main" val="933944439"/>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fontScale="92500" lnSpcReduction="20000"/>
          </a:bodyPr>
          <a:lstStyle/>
          <a:p>
            <a:r>
              <a:rPr lang="ru-RU" b="1" dirty="0"/>
              <a:t>Структуру дополнительной общеобразовательной общеразвивающей программы составляют два основных раздела</a:t>
            </a:r>
            <a:r>
              <a:rPr lang="ru-RU" b="1" dirty="0">
                <a:solidFill>
                  <a:srgbClr val="FF0000"/>
                </a:solidFill>
              </a:rPr>
              <a:t>. Раздел № 1 </a:t>
            </a:r>
            <a:r>
              <a:rPr lang="ru-RU" b="1" dirty="0"/>
              <a:t>«Комплекс основных характеристик программы</a:t>
            </a:r>
            <a:r>
              <a:rPr lang="ru-RU" b="1" dirty="0" smtClean="0"/>
              <a:t>»: </a:t>
            </a:r>
            <a:r>
              <a:rPr lang="ru-RU" b="1" dirty="0"/>
              <a:t>пояснительная записка; </a:t>
            </a:r>
            <a:r>
              <a:rPr lang="ru-RU" b="1" dirty="0" smtClean="0"/>
              <a:t>цель </a:t>
            </a:r>
            <a:r>
              <a:rPr lang="ru-RU" b="1" dirty="0"/>
              <a:t>и задачи программы; </a:t>
            </a:r>
            <a:r>
              <a:rPr lang="ru-RU" b="1" dirty="0" smtClean="0"/>
              <a:t>содержание </a:t>
            </a:r>
            <a:r>
              <a:rPr lang="ru-RU" b="1" dirty="0"/>
              <a:t>программы; </a:t>
            </a:r>
            <a:r>
              <a:rPr lang="ru-RU" b="1" dirty="0" smtClean="0"/>
              <a:t>планируемые </a:t>
            </a:r>
            <a:r>
              <a:rPr lang="ru-RU" b="1" dirty="0"/>
              <a:t>результаты; </a:t>
            </a:r>
            <a:endParaRPr lang="ru-RU" b="1" dirty="0" smtClean="0"/>
          </a:p>
          <a:p>
            <a:r>
              <a:rPr lang="ru-RU" b="1" dirty="0" smtClean="0">
                <a:solidFill>
                  <a:srgbClr val="FF0000"/>
                </a:solidFill>
              </a:rPr>
              <a:t>Раздел </a:t>
            </a:r>
            <a:r>
              <a:rPr lang="ru-RU" b="1" dirty="0">
                <a:solidFill>
                  <a:srgbClr val="FF0000"/>
                </a:solidFill>
              </a:rPr>
              <a:t>№ 2 </a:t>
            </a:r>
            <a:r>
              <a:rPr lang="ru-RU" b="1" dirty="0"/>
              <a:t>«Комплекс организационно-педагогических условий</a:t>
            </a:r>
            <a:r>
              <a:rPr lang="ru-RU" b="1"/>
              <a:t>»: </a:t>
            </a:r>
            <a:r>
              <a:rPr lang="ru-RU" b="1" smtClean="0"/>
              <a:t>календарный </a:t>
            </a:r>
            <a:r>
              <a:rPr lang="ru-RU" b="1" dirty="0"/>
              <a:t>учебный график</a:t>
            </a:r>
            <a:r>
              <a:rPr lang="ru-RU" b="1" dirty="0" smtClean="0"/>
              <a:t>; </a:t>
            </a:r>
            <a:r>
              <a:rPr lang="ru-RU" b="1" dirty="0"/>
              <a:t>условия реализации программы</a:t>
            </a:r>
            <a:r>
              <a:rPr lang="ru-RU" b="1" dirty="0" smtClean="0"/>
              <a:t>; </a:t>
            </a:r>
            <a:r>
              <a:rPr lang="ru-RU" b="1" dirty="0"/>
              <a:t>формы аттестации</a:t>
            </a:r>
            <a:r>
              <a:rPr lang="ru-RU" b="1" dirty="0" smtClean="0"/>
              <a:t>; </a:t>
            </a:r>
            <a:r>
              <a:rPr lang="ru-RU" b="1" dirty="0"/>
              <a:t>оценочные материалы; </a:t>
            </a:r>
            <a:r>
              <a:rPr lang="ru-RU" b="1" dirty="0" smtClean="0"/>
              <a:t>методические </a:t>
            </a:r>
            <a:r>
              <a:rPr lang="ru-RU" b="1" dirty="0"/>
              <a:t>материалы; </a:t>
            </a:r>
            <a:r>
              <a:rPr lang="ru-RU" b="1" dirty="0" smtClean="0"/>
              <a:t>рабочие </a:t>
            </a:r>
            <a:r>
              <a:rPr lang="ru-RU" b="1" dirty="0"/>
              <a:t>программы (модули) курсов, дисциплин программы; </a:t>
            </a:r>
            <a:r>
              <a:rPr lang="ru-RU" b="1" dirty="0" smtClean="0"/>
              <a:t>список </a:t>
            </a:r>
            <a:r>
              <a:rPr lang="ru-RU" b="1" dirty="0"/>
              <a:t>литературы. </a:t>
            </a:r>
          </a:p>
        </p:txBody>
      </p:sp>
    </p:spTree>
    <p:extLst>
      <p:ext uri="{BB962C8B-B14F-4D97-AF65-F5344CB8AC3E}">
        <p14:creationId xmlns:p14="http://schemas.microsoft.com/office/powerpoint/2010/main" val="2200948271"/>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Рисунок 44" descr="podval_1.tif"/>
          <p:cNvPicPr>
            <a:picLocks noChangeAspect="1"/>
          </p:cNvPicPr>
          <p:nvPr/>
        </p:nvPicPr>
        <p:blipFill>
          <a:blip r:embed="rId2">
            <a:extLst>
              <a:ext uri="{28A0092B-C50C-407E-A947-70E740481C1C}">
                <a14:useLocalDpi xmlns:a14="http://schemas.microsoft.com/office/drawing/2010/main" val="0"/>
              </a:ext>
            </a:extLst>
          </a:blip>
          <a:srcRect l="26276" t="3189" r="15704" b="6963"/>
          <a:stretch>
            <a:fillRect/>
          </a:stretch>
        </p:blipFill>
        <p:spPr bwMode="auto">
          <a:xfrm>
            <a:off x="0" y="0"/>
            <a:ext cx="10080625" cy="755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5"/>
          <p:cNvPicPr>
            <a:picLocks noChangeAspect="1" noChangeArrowheads="1"/>
          </p:cNvPicPr>
          <p:nvPr/>
        </p:nvPicPr>
        <p:blipFill>
          <a:blip r:embed="rId3"/>
          <a:srcRect/>
          <a:stretch>
            <a:fillRect/>
          </a:stretch>
        </p:blipFill>
        <p:spPr bwMode="auto">
          <a:xfrm>
            <a:off x="957310" y="5930496"/>
            <a:ext cx="934558" cy="1331692"/>
          </a:xfrm>
          <a:prstGeom prst="rect">
            <a:avLst/>
          </a:prstGeom>
          <a:ln>
            <a:noFill/>
          </a:ln>
          <a:effectLst>
            <a:outerShdw blurRad="292100" dist="139700" dir="2700000" algn="tl" rotWithShape="0">
              <a:srgbClr val="333333">
                <a:alpha val="65000"/>
              </a:srgbClr>
            </a:outerShdw>
          </a:effectLst>
          <a:extLst/>
        </p:spPr>
      </p:pic>
      <p:pic>
        <p:nvPicPr>
          <p:cNvPr id="41988" name="Picture 11"/>
          <p:cNvPicPr>
            <a:picLocks noChangeAspect="1" noChangeArrowheads="1"/>
          </p:cNvPicPr>
          <p:nvPr/>
        </p:nvPicPr>
        <p:blipFill>
          <a:blip r:embed="rId4">
            <a:extLst>
              <a:ext uri="{28A0092B-C50C-407E-A947-70E740481C1C}">
                <a14:useLocalDpi xmlns:a14="http://schemas.microsoft.com/office/drawing/2010/main" val="0"/>
              </a:ext>
            </a:extLst>
          </a:blip>
          <a:srcRect l="17458" t="7681" r="16103"/>
          <a:stretch>
            <a:fillRect/>
          </a:stretch>
        </p:blipFill>
        <p:spPr bwMode="auto">
          <a:xfrm>
            <a:off x="2649665" y="4341564"/>
            <a:ext cx="1263578" cy="1224947"/>
          </a:xfrm>
          <a:prstGeom prst="rect">
            <a:avLst/>
          </a:prstGeom>
          <a:noFill/>
          <a:ln>
            <a:noFill/>
          </a:ln>
          <a:effectLst>
            <a:outerShdw dist="139700" dir="2700000" algn="tl" rotWithShape="0">
              <a:srgbClr val="333333">
                <a:alpha val="6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2"/>
          <p:cNvPicPr>
            <a:picLocks noChangeAspect="1" noChangeArrowheads="1"/>
          </p:cNvPicPr>
          <p:nvPr/>
        </p:nvPicPr>
        <p:blipFill rotWithShape="1">
          <a:blip r:embed="rId5"/>
          <a:srcRect/>
          <a:stretch/>
        </p:blipFill>
        <p:spPr bwMode="auto">
          <a:xfrm>
            <a:off x="1319582" y="4542805"/>
            <a:ext cx="1466591" cy="1902169"/>
          </a:xfrm>
          <a:prstGeom prst="rect">
            <a:avLst/>
          </a:prstGeom>
          <a:ln>
            <a:noFill/>
          </a:ln>
          <a:effectLst>
            <a:outerShdw blurRad="292100" dist="139700" dir="2700000" algn="tl" rotWithShape="0">
              <a:srgbClr val="333333">
                <a:alpha val="65000"/>
              </a:srgbClr>
            </a:outerShdw>
          </a:effectLst>
          <a:extLst/>
        </p:spPr>
      </p:pic>
      <p:sp>
        <p:nvSpPr>
          <p:cNvPr id="31" name="Rectangle 1"/>
          <p:cNvSpPr>
            <a:spLocks noChangeArrowheads="1"/>
          </p:cNvSpPr>
          <p:nvPr/>
        </p:nvSpPr>
        <p:spPr bwMode="auto">
          <a:xfrm>
            <a:off x="1" y="0"/>
            <a:ext cx="754297"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pPr defTabSz="1007943" fontAlgn="auto">
              <a:spcBef>
                <a:spcPts val="0"/>
              </a:spcBef>
              <a:spcAft>
                <a:spcPts val="0"/>
              </a:spcAft>
              <a:defRPr/>
            </a:pPr>
            <a:endParaRPr lang="ru-RU">
              <a:solidFill>
                <a:prstClr val="white"/>
              </a:solidFill>
            </a:endParaRPr>
          </a:p>
        </p:txBody>
      </p:sp>
      <p:pic>
        <p:nvPicPr>
          <p:cNvPr id="12" name="Picture 2"/>
          <p:cNvPicPr>
            <a:picLocks noChangeAspect="1" noChangeArrowheads="1"/>
          </p:cNvPicPr>
          <p:nvPr/>
        </p:nvPicPr>
        <p:blipFill>
          <a:blip r:embed="rId6">
            <a:lum bright="70000" contrast="-20000"/>
          </a:blip>
          <a:srcRect/>
          <a:stretch>
            <a:fillRect/>
          </a:stretch>
        </p:blipFill>
        <p:spPr bwMode="auto">
          <a:xfrm>
            <a:off x="59504" y="208242"/>
            <a:ext cx="1011563" cy="635222"/>
          </a:xfrm>
          <a:prstGeom prst="rect">
            <a:avLst/>
          </a:prstGeom>
          <a:noFill/>
          <a:ln w="9525">
            <a:noFill/>
            <a:round/>
            <a:headEnd/>
            <a:tailEnd/>
          </a:ln>
          <a:effectLst>
            <a:outerShdw blurRad="50800" dist="38100" dir="2700000" algn="tl" rotWithShape="0">
              <a:prstClr val="black">
                <a:alpha val="40000"/>
              </a:prstClr>
            </a:outerShdw>
          </a:effectLst>
        </p:spPr>
      </p:pic>
      <p:sp>
        <p:nvSpPr>
          <p:cNvPr id="41992" name="Rectangle 7"/>
          <p:cNvSpPr>
            <a:spLocks noChangeArrowheads="1"/>
          </p:cNvSpPr>
          <p:nvPr/>
        </p:nvSpPr>
        <p:spPr bwMode="auto">
          <a:xfrm flipH="1">
            <a:off x="122508" y="1289695"/>
            <a:ext cx="538906" cy="6269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eaVert" lIns="99207" tIns="49604" rIns="99207" bIns="49604" anchor="b">
            <a:spAutoFit/>
          </a:bodyPr>
          <a:lstStyle/>
          <a:p>
            <a:pPr defTabSz="1007943">
              <a:tabLst>
                <a:tab pos="797955" algn="l"/>
                <a:tab pos="1595910" algn="l"/>
                <a:tab pos="2393865" algn="l"/>
                <a:tab pos="3191820" algn="l"/>
                <a:tab pos="3989775" algn="l"/>
                <a:tab pos="4787730" algn="l"/>
                <a:tab pos="5585685" algn="l"/>
              </a:tabLst>
            </a:pPr>
            <a:r>
              <a:rPr lang="ru-RU" altLang="ru-RU" sz="2200">
                <a:solidFill>
                  <a:srgbClr val="FFFFFF"/>
                </a:solidFill>
                <a:latin typeface="Cambria" pitchFamily="18" charset="0"/>
              </a:rPr>
              <a:t>ИЗДАТЕЛЬСТВО	АКАДЕМКНИГА/УЧЕБНИК</a:t>
            </a:r>
          </a:p>
        </p:txBody>
      </p:sp>
      <p:sp>
        <p:nvSpPr>
          <p:cNvPr id="46" name="Прямоугольник 45"/>
          <p:cNvSpPr/>
          <p:nvPr/>
        </p:nvSpPr>
        <p:spPr>
          <a:xfrm>
            <a:off x="1617100" y="1240697"/>
            <a:ext cx="7233199" cy="1322943"/>
          </a:xfrm>
          <a:prstGeom prst="rect">
            <a:avLst/>
          </a:prstGeom>
          <a:solidFill>
            <a:schemeClr val="accent1">
              <a:alpha val="0"/>
            </a:schemeClr>
          </a:solidFill>
          <a:ln>
            <a:noFill/>
          </a:ln>
        </p:spPr>
        <p:style>
          <a:lnRef idx="1">
            <a:schemeClr val="accent4"/>
          </a:lnRef>
          <a:fillRef idx="2">
            <a:schemeClr val="accent4"/>
          </a:fillRef>
          <a:effectRef idx="1">
            <a:schemeClr val="accent4"/>
          </a:effectRef>
          <a:fontRef idx="minor">
            <a:schemeClr val="dk1"/>
          </a:fontRef>
        </p:style>
        <p:txBody>
          <a:bodyPr lIns="100794" tIns="50397" rIns="100794" bIns="50397" anchor="ctr">
            <a:spAutoFit/>
          </a:bodyPr>
          <a:lstStyle/>
          <a:p>
            <a:pPr algn="just" defTabSz="1007943" fontAlgn="auto">
              <a:spcBef>
                <a:spcPts val="0"/>
              </a:spcBef>
              <a:spcAft>
                <a:spcPts val="0"/>
              </a:spcAft>
              <a:defRPr/>
            </a:pPr>
            <a:r>
              <a:rPr lang="ru-RU" sz="4000" i="1" dirty="0">
                <a:solidFill>
                  <a:srgbClr val="002060"/>
                </a:solidFill>
                <a:cs typeface="Tahoma" pitchFamily="32" charset="0"/>
              </a:rPr>
              <a:t>Предшкола нового поколения</a:t>
            </a:r>
          </a:p>
          <a:p>
            <a:pPr algn="just" defTabSz="1007943" fontAlgn="auto">
              <a:spcBef>
                <a:spcPts val="0"/>
              </a:spcBef>
              <a:spcAft>
                <a:spcPts val="0"/>
              </a:spcAft>
              <a:defRPr/>
            </a:pPr>
            <a:endParaRPr lang="ru-RU" sz="4000" i="1" dirty="0">
              <a:solidFill>
                <a:srgbClr val="002060"/>
              </a:solidFill>
              <a:cs typeface="Tahoma" pitchFamily="32" charset="0"/>
            </a:endParaRPr>
          </a:p>
        </p:txBody>
      </p:sp>
      <p:cxnSp>
        <p:nvCxnSpPr>
          <p:cNvPr id="47" name="Прямая соединительная линия 46"/>
          <p:cNvCxnSpPr/>
          <p:nvPr/>
        </p:nvCxnSpPr>
        <p:spPr>
          <a:xfrm flipH="1">
            <a:off x="2579660" y="1975666"/>
            <a:ext cx="5159320" cy="0"/>
          </a:xfrm>
          <a:prstGeom prst="line">
            <a:avLst/>
          </a:prstGeom>
        </p:spPr>
        <p:style>
          <a:lnRef idx="2">
            <a:schemeClr val="accent6"/>
          </a:lnRef>
          <a:fillRef idx="0">
            <a:schemeClr val="accent6"/>
          </a:fillRef>
          <a:effectRef idx="1">
            <a:schemeClr val="accent6"/>
          </a:effectRef>
          <a:fontRef idx="minor">
            <a:schemeClr val="tx1"/>
          </a:fontRef>
        </p:style>
      </p:cxnSp>
      <p:sp>
        <p:nvSpPr>
          <p:cNvPr id="50" name="Прямоугольник 49"/>
          <p:cNvSpPr/>
          <p:nvPr/>
        </p:nvSpPr>
        <p:spPr>
          <a:xfrm>
            <a:off x="1424589" y="2113909"/>
            <a:ext cx="7901740" cy="2001914"/>
          </a:xfrm>
          <a:prstGeom prst="rect">
            <a:avLst/>
          </a:prstGeom>
          <a:solidFill>
            <a:schemeClr val="accent1">
              <a:alpha val="0"/>
            </a:schemeClr>
          </a:solidFill>
          <a:ln>
            <a:noFill/>
          </a:ln>
        </p:spPr>
        <p:style>
          <a:lnRef idx="1">
            <a:schemeClr val="accent4"/>
          </a:lnRef>
          <a:fillRef idx="2">
            <a:schemeClr val="accent4"/>
          </a:fillRef>
          <a:effectRef idx="1">
            <a:schemeClr val="accent4"/>
          </a:effectRef>
          <a:fontRef idx="minor">
            <a:schemeClr val="dk1"/>
          </a:fontRef>
        </p:style>
        <p:txBody>
          <a:bodyPr lIns="100794" tIns="50397" rIns="100794" bIns="50397" anchor="ctr">
            <a:spAutoFit/>
          </a:bodyPr>
          <a:lstStyle/>
          <a:p>
            <a:pPr algn="just" defTabSz="1007943" fontAlgn="auto">
              <a:spcBef>
                <a:spcPts val="0"/>
              </a:spcBef>
              <a:spcAft>
                <a:spcPts val="0"/>
              </a:spcAft>
              <a:defRPr/>
            </a:pPr>
            <a:r>
              <a:rPr lang="ru-RU" sz="3100" i="1" dirty="0">
                <a:solidFill>
                  <a:srgbClr val="002060"/>
                </a:solidFill>
                <a:cs typeface="Tahoma" pitchFamily="32" charset="0"/>
              </a:rPr>
              <a:t>«Предшкола нового поколения» </a:t>
            </a:r>
            <a:r>
              <a:rPr lang="ru-RU" sz="3100" dirty="0">
                <a:solidFill>
                  <a:srgbClr val="002060"/>
                </a:solidFill>
                <a:cs typeface="Tahoma" pitchFamily="32" charset="0"/>
              </a:rPr>
              <a:t>- комплект парциальных программ для детей дошкольного возраста,  родителей и педагогов.</a:t>
            </a:r>
          </a:p>
        </p:txBody>
      </p:sp>
      <p:cxnSp>
        <p:nvCxnSpPr>
          <p:cNvPr id="55" name="Прямая соединительная линия 54"/>
          <p:cNvCxnSpPr/>
          <p:nvPr/>
        </p:nvCxnSpPr>
        <p:spPr>
          <a:xfrm flipH="1">
            <a:off x="2896431" y="1340442"/>
            <a:ext cx="4287766" cy="0"/>
          </a:xfrm>
          <a:prstGeom prst="line">
            <a:avLst/>
          </a:prstGeom>
        </p:spPr>
        <p:style>
          <a:lnRef idx="2">
            <a:schemeClr val="accent6"/>
          </a:lnRef>
          <a:fillRef idx="0">
            <a:schemeClr val="accent6"/>
          </a:fillRef>
          <a:effectRef idx="1">
            <a:schemeClr val="accent6"/>
          </a:effectRef>
          <a:fontRef idx="minor">
            <a:schemeClr val="tx1"/>
          </a:fontRef>
        </p:style>
      </p:cxnSp>
      <p:pic>
        <p:nvPicPr>
          <p:cNvPr id="11" name="Picture 2"/>
          <p:cNvPicPr>
            <a:picLocks noChangeAspect="1" noChangeArrowheads="1"/>
          </p:cNvPicPr>
          <p:nvPr/>
        </p:nvPicPr>
        <p:blipFill>
          <a:blip r:embed="rId7">
            <a:extLst/>
          </a:blip>
          <a:srcRect/>
          <a:stretch>
            <a:fillRect/>
          </a:stretch>
        </p:blipFill>
        <p:spPr bwMode="auto">
          <a:xfrm>
            <a:off x="4361600" y="4097339"/>
            <a:ext cx="1948854" cy="2778142"/>
          </a:xfrm>
          <a:prstGeom prst="rect">
            <a:avLst/>
          </a:prstGeom>
          <a:ln>
            <a:noFill/>
          </a:ln>
          <a:effectLst>
            <a:outerShdw blurRad="292100" dist="139700" dir="2700000" algn="tl" rotWithShape="0">
              <a:srgbClr val="333333">
                <a:alpha val="65000"/>
              </a:srgbClr>
            </a:outerShdw>
          </a:effectLst>
          <a:scene3d>
            <a:camera prst="perspectiveAbove"/>
            <a:lightRig rig="threePt" dir="t">
              <a:rot lat="0" lon="0" rev="11400000"/>
            </a:lightRig>
          </a:scene3d>
          <a:sp3d extrusionH="82550"/>
          <a:extLst/>
        </p:spPr>
      </p:pic>
      <p:pic>
        <p:nvPicPr>
          <p:cNvPr id="23" name="Picture 5"/>
          <p:cNvPicPr>
            <a:picLocks noChangeAspect="1" noChangeArrowheads="1"/>
          </p:cNvPicPr>
          <p:nvPr/>
        </p:nvPicPr>
        <p:blipFill>
          <a:blip r:embed="rId8" cstate="print">
            <a:extLst/>
          </a:blip>
          <a:srcRect/>
          <a:stretch>
            <a:fillRect/>
          </a:stretch>
        </p:blipFill>
        <p:spPr bwMode="auto">
          <a:xfrm>
            <a:off x="6707373" y="4542635"/>
            <a:ext cx="1748929" cy="1190500"/>
          </a:xfrm>
          <a:prstGeom prst="rect">
            <a:avLst/>
          </a:prstGeom>
          <a:ln>
            <a:noFill/>
          </a:ln>
          <a:effectLst>
            <a:outerShdw blurRad="292100" dist="139700" dir="2700000" algn="tl" rotWithShape="0">
              <a:srgbClr val="333333">
                <a:alpha val="65000"/>
              </a:srgbClr>
            </a:outerShdw>
          </a:effectLst>
          <a:scene3d>
            <a:camera prst="orthographicFront"/>
            <a:lightRig rig="threePt" dir="t"/>
          </a:scene3d>
          <a:sp3d contourW="6350">
            <a:contourClr>
              <a:schemeClr val="tx1">
                <a:lumMod val="65000"/>
                <a:lumOff val="35000"/>
              </a:schemeClr>
            </a:contourClr>
          </a:sp3d>
          <a:extLst/>
        </p:spPr>
      </p:pic>
      <p:pic>
        <p:nvPicPr>
          <p:cNvPr id="14" name="Picture 4"/>
          <p:cNvPicPr>
            <a:picLocks noChangeAspect="1" noChangeArrowheads="1"/>
          </p:cNvPicPr>
          <p:nvPr/>
        </p:nvPicPr>
        <p:blipFill>
          <a:blip r:embed="rId9" cstate="print">
            <a:extLst/>
          </a:blip>
          <a:srcRect/>
          <a:stretch>
            <a:fillRect/>
          </a:stretch>
        </p:blipFill>
        <p:spPr bwMode="auto">
          <a:xfrm>
            <a:off x="7492568" y="4970536"/>
            <a:ext cx="1794482" cy="1190500"/>
          </a:xfrm>
          <a:prstGeom prst="rect">
            <a:avLst/>
          </a:prstGeom>
          <a:ln>
            <a:noFill/>
          </a:ln>
          <a:effectLst>
            <a:outerShdw blurRad="292100" dist="139700" dir="2700000" algn="tl" rotWithShape="0">
              <a:srgbClr val="333333">
                <a:alpha val="65000"/>
              </a:srgbClr>
            </a:outerShdw>
          </a:effectLst>
          <a:scene3d>
            <a:camera prst="orthographicFront"/>
            <a:lightRig rig="threePt" dir="t"/>
          </a:scene3d>
          <a:sp3d contourW="6350">
            <a:contourClr>
              <a:schemeClr val="tx1">
                <a:lumMod val="65000"/>
                <a:lumOff val="35000"/>
              </a:schemeClr>
            </a:contourClr>
          </a:sp3d>
          <a:extLst/>
        </p:spPr>
      </p:pic>
      <p:pic>
        <p:nvPicPr>
          <p:cNvPr id="15" name="Picture 5"/>
          <p:cNvPicPr>
            <a:picLocks noChangeAspect="1" noChangeArrowheads="1"/>
          </p:cNvPicPr>
          <p:nvPr/>
        </p:nvPicPr>
        <p:blipFill>
          <a:blip r:embed="rId10" cstate="print">
            <a:extLst/>
          </a:blip>
          <a:srcRect/>
          <a:stretch>
            <a:fillRect/>
          </a:stretch>
        </p:blipFill>
        <p:spPr bwMode="auto">
          <a:xfrm>
            <a:off x="7943488" y="5849628"/>
            <a:ext cx="1796800" cy="1190500"/>
          </a:xfrm>
          <a:prstGeom prst="rect">
            <a:avLst/>
          </a:prstGeom>
          <a:ln>
            <a:noFill/>
          </a:ln>
          <a:effectLst>
            <a:outerShdw blurRad="292100" dist="139700" dir="2700000" algn="tl" rotWithShape="0">
              <a:srgbClr val="333333">
                <a:alpha val="65000"/>
              </a:srgbClr>
            </a:outerShdw>
          </a:effectLst>
          <a:scene3d>
            <a:camera prst="orthographicFront"/>
            <a:lightRig rig="threePt" dir="t"/>
          </a:scene3d>
          <a:sp3d contourW="6350">
            <a:contourClr>
              <a:schemeClr val="tx1">
                <a:lumMod val="65000"/>
                <a:lumOff val="35000"/>
              </a:schemeClr>
            </a:contourClr>
          </a:sp3d>
          <a:extLst/>
        </p:spPr>
      </p:pic>
      <p:pic>
        <p:nvPicPr>
          <p:cNvPr id="16" name="Picture 2"/>
          <p:cNvPicPr>
            <a:picLocks noChangeAspect="1" noChangeArrowheads="1"/>
          </p:cNvPicPr>
          <p:nvPr/>
        </p:nvPicPr>
        <p:blipFill>
          <a:blip r:embed="rId11" cstate="print">
            <a:extLst/>
          </a:blip>
          <a:srcRect/>
          <a:stretch>
            <a:fillRect/>
          </a:stretch>
        </p:blipFill>
        <p:spPr bwMode="auto">
          <a:xfrm>
            <a:off x="1706193" y="5295571"/>
            <a:ext cx="1540383" cy="1984167"/>
          </a:xfrm>
          <a:prstGeom prst="rect">
            <a:avLst/>
          </a:prstGeom>
          <a:ln>
            <a:noFill/>
          </a:ln>
          <a:effectLst>
            <a:outerShdw blurRad="292100" dist="139700" dir="2700000" algn="tl" rotWithShape="0">
              <a:srgbClr val="333333">
                <a:alpha val="65000"/>
              </a:srgbClr>
            </a:outerShdw>
          </a:effectLst>
          <a:scene3d>
            <a:camera prst="perspectiveHeroicExtremeRightFacing"/>
            <a:lightRig rig="threePt" dir="t"/>
          </a:scene3d>
          <a:sp3d extrusionH="50800"/>
          <a:extLst/>
        </p:spPr>
      </p:pic>
      <p:pic>
        <p:nvPicPr>
          <p:cNvPr id="17" name="Picture 2"/>
          <p:cNvPicPr>
            <a:picLocks noChangeAspect="1" noChangeArrowheads="1"/>
          </p:cNvPicPr>
          <p:nvPr/>
        </p:nvPicPr>
        <p:blipFill>
          <a:blip r:embed="rId12" cstate="print">
            <a:extLst/>
          </a:blip>
          <a:srcRect/>
          <a:stretch>
            <a:fillRect/>
          </a:stretch>
        </p:blipFill>
        <p:spPr bwMode="auto">
          <a:xfrm>
            <a:off x="7322979" y="5295571"/>
            <a:ext cx="1532023" cy="1984167"/>
          </a:xfrm>
          <a:prstGeom prst="rect">
            <a:avLst/>
          </a:prstGeom>
          <a:ln>
            <a:noFill/>
          </a:ln>
          <a:effectLst>
            <a:outerShdw blurRad="292100" dist="139700" dir="2700000" algn="tl" rotWithShape="0">
              <a:srgbClr val="333333">
                <a:alpha val="65000"/>
              </a:srgbClr>
            </a:outerShdw>
          </a:effectLst>
          <a:scene3d>
            <a:camera prst="perspectiveHeroicExtremeLeftFacing"/>
            <a:lightRig rig="threePt" dir="t"/>
          </a:scene3d>
          <a:sp3d extrusionH="50800"/>
          <a:extLst/>
        </p:spPr>
      </p:pic>
      <p:pic>
        <p:nvPicPr>
          <p:cNvPr id="22" name="Picture 8"/>
          <p:cNvPicPr>
            <a:picLocks noChangeAspect="1" noChangeArrowheads="1"/>
          </p:cNvPicPr>
          <p:nvPr/>
        </p:nvPicPr>
        <p:blipFill>
          <a:blip r:embed="rId13" cstate="print">
            <a:extLst/>
          </a:blip>
          <a:srcRect/>
          <a:stretch>
            <a:fillRect/>
          </a:stretch>
        </p:blipFill>
        <p:spPr bwMode="auto">
          <a:xfrm>
            <a:off x="6310454" y="5295571"/>
            <a:ext cx="1467235" cy="1984167"/>
          </a:xfrm>
          <a:prstGeom prst="rect">
            <a:avLst/>
          </a:prstGeom>
          <a:ln>
            <a:noFill/>
          </a:ln>
          <a:effectLst>
            <a:outerShdw blurRad="292100" dist="139700" dir="2700000" algn="tl" rotWithShape="0">
              <a:srgbClr val="333333">
                <a:alpha val="65000"/>
              </a:srgbClr>
            </a:outerShdw>
          </a:effectLst>
          <a:scene3d>
            <a:camera prst="perspectiveHeroicExtremeLeftFacing"/>
            <a:lightRig rig="threePt" dir="t"/>
          </a:scene3d>
          <a:sp3d extrusionH="50800"/>
          <a:extLst/>
        </p:spPr>
      </p:pic>
      <p:pic>
        <p:nvPicPr>
          <p:cNvPr id="13" name="Picture 3"/>
          <p:cNvPicPr>
            <a:picLocks noChangeAspect="1" noChangeArrowheads="1"/>
          </p:cNvPicPr>
          <p:nvPr/>
        </p:nvPicPr>
        <p:blipFill>
          <a:blip r:embed="rId14" cstate="print">
            <a:extLst/>
          </a:blip>
          <a:srcRect/>
          <a:stretch>
            <a:fillRect/>
          </a:stretch>
        </p:blipFill>
        <p:spPr bwMode="auto">
          <a:xfrm>
            <a:off x="2785476" y="5295571"/>
            <a:ext cx="1540382" cy="1984167"/>
          </a:xfrm>
          <a:prstGeom prst="rect">
            <a:avLst/>
          </a:prstGeom>
          <a:ln>
            <a:noFill/>
          </a:ln>
          <a:effectLst>
            <a:outerShdw blurRad="292100" dist="139700" dir="2700000" algn="tl" rotWithShape="0">
              <a:srgbClr val="333333">
                <a:alpha val="65000"/>
              </a:srgbClr>
            </a:outerShdw>
          </a:effectLst>
          <a:scene3d>
            <a:camera prst="perspectiveHeroicExtremeRightFacing"/>
            <a:lightRig rig="threePt" dir="t"/>
          </a:scene3d>
          <a:sp3d extrusionH="50800"/>
          <a:extLst/>
        </p:spPr>
      </p:pic>
    </p:spTree>
    <p:extLst>
      <p:ext uri="{BB962C8B-B14F-4D97-AF65-F5344CB8AC3E}">
        <p14:creationId xmlns:p14="http://schemas.microsoft.com/office/powerpoint/2010/main" val="280935566"/>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Рисунок 3" descr="podval_1.tif"/>
          <p:cNvPicPr>
            <a:picLocks noChangeAspect="1"/>
          </p:cNvPicPr>
          <p:nvPr/>
        </p:nvPicPr>
        <p:blipFill>
          <a:blip r:embed="rId2">
            <a:extLst>
              <a:ext uri="{28A0092B-C50C-407E-A947-70E740481C1C}">
                <a14:useLocalDpi xmlns:a14="http://schemas.microsoft.com/office/drawing/2010/main" val="0"/>
              </a:ext>
            </a:extLst>
          </a:blip>
          <a:srcRect l="26276" t="3189" r="15704" b="6963"/>
          <a:stretch>
            <a:fillRect/>
          </a:stretch>
        </p:blipFill>
        <p:spPr bwMode="auto">
          <a:xfrm>
            <a:off x="-54253" y="0"/>
            <a:ext cx="10080626" cy="755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
          <p:cNvSpPr>
            <a:spLocks noChangeArrowheads="1"/>
          </p:cNvSpPr>
          <p:nvPr/>
        </p:nvSpPr>
        <p:spPr bwMode="auto">
          <a:xfrm>
            <a:off x="1" y="0"/>
            <a:ext cx="754297"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83" tIns="50392" rIns="100783" bIns="50392" anchor="ctr"/>
          <a:lstStyle/>
          <a:p>
            <a:pPr defTabSz="1007838" fontAlgn="auto">
              <a:spcBef>
                <a:spcPts val="0"/>
              </a:spcBef>
              <a:spcAft>
                <a:spcPts val="0"/>
              </a:spcAft>
              <a:defRPr/>
            </a:pPr>
            <a:endParaRPr lang="ru-RU">
              <a:solidFill>
                <a:prstClr val="white"/>
              </a:solidFill>
            </a:endParaRPr>
          </a:p>
        </p:txBody>
      </p:sp>
      <p:pic>
        <p:nvPicPr>
          <p:cNvPr id="9" name="Picture 2"/>
          <p:cNvPicPr>
            <a:picLocks noChangeAspect="1" noChangeArrowheads="1"/>
          </p:cNvPicPr>
          <p:nvPr/>
        </p:nvPicPr>
        <p:blipFill>
          <a:blip r:embed="rId3">
            <a:lum bright="70000" contrast="-20000"/>
          </a:blip>
          <a:srcRect/>
          <a:stretch>
            <a:fillRect/>
          </a:stretch>
        </p:blipFill>
        <p:spPr bwMode="auto">
          <a:xfrm>
            <a:off x="59504" y="208242"/>
            <a:ext cx="1011563" cy="635222"/>
          </a:xfrm>
          <a:prstGeom prst="rect">
            <a:avLst/>
          </a:prstGeom>
          <a:noFill/>
          <a:ln w="9525">
            <a:noFill/>
            <a:round/>
            <a:headEnd/>
            <a:tailEnd/>
          </a:ln>
          <a:effectLst>
            <a:outerShdw blurRad="50800" dist="38100" dir="2700000" algn="tl" rotWithShape="0">
              <a:prstClr val="black">
                <a:alpha val="40000"/>
              </a:prstClr>
            </a:outerShdw>
          </a:effectLst>
        </p:spPr>
      </p:pic>
      <p:grpSp>
        <p:nvGrpSpPr>
          <p:cNvPr id="52229" name="Группа 14"/>
          <p:cNvGrpSpPr>
            <a:grpSpLocks/>
          </p:cNvGrpSpPr>
          <p:nvPr/>
        </p:nvGrpSpPr>
        <p:grpSpPr bwMode="auto">
          <a:xfrm>
            <a:off x="1309082" y="223991"/>
            <a:ext cx="8131004" cy="1508435"/>
            <a:chOff x="2368919" y="1096642"/>
            <a:chExt cx="5731903" cy="895611"/>
          </a:xfrm>
        </p:grpSpPr>
        <p:sp>
          <p:nvSpPr>
            <p:cNvPr id="11" name="Скругленный прямоугольник 10"/>
            <p:cNvSpPr/>
            <p:nvPr/>
          </p:nvSpPr>
          <p:spPr>
            <a:xfrm>
              <a:off x="2368919" y="1096642"/>
              <a:ext cx="5731903" cy="895611"/>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Скругленный прямоугольник 4"/>
            <p:cNvSpPr/>
            <p:nvPr/>
          </p:nvSpPr>
          <p:spPr>
            <a:xfrm>
              <a:off x="2412100" y="1141319"/>
              <a:ext cx="5645542" cy="806258"/>
            </a:xfrm>
            <a:prstGeom prst="rect">
              <a:avLst/>
            </a:prstGeom>
          </p:spPr>
          <p:style>
            <a:lnRef idx="0">
              <a:scrgbClr r="0" g="0" b="0"/>
            </a:lnRef>
            <a:fillRef idx="0">
              <a:scrgbClr r="0" g="0" b="0"/>
            </a:fillRef>
            <a:effectRef idx="0">
              <a:scrgbClr r="0" g="0" b="0"/>
            </a:effectRef>
            <a:fontRef idx="minor">
              <a:schemeClr val="lt1"/>
            </a:fontRef>
          </p:style>
          <p:txBody>
            <a:bodyPr lIns="135128" tIns="135128" rIns="135128" bIns="135128" spcCol="1270" anchor="ctr"/>
            <a:lstStyle/>
            <a:p>
              <a:pPr algn="ctr" defTabSz="930947" fontAlgn="auto">
                <a:lnSpc>
                  <a:spcPct val="90000"/>
                </a:lnSpc>
                <a:spcBef>
                  <a:spcPts val="0"/>
                </a:spcBef>
                <a:spcAft>
                  <a:spcPct val="35000"/>
                </a:spcAft>
                <a:defRPr/>
              </a:pPr>
              <a:r>
                <a:rPr lang="ru-RU" sz="3100" b="1" dirty="0">
                  <a:latin typeface="Cambria" pitchFamily="18" charset="0"/>
                </a:rPr>
                <a:t>Учет вариативности организационных форм дошкольного образования</a:t>
              </a:r>
            </a:p>
          </p:txBody>
        </p:sp>
      </p:grpSp>
      <p:pic>
        <p:nvPicPr>
          <p:cNvPr id="5223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40" y="3937331"/>
            <a:ext cx="2047627" cy="3137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8"/>
          <p:cNvPicPr>
            <a:picLocks noChangeAspect="1" noChangeArrowheads="1"/>
          </p:cNvPicPr>
          <p:nvPr/>
        </p:nvPicPr>
        <p:blipFill>
          <a:blip r:embed="rId5" cstate="print">
            <a:extLst/>
          </a:blip>
          <a:srcRect/>
          <a:stretch>
            <a:fillRect/>
          </a:stretch>
        </p:blipFill>
        <p:spPr bwMode="auto">
          <a:xfrm>
            <a:off x="2992671" y="2204894"/>
            <a:ext cx="1811375" cy="2449553"/>
          </a:xfrm>
          <a:prstGeom prst="rect">
            <a:avLst/>
          </a:prstGeom>
          <a:ln>
            <a:noFill/>
          </a:ln>
          <a:effectLst>
            <a:outerShdw blurRad="292100" dist="139700" dir="2700000" algn="tl" rotWithShape="0">
              <a:srgbClr val="333333">
                <a:alpha val="65000"/>
              </a:srgbClr>
            </a:outerShdw>
          </a:effectLst>
          <a:scene3d>
            <a:camera prst="perspectiveHeroicExtremeLeftFacing"/>
            <a:lightRig rig="threePt" dir="t"/>
          </a:scene3d>
          <a:sp3d extrusionH="50800"/>
          <a:extLst/>
        </p:spPr>
      </p:pic>
      <p:pic>
        <p:nvPicPr>
          <p:cNvPr id="15" name="Picture 5"/>
          <p:cNvPicPr>
            <a:picLocks noChangeAspect="1" noChangeArrowheads="1"/>
          </p:cNvPicPr>
          <p:nvPr/>
        </p:nvPicPr>
        <p:blipFill>
          <a:blip r:embed="rId6"/>
          <a:srcRect/>
          <a:stretch>
            <a:fillRect/>
          </a:stretch>
        </p:blipFill>
        <p:spPr bwMode="auto">
          <a:xfrm rot="20368384">
            <a:off x="5497092" y="1879420"/>
            <a:ext cx="1730857" cy="2467394"/>
          </a:xfrm>
          <a:prstGeom prst="rect">
            <a:avLst/>
          </a:prstGeom>
          <a:ln>
            <a:noFill/>
          </a:ln>
          <a:effectLst>
            <a:outerShdw blurRad="292100" dist="139700" dir="2700000" algn="tl" rotWithShape="0">
              <a:srgbClr val="333333">
                <a:alpha val="65000"/>
              </a:srgbClr>
            </a:outerShdw>
          </a:effectLst>
          <a:extLst/>
        </p:spPr>
      </p:pic>
      <p:pic>
        <p:nvPicPr>
          <p:cNvPr id="16" name="Picture 7"/>
          <p:cNvPicPr>
            <a:picLocks noChangeAspect="1" noChangeArrowheads="1"/>
          </p:cNvPicPr>
          <p:nvPr/>
        </p:nvPicPr>
        <p:blipFill>
          <a:blip r:embed="rId7"/>
          <a:srcRect/>
          <a:stretch>
            <a:fillRect/>
          </a:stretch>
        </p:blipFill>
        <p:spPr bwMode="auto">
          <a:xfrm>
            <a:off x="7087939" y="1653680"/>
            <a:ext cx="1771110" cy="2381647"/>
          </a:xfrm>
          <a:prstGeom prst="rect">
            <a:avLst/>
          </a:prstGeom>
          <a:ln>
            <a:noFill/>
          </a:ln>
          <a:effectLst>
            <a:outerShdw blurRad="292100" dist="139700" dir="2700000" algn="tl" rotWithShape="0">
              <a:srgbClr val="333333">
                <a:alpha val="65000"/>
              </a:srgbClr>
            </a:outerShdw>
          </a:effectLst>
          <a:extLst/>
        </p:spPr>
      </p:pic>
      <p:pic>
        <p:nvPicPr>
          <p:cNvPr id="18" name="Picture 11"/>
          <p:cNvPicPr>
            <a:picLocks noChangeAspect="1" noChangeArrowheads="1"/>
          </p:cNvPicPr>
          <p:nvPr/>
        </p:nvPicPr>
        <p:blipFill>
          <a:blip r:embed="rId8"/>
          <a:srcRect/>
          <a:stretch>
            <a:fillRect/>
          </a:stretch>
        </p:blipFill>
        <p:spPr bwMode="auto">
          <a:xfrm rot="15466915">
            <a:off x="7912328" y="2785755"/>
            <a:ext cx="1658929" cy="2380148"/>
          </a:xfrm>
          <a:prstGeom prst="rect">
            <a:avLst/>
          </a:prstGeom>
          <a:ln>
            <a:noFill/>
          </a:ln>
          <a:effectLst>
            <a:outerShdw blurRad="292100" dist="139700" dir="2700000" algn="tl" rotWithShape="0">
              <a:srgbClr val="333333">
                <a:alpha val="65000"/>
              </a:srgbClr>
            </a:outerShdw>
          </a:effectLst>
          <a:extLst/>
        </p:spPr>
      </p:pic>
      <p:pic>
        <p:nvPicPr>
          <p:cNvPr id="19" name="Picture 2"/>
          <p:cNvPicPr>
            <a:picLocks noChangeAspect="1" noChangeArrowheads="1"/>
          </p:cNvPicPr>
          <p:nvPr/>
        </p:nvPicPr>
        <p:blipFill>
          <a:blip r:embed="rId9" cstate="print">
            <a:extLst/>
          </a:blip>
          <a:srcRect/>
          <a:stretch>
            <a:fillRect/>
          </a:stretch>
        </p:blipFill>
        <p:spPr bwMode="auto">
          <a:xfrm>
            <a:off x="1102541" y="1653664"/>
            <a:ext cx="1763276" cy="2283668"/>
          </a:xfrm>
          <a:prstGeom prst="rect">
            <a:avLst/>
          </a:prstGeom>
          <a:ln>
            <a:noFill/>
          </a:ln>
          <a:effectLst>
            <a:outerShdw blurRad="292100" dist="139700" dir="2700000" algn="tl" rotWithShape="0">
              <a:srgbClr val="333333">
                <a:alpha val="65000"/>
              </a:srgbClr>
            </a:outerShdw>
          </a:effectLst>
          <a:scene3d>
            <a:camera prst="perspectiveHeroicExtremeLeftFacing"/>
            <a:lightRig rig="threePt" dir="t"/>
          </a:scene3d>
          <a:sp3d extrusionH="50800"/>
          <a:extLst/>
        </p:spPr>
      </p:pic>
      <p:pic>
        <p:nvPicPr>
          <p:cNvPr id="17" name="Picture 12"/>
          <p:cNvPicPr>
            <a:picLocks noChangeAspect="1" noChangeArrowheads="1"/>
          </p:cNvPicPr>
          <p:nvPr/>
        </p:nvPicPr>
        <p:blipFill>
          <a:blip r:embed="rId10"/>
          <a:srcRect/>
          <a:stretch>
            <a:fillRect/>
          </a:stretch>
        </p:blipFill>
        <p:spPr bwMode="auto">
          <a:xfrm rot="629343">
            <a:off x="6659164" y="3375606"/>
            <a:ext cx="1835863" cy="2381647"/>
          </a:xfrm>
          <a:prstGeom prst="rect">
            <a:avLst/>
          </a:prstGeom>
          <a:ln>
            <a:noFill/>
          </a:ln>
          <a:effectLst>
            <a:outerShdw blurRad="292100" dist="139700" dir="2700000" algn="tl" rotWithShape="0">
              <a:srgbClr val="333333">
                <a:alpha val="65000"/>
              </a:srgbClr>
            </a:outerShdw>
          </a:effectLst>
          <a:extLst/>
        </p:spPr>
      </p:pic>
      <p:pic>
        <p:nvPicPr>
          <p:cNvPr id="20" name="Picture 3"/>
          <p:cNvPicPr>
            <a:picLocks noChangeAspect="1" noChangeArrowheads="1"/>
          </p:cNvPicPr>
          <p:nvPr/>
        </p:nvPicPr>
        <p:blipFill>
          <a:blip r:embed="rId11"/>
          <a:srcRect/>
          <a:stretch>
            <a:fillRect/>
          </a:stretch>
        </p:blipFill>
        <p:spPr bwMode="auto">
          <a:xfrm>
            <a:off x="7009185" y="5276024"/>
            <a:ext cx="2490404" cy="1984415"/>
          </a:xfrm>
          <a:prstGeom prst="rect">
            <a:avLst/>
          </a:prstGeom>
          <a:ln>
            <a:noFill/>
          </a:ln>
          <a:effectLst>
            <a:outerShdw blurRad="292100" dist="139700" dir="2700000" algn="tl" rotWithShape="0">
              <a:srgbClr val="333333">
                <a:alpha val="65000"/>
              </a:srgbClr>
            </a:outerShdw>
          </a:effectLst>
          <a:extLst/>
        </p:spPr>
      </p:pic>
      <p:pic>
        <p:nvPicPr>
          <p:cNvPr id="21" name="Picture 2"/>
          <p:cNvPicPr>
            <a:picLocks noChangeAspect="1" noChangeArrowheads="1"/>
          </p:cNvPicPr>
          <p:nvPr/>
        </p:nvPicPr>
        <p:blipFill>
          <a:blip r:embed="rId12"/>
          <a:srcRect/>
          <a:stretch>
            <a:fillRect/>
          </a:stretch>
        </p:blipFill>
        <p:spPr bwMode="auto">
          <a:xfrm>
            <a:off x="4410274" y="4646051"/>
            <a:ext cx="2021376" cy="2598638"/>
          </a:xfrm>
          <a:prstGeom prst="rect">
            <a:avLst/>
          </a:prstGeom>
          <a:ln>
            <a:noFill/>
          </a:ln>
          <a:effectLst>
            <a:outerShdw blurRad="292100" dist="139700" dir="2700000" algn="tl" rotWithShape="0">
              <a:srgbClr val="333333">
                <a:alpha val="65000"/>
              </a:srgbClr>
            </a:outerShdw>
          </a:effectLst>
          <a:extLst/>
        </p:spPr>
      </p:pic>
    </p:spTree>
    <p:extLst>
      <p:ext uri="{BB962C8B-B14F-4D97-AF65-F5344CB8AC3E}">
        <p14:creationId xmlns:p14="http://schemas.microsoft.com/office/powerpoint/2010/main" val="406612207"/>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Рисунок 3" descr="podval_1.tif"/>
          <p:cNvPicPr>
            <a:picLocks noChangeAspect="1"/>
          </p:cNvPicPr>
          <p:nvPr/>
        </p:nvPicPr>
        <p:blipFill>
          <a:blip r:embed="rId2">
            <a:extLst>
              <a:ext uri="{28A0092B-C50C-407E-A947-70E740481C1C}">
                <a14:useLocalDpi xmlns:a14="http://schemas.microsoft.com/office/drawing/2010/main" val="0"/>
              </a:ext>
            </a:extLst>
          </a:blip>
          <a:srcRect l="26276" t="3189" r="15704" b="6963"/>
          <a:stretch>
            <a:fillRect/>
          </a:stretch>
        </p:blipFill>
        <p:spPr bwMode="auto">
          <a:xfrm>
            <a:off x="0" y="0"/>
            <a:ext cx="10080625" cy="755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
          <p:cNvSpPr>
            <a:spLocks noChangeArrowheads="1"/>
          </p:cNvSpPr>
          <p:nvPr/>
        </p:nvSpPr>
        <p:spPr bwMode="auto">
          <a:xfrm>
            <a:off x="1" y="0"/>
            <a:ext cx="754297"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83" tIns="50392" rIns="100783" bIns="50392" anchor="ctr"/>
          <a:lstStyle/>
          <a:p>
            <a:pPr defTabSz="1007838" fontAlgn="auto">
              <a:spcBef>
                <a:spcPts val="0"/>
              </a:spcBef>
              <a:spcAft>
                <a:spcPts val="0"/>
              </a:spcAft>
              <a:defRPr/>
            </a:pPr>
            <a:endParaRPr lang="ru-RU">
              <a:solidFill>
                <a:prstClr val="white"/>
              </a:solidFill>
            </a:endParaRPr>
          </a:p>
        </p:txBody>
      </p:sp>
      <p:pic>
        <p:nvPicPr>
          <p:cNvPr id="9" name="Picture 2"/>
          <p:cNvPicPr>
            <a:picLocks noChangeAspect="1" noChangeArrowheads="1"/>
          </p:cNvPicPr>
          <p:nvPr/>
        </p:nvPicPr>
        <p:blipFill>
          <a:blip r:embed="rId3">
            <a:lum bright="70000" contrast="-20000"/>
          </a:blip>
          <a:srcRect/>
          <a:stretch>
            <a:fillRect/>
          </a:stretch>
        </p:blipFill>
        <p:spPr bwMode="auto">
          <a:xfrm>
            <a:off x="59504" y="208242"/>
            <a:ext cx="1011563" cy="635222"/>
          </a:xfrm>
          <a:prstGeom prst="rect">
            <a:avLst/>
          </a:prstGeom>
          <a:noFill/>
          <a:ln w="9525">
            <a:noFill/>
            <a:round/>
            <a:headEnd/>
            <a:tailEnd/>
          </a:ln>
          <a:effectLst>
            <a:outerShdw blurRad="50800" dist="38100" dir="2700000" algn="tl" rotWithShape="0">
              <a:prstClr val="black">
                <a:alpha val="40000"/>
              </a:prstClr>
            </a:outerShdw>
          </a:effectLst>
        </p:spPr>
      </p:pic>
      <p:pic>
        <p:nvPicPr>
          <p:cNvPr id="15" name="Picture 7"/>
          <p:cNvPicPr>
            <a:picLocks noChangeAspect="1" noChangeArrowheads="1"/>
          </p:cNvPicPr>
          <p:nvPr/>
        </p:nvPicPr>
        <p:blipFill>
          <a:blip r:embed="rId4"/>
          <a:stretch>
            <a:fillRect/>
          </a:stretch>
        </p:blipFill>
        <p:spPr bwMode="auto">
          <a:xfrm>
            <a:off x="8857300" y="253740"/>
            <a:ext cx="770048" cy="1035955"/>
          </a:xfrm>
          <a:prstGeom prst="rect">
            <a:avLst/>
          </a:prstGeom>
          <a:ln>
            <a:noFill/>
          </a:ln>
          <a:effectLst>
            <a:outerShdw blurRad="292100" dist="139700" dir="2700000" algn="tl" rotWithShape="0">
              <a:srgbClr val="333333">
                <a:alpha val="65000"/>
              </a:srgbClr>
            </a:outerShdw>
          </a:effectLst>
        </p:spPr>
      </p:pic>
      <p:sp>
        <p:nvSpPr>
          <p:cNvPr id="63494" name="TextBox 1"/>
          <p:cNvSpPr txBox="1">
            <a:spLocks noChangeArrowheads="1"/>
          </p:cNvSpPr>
          <p:nvPr/>
        </p:nvSpPr>
        <p:spPr bwMode="auto">
          <a:xfrm>
            <a:off x="1706356" y="2589888"/>
            <a:ext cx="3255202" cy="378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794" tIns="50397" rIns="100794" bIns="50397">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defTabSz="912813" eaLnBrk="0" fontAlgn="base" hangingPunct="0">
              <a:spcBef>
                <a:spcPct val="0"/>
              </a:spcBef>
              <a:spcAft>
                <a:spcPct val="0"/>
              </a:spcAft>
              <a:defRPr>
                <a:solidFill>
                  <a:schemeClr val="tx1"/>
                </a:solidFill>
                <a:latin typeface="Arial" charset="0"/>
                <a:cs typeface="Arial" charset="0"/>
              </a:defRPr>
            </a:lvl6pPr>
            <a:lvl7pPr marL="2971800" indent="-228600" defTabSz="912813" eaLnBrk="0" fontAlgn="base" hangingPunct="0">
              <a:spcBef>
                <a:spcPct val="0"/>
              </a:spcBef>
              <a:spcAft>
                <a:spcPct val="0"/>
              </a:spcAft>
              <a:defRPr>
                <a:solidFill>
                  <a:schemeClr val="tx1"/>
                </a:solidFill>
                <a:latin typeface="Arial" charset="0"/>
                <a:cs typeface="Arial" charset="0"/>
              </a:defRPr>
            </a:lvl7pPr>
            <a:lvl8pPr marL="3429000" indent="-228600" defTabSz="912813" eaLnBrk="0" fontAlgn="base" hangingPunct="0">
              <a:spcBef>
                <a:spcPct val="0"/>
              </a:spcBef>
              <a:spcAft>
                <a:spcPct val="0"/>
              </a:spcAft>
              <a:defRPr>
                <a:solidFill>
                  <a:schemeClr val="tx1"/>
                </a:solidFill>
                <a:latin typeface="Arial" charset="0"/>
                <a:cs typeface="Arial" charset="0"/>
              </a:defRPr>
            </a:lvl8pPr>
            <a:lvl9pPr marL="3886200" indent="-228600" defTabSz="912813"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a:latin typeface="Calibri" pitchFamily="34" charset="0"/>
            </a:endParaRPr>
          </a:p>
        </p:txBody>
      </p:sp>
      <p:pic>
        <p:nvPicPr>
          <p:cNvPr id="819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60078" y="1259946"/>
            <a:ext cx="8407521" cy="5496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1324" y="3622345"/>
            <a:ext cx="1242577" cy="1237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75489" y="4488558"/>
            <a:ext cx="1242577" cy="1237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3"/>
          <p:cNvSpPr>
            <a:spLocks noChangeArrowheads="1"/>
          </p:cNvSpPr>
          <p:nvPr/>
        </p:nvSpPr>
        <p:spPr bwMode="auto">
          <a:xfrm rot="5400000">
            <a:off x="3953662" y="1716558"/>
            <a:ext cx="3174364" cy="2261140"/>
          </a:xfrm>
          <a:prstGeom prst="rect">
            <a:avLst/>
          </a:prstGeom>
          <a:noFill/>
          <a:ln w="254160">
            <a:solidFill>
              <a:srgbClr val="FF9999"/>
            </a:solidFill>
            <a:miter lim="800000"/>
            <a:headEnd/>
            <a:tailEnd/>
          </a:ln>
          <a:extLst>
            <a:ext uri="{909E8E84-426E-40DD-AFC4-6F175D3DCCD1}">
              <a14:hiddenFill xmlns:a14="http://schemas.microsoft.com/office/drawing/2010/main">
                <a:solidFill>
                  <a:srgbClr val="FFFFFF"/>
                </a:solidFill>
              </a14:hiddenFill>
            </a:ext>
          </a:extLst>
        </p:spPr>
        <p:txBody>
          <a:bodyPr wrap="none" lIns="100794" tIns="50397" rIns="100794" bIns="50397" anchor="ctr"/>
          <a:lstStyle/>
          <a:p>
            <a:endParaRPr lang="ru-RU" altLang="ru-RU">
              <a:latin typeface="Calibri" pitchFamily="34" charset="0"/>
            </a:endParaRPr>
          </a:p>
        </p:txBody>
      </p:sp>
    </p:spTree>
    <p:extLst>
      <p:ext uri="{BB962C8B-B14F-4D97-AF65-F5344CB8AC3E}">
        <p14:creationId xmlns:p14="http://schemas.microsoft.com/office/powerpoint/2010/main" val="2239031387"/>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Effect transition="in" filter="fade">
                                      <p:cBhvr>
                                        <p:cTn id="9" dur="1000"/>
                                        <p:tgtEl>
                                          <p:spTgt spid="1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8195"/>
                                        </p:tgtEl>
                                        <p:attrNameLst>
                                          <p:attrName>style.visibility</p:attrName>
                                        </p:attrNameLst>
                                      </p:cBhvr>
                                      <p:to>
                                        <p:strVal val="visible"/>
                                      </p:to>
                                    </p:set>
                                    <p:animEffect transition="in" filter="wipe(down)">
                                      <p:cBhvr>
                                        <p:cTn id="14" dur="500"/>
                                        <p:tgtEl>
                                          <p:spTgt spid="8195"/>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4" fill="hold"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500"/>
                                        <p:tgtEl>
                                          <p:spTgt spid="19"/>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780" y="755967"/>
            <a:ext cx="4737543" cy="6383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1" name="Picture 3" descr="G:\zaxarova_prezentacia\0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1567" y="2771881"/>
            <a:ext cx="3297204" cy="377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2" name="Rectangle 112"/>
          <p:cNvSpPr>
            <a:spLocks noChangeArrowheads="1"/>
          </p:cNvSpPr>
          <p:nvPr/>
        </p:nvSpPr>
        <p:spPr bwMode="auto">
          <a:xfrm>
            <a:off x="598537" y="755967"/>
            <a:ext cx="4368271" cy="6467722"/>
          </a:xfrm>
          <a:prstGeom prst="rect">
            <a:avLst/>
          </a:prstGeom>
          <a:noFill/>
          <a:ln w="28575">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wrap="none" lIns="100794" tIns="50397" rIns="100794" bIns="50397" anchor="ctr"/>
          <a:lstStyle/>
          <a:p>
            <a:pPr defTabSz="1007943"/>
            <a:endParaRPr lang="ru-RU" altLang="ru-RU">
              <a:solidFill>
                <a:srgbClr val="003366"/>
              </a:solidFill>
            </a:endParaRPr>
          </a:p>
        </p:txBody>
      </p:sp>
      <p:grpSp>
        <p:nvGrpSpPr>
          <p:cNvPr id="68613" name="Группа 7"/>
          <p:cNvGrpSpPr>
            <a:grpSpLocks/>
          </p:cNvGrpSpPr>
          <p:nvPr/>
        </p:nvGrpSpPr>
        <p:grpSpPr bwMode="auto">
          <a:xfrm>
            <a:off x="5161070" y="755967"/>
            <a:ext cx="4368271" cy="6467722"/>
            <a:chOff x="457200" y="685800"/>
            <a:chExt cx="3962400" cy="5867400"/>
          </a:xfrm>
        </p:grpSpPr>
        <p:sp>
          <p:nvSpPr>
            <p:cNvPr id="68614" name="Rectangle 2"/>
            <p:cNvSpPr>
              <a:spLocks noChangeArrowheads="1"/>
            </p:cNvSpPr>
            <p:nvPr/>
          </p:nvSpPr>
          <p:spPr bwMode="auto">
            <a:xfrm>
              <a:off x="685800" y="831850"/>
              <a:ext cx="3505200" cy="480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007943" eaLnBrk="0" hangingPunct="0"/>
              <a:r>
                <a:rPr lang="ru-RU" altLang="ru-RU" sz="1200">
                  <a:solidFill>
                    <a:srgbClr val="003366"/>
                  </a:solidFill>
                </a:rPr>
                <a:t>   </a:t>
              </a:r>
              <a:r>
                <a:rPr lang="ru-RU" altLang="ru-RU" sz="1200">
                  <a:solidFill>
                    <a:srgbClr val="333333"/>
                  </a:solidFill>
                </a:rPr>
                <a:t>  </a:t>
              </a:r>
              <a:r>
                <a:rPr lang="ru-RU" altLang="ru-RU" sz="1200">
                  <a:solidFill>
                    <a:srgbClr val="333333"/>
                  </a:solidFill>
                  <a:latin typeface="Calibri" pitchFamily="34" charset="0"/>
                </a:rPr>
                <a:t>Обведи контуры воздушных шариков. Раскрась их в те ЦВЕТА, что и в учебнике.</a:t>
              </a:r>
              <a:endParaRPr lang="ru-RU" altLang="ru-RU" sz="1200">
                <a:solidFill>
                  <a:srgbClr val="333333"/>
                </a:solidFill>
                <a:latin typeface="Calibri" pitchFamily="34" charset="0"/>
                <a:cs typeface="Times New Roman" pitchFamily="18" charset="0"/>
              </a:endParaRPr>
            </a:p>
            <a:p>
              <a:pPr defTabSz="1007943" eaLnBrk="0" hangingPunct="0"/>
              <a:r>
                <a:rPr lang="ru-RU" altLang="ru-RU" sz="1200">
                  <a:solidFill>
                    <a:srgbClr val="333333"/>
                  </a:solidFill>
                  <a:latin typeface="Calibri" pitchFamily="34" charset="0"/>
                  <a:cs typeface="Times New Roman" pitchFamily="18" charset="0"/>
                </a:rPr>
                <a:t>     </a:t>
              </a:r>
              <a:r>
                <a:rPr lang="ru-RU" altLang="ru-RU" sz="1200">
                  <a:solidFill>
                    <a:srgbClr val="333333"/>
                  </a:solidFill>
                  <a:latin typeface="Calibri" pitchFamily="34" charset="0"/>
                </a:rPr>
                <a:t>Кто  подпрыгнул ВЫШЕ</a:t>
              </a:r>
              <a:r>
                <a:rPr lang="ru-RU" altLang="ru-RU" sz="1200">
                  <a:solidFill>
                    <a:srgbClr val="333333"/>
                  </a:solidFill>
                  <a:latin typeface="Calibri" pitchFamily="34" charset="0"/>
                  <a:cs typeface="Times New Roman" pitchFamily="18" charset="0"/>
                </a:rPr>
                <a:t>: </a:t>
              </a:r>
              <a:r>
                <a:rPr lang="ru-RU" altLang="ru-RU" sz="1200">
                  <a:solidFill>
                    <a:srgbClr val="333333"/>
                  </a:solidFill>
                  <a:latin typeface="Calibri" pitchFamily="34" charset="0"/>
                </a:rPr>
                <a:t> Кронтик или Миша? </a:t>
              </a:r>
              <a:r>
                <a:rPr lang="ru-RU" altLang="ru-RU" sz="1200">
                  <a:solidFill>
                    <a:srgbClr val="333333"/>
                  </a:solidFill>
                  <a:latin typeface="Calibri" pitchFamily="34" charset="0"/>
                  <a:cs typeface="Times New Roman" pitchFamily="18" charset="0"/>
                </a:rPr>
                <a:t>П</a:t>
              </a:r>
              <a:r>
                <a:rPr lang="ru-RU" altLang="ru-RU" sz="1200">
                  <a:solidFill>
                    <a:srgbClr val="333333"/>
                  </a:solidFill>
                  <a:latin typeface="Calibri" pitchFamily="34" charset="0"/>
                </a:rPr>
                <a:t>окажи этого героя с помощью круглой рамочки и обведи контур рамочки цветным карандашом.</a:t>
              </a:r>
              <a:endParaRPr lang="ru-RU" altLang="ru-RU" sz="1200">
                <a:solidFill>
                  <a:srgbClr val="333333"/>
                </a:solidFill>
                <a:latin typeface="Calibri" pitchFamily="34" charset="0"/>
                <a:cs typeface="Times New Roman" pitchFamily="18" charset="0"/>
              </a:endParaRPr>
            </a:p>
            <a:p>
              <a:pPr defTabSz="1007943" eaLnBrk="0" hangingPunct="0"/>
              <a:r>
                <a:rPr lang="ru-RU" altLang="ru-RU" sz="1200" i="1">
                  <a:solidFill>
                    <a:srgbClr val="333333"/>
                  </a:solidFill>
                  <a:latin typeface="Calibri" pitchFamily="34" charset="0"/>
                </a:rPr>
                <a:t> </a:t>
              </a:r>
              <a:endParaRPr lang="ru-RU" altLang="ru-RU" sz="1200">
                <a:solidFill>
                  <a:srgbClr val="333333"/>
                </a:solidFill>
                <a:latin typeface="Calibri" pitchFamily="34" charset="0"/>
                <a:cs typeface="Times New Roman" pitchFamily="18" charset="0"/>
              </a:endParaRPr>
            </a:p>
            <a:p>
              <a:pPr defTabSz="1007943" eaLnBrk="0" hangingPunct="0"/>
              <a:r>
                <a:rPr lang="en-US" altLang="ru-RU" sz="1200" i="1">
                  <a:solidFill>
                    <a:srgbClr val="333333"/>
                  </a:solidFill>
                  <a:latin typeface="Calibri" pitchFamily="34" charset="0"/>
                </a:rPr>
                <a:t> </a:t>
              </a:r>
              <a:endParaRPr lang="ru-RU" altLang="ru-RU" sz="1200" i="1">
                <a:solidFill>
                  <a:srgbClr val="333333"/>
                </a:solidFill>
                <a:latin typeface="Calibri" pitchFamily="34" charset="0"/>
                <a:cs typeface="Times New Roman" pitchFamily="18" charset="0"/>
              </a:endParaRPr>
            </a:p>
            <a:p>
              <a:pPr defTabSz="1007943" eaLnBrk="0" hangingPunct="0"/>
              <a:endParaRPr lang="ru-RU" altLang="ru-RU" sz="1200" i="1">
                <a:solidFill>
                  <a:srgbClr val="333333"/>
                </a:solidFill>
                <a:latin typeface="Calibri" pitchFamily="34" charset="0"/>
                <a:cs typeface="Times New Roman" pitchFamily="18" charset="0"/>
              </a:endParaRPr>
            </a:p>
            <a:p>
              <a:pPr defTabSz="1007943" eaLnBrk="0" hangingPunct="0"/>
              <a:endParaRPr lang="ru-RU" altLang="ru-RU" sz="1200" i="1">
                <a:solidFill>
                  <a:srgbClr val="333333"/>
                </a:solidFill>
                <a:latin typeface="Calibri" pitchFamily="34" charset="0"/>
                <a:cs typeface="Times New Roman" pitchFamily="18" charset="0"/>
              </a:endParaRPr>
            </a:p>
            <a:p>
              <a:pPr defTabSz="1007943" eaLnBrk="0" hangingPunct="0"/>
              <a:endParaRPr lang="ru-RU" altLang="ru-RU" sz="1200" i="1">
                <a:solidFill>
                  <a:srgbClr val="333333"/>
                </a:solidFill>
                <a:latin typeface="Calibri" pitchFamily="34" charset="0"/>
                <a:cs typeface="Times New Roman" pitchFamily="18" charset="0"/>
              </a:endParaRPr>
            </a:p>
            <a:p>
              <a:pPr defTabSz="1007943" eaLnBrk="0" hangingPunct="0"/>
              <a:endParaRPr lang="ru-RU" altLang="ru-RU" sz="1200" i="1">
                <a:solidFill>
                  <a:srgbClr val="333333"/>
                </a:solidFill>
                <a:latin typeface="Calibri" pitchFamily="34" charset="0"/>
                <a:cs typeface="Times New Roman" pitchFamily="18" charset="0"/>
              </a:endParaRPr>
            </a:p>
            <a:p>
              <a:pPr defTabSz="1007943" eaLnBrk="0" hangingPunct="0"/>
              <a:endParaRPr lang="ru-RU" altLang="ru-RU" sz="1200" i="1">
                <a:solidFill>
                  <a:srgbClr val="333333"/>
                </a:solidFill>
                <a:latin typeface="Calibri" pitchFamily="34" charset="0"/>
                <a:cs typeface="Times New Roman" pitchFamily="18" charset="0"/>
              </a:endParaRPr>
            </a:p>
            <a:p>
              <a:pPr defTabSz="1007943" eaLnBrk="0" hangingPunct="0"/>
              <a:endParaRPr lang="ru-RU" altLang="ru-RU" sz="1200" i="1">
                <a:solidFill>
                  <a:srgbClr val="333333"/>
                </a:solidFill>
                <a:latin typeface="Calibri" pitchFamily="34" charset="0"/>
                <a:cs typeface="Times New Roman" pitchFamily="18" charset="0"/>
              </a:endParaRPr>
            </a:p>
            <a:p>
              <a:pPr defTabSz="1007943" eaLnBrk="0" hangingPunct="0"/>
              <a:endParaRPr lang="ru-RU" altLang="ru-RU" sz="1200" i="1">
                <a:solidFill>
                  <a:srgbClr val="333333"/>
                </a:solidFill>
                <a:latin typeface="Calibri" pitchFamily="34" charset="0"/>
                <a:cs typeface="Times New Roman" pitchFamily="18" charset="0"/>
              </a:endParaRPr>
            </a:p>
            <a:p>
              <a:pPr defTabSz="1007943" eaLnBrk="0" hangingPunct="0"/>
              <a:endParaRPr lang="ru-RU" altLang="ru-RU" sz="1200" i="1">
                <a:solidFill>
                  <a:srgbClr val="333333"/>
                </a:solidFill>
                <a:latin typeface="Calibri" pitchFamily="34" charset="0"/>
                <a:cs typeface="Times New Roman" pitchFamily="18" charset="0"/>
              </a:endParaRPr>
            </a:p>
            <a:p>
              <a:pPr defTabSz="1007943" eaLnBrk="0" hangingPunct="0"/>
              <a:endParaRPr lang="ru-RU" altLang="ru-RU" sz="1200" i="1">
                <a:solidFill>
                  <a:srgbClr val="333333"/>
                </a:solidFill>
                <a:latin typeface="Calibri" pitchFamily="34" charset="0"/>
                <a:cs typeface="Times New Roman" pitchFamily="18" charset="0"/>
              </a:endParaRPr>
            </a:p>
            <a:p>
              <a:pPr defTabSz="1007943" eaLnBrk="0" hangingPunct="0"/>
              <a:endParaRPr lang="ru-RU" altLang="ru-RU" sz="1200" i="1">
                <a:solidFill>
                  <a:srgbClr val="333333"/>
                </a:solidFill>
                <a:latin typeface="Calibri" pitchFamily="34" charset="0"/>
                <a:cs typeface="Times New Roman" pitchFamily="18" charset="0"/>
              </a:endParaRPr>
            </a:p>
            <a:p>
              <a:pPr defTabSz="1007943" eaLnBrk="0" hangingPunct="0"/>
              <a:endParaRPr lang="ru-RU" altLang="ru-RU" sz="1200" i="1">
                <a:solidFill>
                  <a:srgbClr val="333333"/>
                </a:solidFill>
                <a:latin typeface="Calibri" pitchFamily="34" charset="0"/>
                <a:cs typeface="Times New Roman" pitchFamily="18" charset="0"/>
              </a:endParaRPr>
            </a:p>
            <a:p>
              <a:pPr defTabSz="1007943" eaLnBrk="0" hangingPunct="0"/>
              <a:endParaRPr lang="ru-RU" altLang="ru-RU" sz="1200" i="1">
                <a:solidFill>
                  <a:srgbClr val="333333"/>
                </a:solidFill>
                <a:latin typeface="Calibri" pitchFamily="34" charset="0"/>
                <a:cs typeface="Times New Roman" pitchFamily="18" charset="0"/>
              </a:endParaRPr>
            </a:p>
            <a:p>
              <a:pPr defTabSz="1007943" eaLnBrk="0" hangingPunct="0"/>
              <a:endParaRPr lang="ru-RU" altLang="ru-RU" sz="1200" i="1">
                <a:solidFill>
                  <a:srgbClr val="333333"/>
                </a:solidFill>
                <a:latin typeface="Calibri" pitchFamily="34" charset="0"/>
                <a:cs typeface="Times New Roman" pitchFamily="18" charset="0"/>
              </a:endParaRPr>
            </a:p>
            <a:p>
              <a:pPr defTabSz="1007943" eaLnBrk="0" hangingPunct="0"/>
              <a:endParaRPr lang="ru-RU" altLang="ru-RU" sz="1200" i="1">
                <a:solidFill>
                  <a:srgbClr val="333333"/>
                </a:solidFill>
                <a:latin typeface="Calibri" pitchFamily="34" charset="0"/>
                <a:cs typeface="Times New Roman" pitchFamily="18" charset="0"/>
              </a:endParaRPr>
            </a:p>
            <a:p>
              <a:pPr defTabSz="1007943" eaLnBrk="0" hangingPunct="0"/>
              <a:endParaRPr lang="ru-RU" altLang="ru-RU" sz="1200" i="1">
                <a:solidFill>
                  <a:srgbClr val="333333"/>
                </a:solidFill>
                <a:latin typeface="Calibri" pitchFamily="34" charset="0"/>
                <a:cs typeface="Times New Roman" pitchFamily="18" charset="0"/>
              </a:endParaRPr>
            </a:p>
            <a:p>
              <a:pPr defTabSz="1007943" eaLnBrk="0" hangingPunct="0"/>
              <a:endParaRPr lang="ru-RU" altLang="ru-RU" sz="1200" i="1">
                <a:solidFill>
                  <a:srgbClr val="333333"/>
                </a:solidFill>
                <a:latin typeface="Calibri" pitchFamily="34" charset="0"/>
                <a:cs typeface="Times New Roman" pitchFamily="18" charset="0"/>
              </a:endParaRPr>
            </a:p>
            <a:p>
              <a:pPr defTabSz="1007943" eaLnBrk="0" hangingPunct="0"/>
              <a:endParaRPr lang="ru-RU" altLang="ru-RU" sz="1200" i="1">
                <a:solidFill>
                  <a:srgbClr val="333333"/>
                </a:solidFill>
                <a:latin typeface="Calibri" pitchFamily="34" charset="0"/>
                <a:cs typeface="Times New Roman" pitchFamily="18" charset="0"/>
              </a:endParaRPr>
            </a:p>
            <a:p>
              <a:pPr defTabSz="1007943" eaLnBrk="0" hangingPunct="0"/>
              <a:endParaRPr lang="ru-RU" altLang="ru-RU" sz="1200" i="1">
                <a:solidFill>
                  <a:srgbClr val="333333"/>
                </a:solidFill>
                <a:latin typeface="Calibri" pitchFamily="34" charset="0"/>
                <a:cs typeface="Times New Roman" pitchFamily="18" charset="0"/>
              </a:endParaRPr>
            </a:p>
            <a:p>
              <a:pPr defTabSz="1007943" eaLnBrk="0" hangingPunct="0"/>
              <a:endParaRPr lang="ru-RU" altLang="ru-RU" sz="1200">
                <a:solidFill>
                  <a:srgbClr val="333333"/>
                </a:solidFill>
                <a:latin typeface="Calibri" pitchFamily="34" charset="0"/>
                <a:cs typeface="Times New Roman" pitchFamily="18" charset="0"/>
              </a:endParaRPr>
            </a:p>
            <a:p>
              <a:pPr defTabSz="1007943" eaLnBrk="0" hangingPunct="0"/>
              <a:r>
                <a:rPr lang="ru-RU" altLang="ru-RU" sz="1200">
                  <a:solidFill>
                    <a:srgbClr val="333333"/>
                  </a:solidFill>
                  <a:latin typeface="Calibri" pitchFamily="34" charset="0"/>
                  <a:cs typeface="Times New Roman" pitchFamily="18" charset="0"/>
                </a:rPr>
                <a:t>Поставь столько точек, сколько у тебя на рисунке КРАСНЫХ воздушных шариков.</a:t>
              </a:r>
              <a:endParaRPr lang="ru-RU" altLang="ru-RU" sz="1200">
                <a:solidFill>
                  <a:srgbClr val="333333"/>
                </a:solidFill>
                <a:latin typeface="Calibri" pitchFamily="34" charset="0"/>
              </a:endParaRPr>
            </a:p>
          </p:txBody>
        </p:sp>
        <p:sp>
          <p:nvSpPr>
            <p:cNvPr id="68615" name="Rectangle 4"/>
            <p:cNvSpPr>
              <a:spLocks noChangeArrowheads="1"/>
            </p:cNvSpPr>
            <p:nvPr/>
          </p:nvSpPr>
          <p:spPr bwMode="auto">
            <a:xfrm>
              <a:off x="457200" y="685800"/>
              <a:ext cx="3962400" cy="5867400"/>
            </a:xfrm>
            <a:prstGeom prst="rect">
              <a:avLst/>
            </a:prstGeom>
            <a:noFill/>
            <a:ln w="28575">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defTabSz="1007943"/>
              <a:endParaRPr lang="ru-RU" altLang="ru-RU">
                <a:solidFill>
                  <a:srgbClr val="003366"/>
                </a:solidFill>
              </a:endParaRPr>
            </a:p>
          </p:txBody>
        </p:sp>
        <p:pic>
          <p:nvPicPr>
            <p:cNvPr id="68616" name="Picture 5" descr="G:\zaxarova_prezentacia\003.jpg"/>
            <p:cNvPicPr>
              <a:picLocks noChangeAspect="1" noChangeArrowheads="1"/>
            </p:cNvPicPr>
            <p:nvPr/>
          </p:nvPicPr>
          <p:blipFill>
            <a:blip r:embed="rId4">
              <a:lum contrast="2000"/>
              <a:grayscl/>
              <a:extLst>
                <a:ext uri="{28A0092B-C50C-407E-A947-70E740481C1C}">
                  <a14:useLocalDpi xmlns:a14="http://schemas.microsoft.com/office/drawing/2010/main" val="0"/>
                </a:ext>
              </a:extLst>
            </a:blip>
            <a:srcRect/>
            <a:stretch>
              <a:fillRect/>
            </a:stretch>
          </p:blipFill>
          <p:spPr bwMode="auto">
            <a:xfrm>
              <a:off x="949325" y="1828800"/>
              <a:ext cx="2860675"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7" name="Rectangle 6"/>
            <p:cNvSpPr>
              <a:spLocks noChangeAspect="1" noChangeArrowheads="1"/>
            </p:cNvSpPr>
            <p:nvPr/>
          </p:nvSpPr>
          <p:spPr bwMode="auto">
            <a:xfrm>
              <a:off x="2057400" y="5867400"/>
              <a:ext cx="503238" cy="503238"/>
            </a:xfrm>
            <a:prstGeom prst="rect">
              <a:avLst/>
            </a:prstGeom>
            <a:noFill/>
            <a:ln w="12700">
              <a:solidFill>
                <a:srgbClr val="333333"/>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defTabSz="1007943"/>
              <a:endParaRPr lang="ru-RU" altLang="ru-RU">
                <a:solidFill>
                  <a:srgbClr val="003366"/>
                </a:solidFill>
              </a:endParaRPr>
            </a:p>
          </p:txBody>
        </p:sp>
      </p:grpSp>
    </p:spTree>
    <p:extLst>
      <p:ext uri="{BB962C8B-B14F-4D97-AF65-F5344CB8AC3E}">
        <p14:creationId xmlns:p14="http://schemas.microsoft.com/office/powerpoint/2010/main" val="1069148805"/>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Заголовок 1"/>
          <p:cNvSpPr>
            <a:spLocks noGrp="1"/>
          </p:cNvSpPr>
          <p:nvPr>
            <p:ph type="title"/>
          </p:nvPr>
        </p:nvSpPr>
        <p:spPr/>
        <p:txBody>
          <a:bodyPr/>
          <a:lstStyle/>
          <a:p>
            <a:pPr algn="ctr"/>
            <a:r>
              <a:rPr lang="ru-RU" sz="3200" dirty="0">
                <a:solidFill>
                  <a:srgbClr val="FF0000"/>
                </a:solidFill>
              </a:rPr>
              <a:t>Адаптированная образовательная программа</a:t>
            </a:r>
          </a:p>
        </p:txBody>
      </p:sp>
      <p:sp>
        <p:nvSpPr>
          <p:cNvPr id="3" name="Содержимое 2" descr="Rectangle: Click to edit Master text styles&#10;Second level&#10;Third level&#10;Fourth level&#10;Fifth level"/>
          <p:cNvSpPr>
            <a:spLocks noGrp="1"/>
          </p:cNvSpPr>
          <p:nvPr>
            <p:ph idx="1"/>
          </p:nvPr>
        </p:nvSpPr>
        <p:spPr>
          <a:xfrm>
            <a:off x="215777" y="1331565"/>
            <a:ext cx="9864848" cy="5304151"/>
          </a:xfrm>
        </p:spPr>
        <p:txBody>
          <a:bodyPr/>
          <a:lstStyle/>
          <a:p>
            <a:pPr>
              <a:defRPr/>
            </a:pPr>
            <a:r>
              <a:rPr lang="ru-RU" sz="2000" b="1" dirty="0">
                <a:latin typeface="Times New Roman" pitchFamily="18" charset="0"/>
                <a:cs typeface="Times New Roman" pitchFamily="18" charset="0"/>
              </a:rPr>
              <a:t>ч. 1 ст. 9 ФЗ № 273 содержание образования и условия организации обучения и воспитания обучающихся с ОВЗ определяются адаптированной образовательной программой, а для инвалидов также в соответствии с индивидуальной программой реабилитации инвалида.</a:t>
            </a:r>
          </a:p>
          <a:p>
            <a:pPr>
              <a:defRPr/>
            </a:pPr>
            <a:r>
              <a:rPr lang="ru-RU" sz="2000" b="1" dirty="0">
                <a:solidFill>
                  <a:srgbClr val="C00000"/>
                </a:solidFill>
                <a:latin typeface="Times New Roman" pitchFamily="18" charset="0"/>
                <a:cs typeface="Times New Roman" pitchFamily="18" charset="0"/>
              </a:rPr>
              <a:t>Адаптированная образовательная программа – это ОП , адаптированная для лиц с ОВЗ с учётом особенностей их психофизического развития; индивидуальных возможностей и при необходимости обеспечивающая коррекцию нарушений развития таких лиц и их социальную адаптацию.</a:t>
            </a:r>
          </a:p>
          <a:p>
            <a:pPr>
              <a:defRPr/>
            </a:pPr>
            <a:r>
              <a:rPr lang="ru-RU" sz="2000" b="1" dirty="0">
                <a:solidFill>
                  <a:schemeClr val="accent1">
                    <a:lumMod val="50000"/>
                  </a:schemeClr>
                </a:solidFill>
                <a:latin typeface="Times New Roman" pitchFamily="18" charset="0"/>
                <a:cs typeface="Times New Roman" pitchFamily="18" charset="0"/>
              </a:rPr>
              <a:t>Реализация адаптированной образовательной программы  должна осуществляться в соответствии с индивидуальным учебным планом, который разрабатывается для каждого уч-ся с ОВЗ. Он призван  обеспечить освоение ОП на основе индивидуализации её содержания с учётом особенностей и образовательных потребностей конкретного ребёнка.</a:t>
            </a:r>
          </a:p>
          <a:p>
            <a:pPr>
              <a:defRPr/>
            </a:pPr>
            <a:r>
              <a:rPr lang="ru-RU" sz="2000" b="1" dirty="0">
                <a:solidFill>
                  <a:schemeClr val="accent3">
                    <a:lumMod val="50000"/>
                  </a:schemeClr>
                </a:solidFill>
                <a:latin typeface="Times New Roman" pitchFamily="18" charset="0"/>
                <a:cs typeface="Times New Roman" pitchFamily="18" charset="0"/>
              </a:rPr>
              <a:t>Адаптированная образовательная программа разрабатывается педагогами и специалистами по психолого-педагогическому сопровождению ОУ и утверждается руководителем. Реализация АОП должна отслеживаться  </a:t>
            </a:r>
            <a:r>
              <a:rPr lang="ru-RU" sz="2000" b="1" dirty="0" err="1">
                <a:solidFill>
                  <a:schemeClr val="accent3">
                    <a:lumMod val="50000"/>
                  </a:schemeClr>
                </a:solidFill>
                <a:latin typeface="Times New Roman" pitchFamily="18" charset="0"/>
                <a:cs typeface="Times New Roman" pitchFamily="18" charset="0"/>
              </a:rPr>
              <a:t>психолого-медико-педагогическим</a:t>
            </a:r>
            <a:r>
              <a:rPr lang="ru-RU" sz="2000" b="1" dirty="0">
                <a:solidFill>
                  <a:schemeClr val="accent3">
                    <a:lumMod val="50000"/>
                  </a:schemeClr>
                </a:solidFill>
                <a:latin typeface="Times New Roman" pitchFamily="18" charset="0"/>
                <a:cs typeface="Times New Roman" pitchFamily="18" charset="0"/>
              </a:rPr>
              <a:t> консилиумом ОУ.</a:t>
            </a:r>
          </a:p>
          <a:p>
            <a:pPr>
              <a:defRPr/>
            </a:pPr>
            <a:endParaRPr lang="ru-RU" sz="1800" b="1" dirty="0">
              <a:solidFill>
                <a:schemeClr val="tx2">
                  <a:lumMod val="60000"/>
                  <a:lumOff val="40000"/>
                </a:schemeClr>
              </a:solidFill>
            </a:endParaRPr>
          </a:p>
          <a:p>
            <a:pPr>
              <a:defRPr/>
            </a:pPr>
            <a:endParaRPr lang="ru-RU" sz="1800" b="1" dirty="0">
              <a:solidFill>
                <a:schemeClr val="tx1">
                  <a:lumMod val="75000"/>
                  <a:lumOff val="25000"/>
                </a:schemeClr>
              </a:solidFill>
            </a:endParaRPr>
          </a:p>
          <a:p>
            <a:pPr>
              <a:defRPr/>
            </a:pPr>
            <a:endParaRPr lang="ru-RU" sz="1800" dirty="0">
              <a:solidFill>
                <a:srgbClr val="C00000"/>
              </a:solidFill>
            </a:endParaRPr>
          </a:p>
          <a:p>
            <a:pPr>
              <a:defRPr/>
            </a:pPr>
            <a:endParaRPr lang="ru-RU" sz="1800" dirty="0">
              <a:solidFill>
                <a:srgbClr val="C00000"/>
              </a:solidFill>
            </a:endParaRPr>
          </a:p>
        </p:txBody>
      </p:sp>
    </p:spTree>
    <p:extLst>
      <p:ext uri="{BB962C8B-B14F-4D97-AF65-F5344CB8AC3E}">
        <p14:creationId xmlns:p14="http://schemas.microsoft.com/office/powerpoint/2010/main" val="2413200301"/>
      </p:ext>
    </p:ext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Содержимое 2"/>
          <p:cNvSpPr>
            <a:spLocks noGrp="1"/>
          </p:cNvSpPr>
          <p:nvPr>
            <p:ph idx="1"/>
          </p:nvPr>
        </p:nvSpPr>
        <p:spPr>
          <a:xfrm>
            <a:off x="504031" y="684221"/>
            <a:ext cx="9072563" cy="6068739"/>
          </a:xfrm>
        </p:spPr>
        <p:txBody>
          <a:bodyPr/>
          <a:lstStyle/>
          <a:p>
            <a:pPr algn="just">
              <a:buFont typeface="Arial" pitchFamily="34" charset="0"/>
              <a:buNone/>
            </a:pPr>
            <a:r>
              <a:rPr lang="ru-RU" sz="2600" dirty="0"/>
              <a:t>      </a:t>
            </a:r>
          </a:p>
          <a:p>
            <a:pPr algn="ctr">
              <a:buFont typeface="Arial" pitchFamily="34" charset="0"/>
              <a:buNone/>
            </a:pPr>
            <a:r>
              <a:rPr lang="ru-RU" b="1" dirty="0" smtClean="0">
                <a:solidFill>
                  <a:schemeClr val="tx2"/>
                </a:solidFill>
                <a:latin typeface="Times New Roman" pitchFamily="18" charset="0"/>
                <a:cs typeface="Times New Roman" pitchFamily="18" charset="0"/>
              </a:rPr>
              <a:t>Принципиально важное положение инклюзивного обучения – </a:t>
            </a:r>
          </a:p>
          <a:p>
            <a:pPr algn="ctr">
              <a:buFont typeface="Arial" pitchFamily="34" charset="0"/>
              <a:buNone/>
            </a:pPr>
            <a:r>
              <a:rPr lang="ru-RU" b="1" dirty="0" smtClean="0">
                <a:solidFill>
                  <a:srgbClr val="FF0000"/>
                </a:solidFill>
                <a:latin typeface="Times New Roman" pitchFamily="18" charset="0"/>
                <a:cs typeface="Times New Roman" pitchFamily="18" charset="0"/>
              </a:rPr>
              <a:t>создание в общеобразовательной школе специальных образовательных условий для детей с ОВЗ и с инвалидностью</a:t>
            </a:r>
            <a:r>
              <a:rPr lang="ru-RU" b="1" dirty="0" smtClean="0">
                <a:solidFill>
                  <a:schemeClr val="tx2"/>
                </a:solidFill>
                <a:latin typeface="Times New Roman" pitchFamily="18" charset="0"/>
                <a:cs typeface="Times New Roman" pitchFamily="18" charset="0"/>
              </a:rPr>
              <a:t>, позволяющих сделать доступным для них получение образования с обычными сверстниками</a:t>
            </a:r>
          </a:p>
        </p:txBody>
      </p:sp>
      <p:sp>
        <p:nvSpPr>
          <p:cNvPr id="4" name="Номер слайда 3"/>
          <p:cNvSpPr>
            <a:spLocks noGrp="1"/>
          </p:cNvSpPr>
          <p:nvPr>
            <p:ph type="sldNum" sz="quarter" idx="4294967295"/>
          </p:nvPr>
        </p:nvSpPr>
        <p:spPr>
          <a:xfrm rot="16200000">
            <a:off x="9070188" y="6487650"/>
            <a:ext cx="1450339" cy="402525"/>
          </a:xfrm>
          <a:prstGeom prst="rect">
            <a:avLst/>
          </a:prstGeom>
        </p:spPr>
        <p:txBody>
          <a:bodyPr lIns="100794" tIns="50397" rIns="100794" bIns="50397"/>
          <a:lstStyle/>
          <a:p>
            <a:pPr>
              <a:defRPr/>
            </a:pPr>
            <a:fld id="{C4E7D271-D18D-4FF9-B8FE-448BEE1884FE}" type="slidenum">
              <a:rPr lang="ru-RU" smtClean="0"/>
              <a:pPr>
                <a:defRPr/>
              </a:pPr>
              <a:t>66</a:t>
            </a:fld>
            <a:endParaRPr lang="ru-RU"/>
          </a:p>
        </p:txBody>
      </p:sp>
    </p:spTree>
    <p:extLst>
      <p:ext uri="{BB962C8B-B14F-4D97-AF65-F5344CB8AC3E}">
        <p14:creationId xmlns:p14="http://schemas.microsoft.com/office/powerpoint/2010/main" val="1896328136"/>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Стрелка влево 10"/>
          <p:cNvSpPr/>
          <p:nvPr/>
        </p:nvSpPr>
        <p:spPr>
          <a:xfrm>
            <a:off x="3452965" y="524978"/>
            <a:ext cx="6351143" cy="1191699"/>
          </a:xfrm>
          <a:prstGeom prst="leftArrow">
            <a:avLst>
              <a:gd name="adj1" fmla="val 100000"/>
              <a:gd name="adj2" fmla="val 17907"/>
            </a:avLst>
          </a:prstGeom>
        </p:spPr>
        <p:style>
          <a:lnRef idx="2">
            <a:schemeClr val="accent2"/>
          </a:lnRef>
          <a:fillRef idx="1">
            <a:schemeClr val="lt1"/>
          </a:fillRef>
          <a:effectRef idx="0">
            <a:schemeClr val="accent2"/>
          </a:effectRef>
          <a:fontRef idx="minor">
            <a:schemeClr val="dk1"/>
          </a:fontRef>
        </p:style>
        <p:txBody>
          <a:bodyPr lIns="100794" tIns="50397" rIns="100794" bIns="50397" anchor="ctr"/>
          <a:lstStyle/>
          <a:p>
            <a:pPr>
              <a:defRPr/>
            </a:pPr>
            <a:r>
              <a:rPr lang="ru-RU" b="1" dirty="0"/>
              <a:t>в организациях, осуществляющих образовательную деятельность по реализации основных общеобразовательных программ</a:t>
            </a:r>
          </a:p>
        </p:txBody>
      </p:sp>
      <p:sp>
        <p:nvSpPr>
          <p:cNvPr id="12" name="Скругленный прямоугольник 11"/>
          <p:cNvSpPr/>
          <p:nvPr/>
        </p:nvSpPr>
        <p:spPr>
          <a:xfrm>
            <a:off x="276517" y="446232"/>
            <a:ext cx="3095943" cy="6112487"/>
          </a:xfrm>
          <a:prstGeom prst="roundRect">
            <a:avLst>
              <a:gd name="adj" fmla="val 12397"/>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lIns="100794" tIns="50397" rIns="100794" bIns="50397" anchor="ctr"/>
          <a:lstStyle/>
          <a:p>
            <a:pPr algn="ctr" fontAlgn="auto">
              <a:spcBef>
                <a:spcPts val="0"/>
              </a:spcBef>
              <a:spcAft>
                <a:spcPts val="0"/>
              </a:spcAft>
              <a:defRPr/>
            </a:pPr>
            <a:endParaRPr lang="ru-RU" sz="2200" i="1" dirty="0">
              <a:solidFill>
                <a:prstClr val="black"/>
              </a:solidFill>
              <a:latin typeface="Arial" pitchFamily="34" charset="0"/>
              <a:cs typeface="Arial" pitchFamily="34" charset="0"/>
            </a:endParaRPr>
          </a:p>
          <a:p>
            <a:pPr algn="ctr" fontAlgn="auto">
              <a:spcBef>
                <a:spcPts val="0"/>
              </a:spcBef>
              <a:spcAft>
                <a:spcPts val="0"/>
              </a:spcAft>
              <a:defRPr/>
            </a:pPr>
            <a:r>
              <a:rPr lang="ru-RU" sz="2600" b="1" dirty="0"/>
              <a:t>Дети с ОВЗ и дети-инвалиды получают образование: </a:t>
            </a:r>
            <a:endParaRPr lang="ru-RU" sz="2600" b="1" i="1" dirty="0"/>
          </a:p>
        </p:txBody>
      </p:sp>
      <p:sp>
        <p:nvSpPr>
          <p:cNvPr id="13" name="Стрелка влево 12"/>
          <p:cNvSpPr/>
          <p:nvPr/>
        </p:nvSpPr>
        <p:spPr>
          <a:xfrm>
            <a:off x="3452965" y="1874171"/>
            <a:ext cx="6351143" cy="1191698"/>
          </a:xfrm>
          <a:prstGeom prst="leftArrow">
            <a:avLst>
              <a:gd name="adj1" fmla="val 100000"/>
              <a:gd name="adj2" fmla="val 17907"/>
            </a:avLst>
          </a:prstGeom>
        </p:spPr>
        <p:style>
          <a:lnRef idx="2">
            <a:schemeClr val="accent2"/>
          </a:lnRef>
          <a:fillRef idx="1">
            <a:schemeClr val="lt1"/>
          </a:fillRef>
          <a:effectRef idx="0">
            <a:schemeClr val="accent2"/>
          </a:effectRef>
          <a:fontRef idx="minor">
            <a:schemeClr val="dk1"/>
          </a:fontRef>
        </p:style>
        <p:txBody>
          <a:bodyPr lIns="100794" tIns="50397" rIns="100794" bIns="50397" anchor="ctr"/>
          <a:lstStyle/>
          <a:p>
            <a:pPr algn="ctr" fontAlgn="auto">
              <a:spcBef>
                <a:spcPts val="0"/>
              </a:spcBef>
              <a:spcAft>
                <a:spcPts val="0"/>
              </a:spcAft>
              <a:defRPr/>
            </a:pPr>
            <a:r>
              <a:rPr lang="ru-RU" b="1" dirty="0"/>
              <a:t>в образовательных организациях, осуществляющих образовательную деятельность по адаптированным общеобразовательным программам</a:t>
            </a:r>
          </a:p>
        </p:txBody>
      </p:sp>
      <p:sp>
        <p:nvSpPr>
          <p:cNvPr id="14" name="Стрелка влево 13"/>
          <p:cNvSpPr/>
          <p:nvPr/>
        </p:nvSpPr>
        <p:spPr>
          <a:xfrm>
            <a:off x="3452965" y="3382606"/>
            <a:ext cx="6351143" cy="1508435"/>
          </a:xfrm>
          <a:prstGeom prst="leftArrow">
            <a:avLst>
              <a:gd name="adj1" fmla="val 100000"/>
              <a:gd name="adj2" fmla="val 17907"/>
            </a:avLst>
          </a:prstGeom>
        </p:spPr>
        <p:style>
          <a:lnRef idx="2">
            <a:schemeClr val="accent2"/>
          </a:lnRef>
          <a:fillRef idx="1">
            <a:schemeClr val="lt1"/>
          </a:fillRef>
          <a:effectRef idx="0">
            <a:schemeClr val="accent2"/>
          </a:effectRef>
          <a:fontRef idx="minor">
            <a:schemeClr val="dk1"/>
          </a:fontRef>
        </p:style>
        <p:txBody>
          <a:bodyPr lIns="100794" tIns="50397" rIns="100794" bIns="50397" anchor="ctr"/>
          <a:lstStyle/>
          <a:p>
            <a:pPr algn="ctr" fontAlgn="auto">
              <a:spcBef>
                <a:spcPts val="0"/>
              </a:spcBef>
              <a:spcAft>
                <a:spcPts val="0"/>
              </a:spcAft>
              <a:defRPr/>
            </a:pPr>
            <a:r>
              <a:rPr lang="ru-RU" b="1" dirty="0"/>
              <a:t>по основным общеобразовательным программам на дому  </a:t>
            </a:r>
            <a:endParaRPr lang="ru-RU" dirty="0"/>
          </a:p>
        </p:txBody>
      </p:sp>
      <p:sp>
        <p:nvSpPr>
          <p:cNvPr id="16" name="Стрелка влево 15"/>
          <p:cNvSpPr/>
          <p:nvPr/>
        </p:nvSpPr>
        <p:spPr>
          <a:xfrm>
            <a:off x="3452965" y="5207777"/>
            <a:ext cx="6351143" cy="1270445"/>
          </a:xfrm>
          <a:prstGeom prst="leftArrow">
            <a:avLst>
              <a:gd name="adj1" fmla="val 100000"/>
              <a:gd name="adj2" fmla="val 17907"/>
            </a:avLst>
          </a:prstGeom>
        </p:spPr>
        <p:style>
          <a:lnRef idx="2">
            <a:schemeClr val="accent2"/>
          </a:lnRef>
          <a:fillRef idx="1">
            <a:schemeClr val="lt1"/>
          </a:fillRef>
          <a:effectRef idx="0">
            <a:schemeClr val="accent2"/>
          </a:effectRef>
          <a:fontRef idx="minor">
            <a:schemeClr val="dk1"/>
          </a:fontRef>
        </p:style>
        <p:txBody>
          <a:bodyPr lIns="100794" tIns="50397" rIns="100794" bIns="50397" anchor="ctr"/>
          <a:lstStyle/>
          <a:p>
            <a:pPr algn="ctr" eaLnBrk="0" hangingPunct="0">
              <a:defRPr/>
            </a:pPr>
            <a:r>
              <a:rPr lang="ru-RU" b="1" dirty="0"/>
              <a:t>с использованием дистанционных образовательных технологий обучаются </a:t>
            </a:r>
            <a:endParaRPr lang="ru-RU" b="1"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37045062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nodeType="afterGroup">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nodeType="afterGroup">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right)">
                                      <p:cBhvr>
                                        <p:cTn id="15" dur="500"/>
                                        <p:tgtEl>
                                          <p:spTgt spid="13"/>
                                        </p:tgtEl>
                                      </p:cBhvr>
                                    </p:animEffect>
                                  </p:childTnLst>
                                </p:cTn>
                              </p:par>
                            </p:childTnLst>
                          </p:cTn>
                        </p:par>
                        <p:par>
                          <p:cTn id="16" fill="hold" nodeType="afterGroup">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500"/>
                                        <p:tgtEl>
                                          <p:spTgt spid="14"/>
                                        </p:tgtEl>
                                      </p:cBhvr>
                                    </p:animEffect>
                                  </p:childTnLst>
                                </p:cTn>
                              </p:par>
                            </p:childTnLst>
                          </p:cTn>
                        </p:par>
                        <p:par>
                          <p:cTn id="20" fill="hold" nodeType="afterGroup">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right)">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6"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p:cNvSpPr>
            <a:spLocks noGrp="1" noChangeArrowheads="1"/>
          </p:cNvSpPr>
          <p:nvPr>
            <p:ph type="body" idx="4294967295"/>
          </p:nvPr>
        </p:nvSpPr>
        <p:spPr>
          <a:xfrm>
            <a:off x="420027" y="1091954"/>
            <a:ext cx="9056812" cy="6087989"/>
          </a:xfrm>
        </p:spPr>
        <p:txBody>
          <a:bodyPr/>
          <a:lstStyle/>
          <a:p>
            <a:pPr algn="ctr">
              <a:buFont typeface="Arial" pitchFamily="34" charset="0"/>
              <a:buNone/>
            </a:pPr>
            <a:r>
              <a:rPr lang="ru-RU" sz="2600" b="1" dirty="0">
                <a:solidFill>
                  <a:schemeClr val="tx2"/>
                </a:solidFill>
                <a:latin typeface="Times New Roman" pitchFamily="18" charset="0"/>
                <a:cs typeface="Times New Roman" pitchFamily="18" charset="0"/>
              </a:rPr>
              <a:t>С  01 сентября 2016 года вступает в действие СанПиН 2.4.2.3286-15 </a:t>
            </a:r>
            <a:r>
              <a:rPr lang="ru-RU" sz="2600" b="1" dirty="0">
                <a:solidFill>
                  <a:srgbClr val="FF0000"/>
                </a:solidFill>
                <a:latin typeface="Times New Roman" pitchFamily="18" charset="0"/>
                <a:cs typeface="Times New Roman" pitchFamily="18" charset="0"/>
              </a:rPr>
              <a:t>«Санитарно-эпидемиологические требования к условиям и организации обучения и воспитания в организациях, осуществляющих образовательную деятельность по адаптированным основным общеобразовательным программам для обучающихся с ограниченными возможностями здоровья» (утверждены постановление главного государственного санитарного врача РФ от 10.07.2015 № 26</a:t>
            </a:r>
            <a:r>
              <a:rPr lang="ru-RU" sz="2600" b="1" dirty="0">
                <a:solidFill>
                  <a:schemeClr val="tx2"/>
                </a:solidFill>
                <a:latin typeface="Times New Roman" pitchFamily="18" charset="0"/>
                <a:cs typeface="Times New Roman" pitchFamily="18" charset="0"/>
              </a:rPr>
              <a:t>) и распространяются на действующие, проектируемые, строящиеся и реконструируемые организации для обучающихся с ОВЗ независимо от типа организационно-правовых форм и форм собственности</a:t>
            </a:r>
          </a:p>
        </p:txBody>
      </p:sp>
    </p:spTree>
    <p:extLst>
      <p:ext uri="{BB962C8B-B14F-4D97-AF65-F5344CB8AC3E}">
        <p14:creationId xmlns:p14="http://schemas.microsoft.com/office/powerpoint/2010/main" val="1040583378"/>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type="body" idx="4294967295"/>
          </p:nvPr>
        </p:nvSpPr>
        <p:spPr>
          <a:xfrm>
            <a:off x="420027" y="1091954"/>
            <a:ext cx="9056812" cy="6087989"/>
          </a:xfrm>
        </p:spPr>
        <p:txBody>
          <a:bodyPr/>
          <a:lstStyle/>
          <a:p>
            <a:pPr>
              <a:buFont typeface="Arial" pitchFamily="34" charset="0"/>
              <a:buNone/>
            </a:pPr>
            <a:r>
              <a:rPr lang="ru-RU" sz="2600" b="1" u="sng" dirty="0">
                <a:solidFill>
                  <a:srgbClr val="FF0000"/>
                </a:solidFill>
                <a:latin typeface="Times New Roman" pitchFamily="18" charset="0"/>
                <a:cs typeface="Times New Roman" pitchFamily="18" charset="0"/>
              </a:rPr>
              <a:t>Приоритетные направления на 2015-2016 учебный год:</a:t>
            </a:r>
          </a:p>
          <a:p>
            <a:pPr>
              <a:buFont typeface="Arial" pitchFamily="34" charset="0"/>
              <a:buNone/>
            </a:pPr>
            <a:endParaRPr lang="ru-RU" sz="2600" b="1" u="sng" dirty="0">
              <a:solidFill>
                <a:srgbClr val="002060"/>
              </a:solidFill>
              <a:latin typeface="Times New Roman" pitchFamily="18" charset="0"/>
              <a:cs typeface="Times New Roman" pitchFamily="18" charset="0"/>
            </a:endParaRPr>
          </a:p>
          <a:p>
            <a:pPr algn="ctr"/>
            <a:r>
              <a:rPr lang="ru-RU" sz="2600" dirty="0">
                <a:solidFill>
                  <a:srgbClr val="002060"/>
                </a:solidFill>
                <a:latin typeface="Times New Roman" pitchFamily="18" charset="0"/>
                <a:cs typeface="Times New Roman" pitchFamily="18" charset="0"/>
              </a:rPr>
              <a:t>Развитие доступной </a:t>
            </a:r>
            <a:r>
              <a:rPr lang="ru-RU" sz="2600" dirty="0" err="1">
                <a:solidFill>
                  <a:srgbClr val="002060"/>
                </a:solidFill>
                <a:latin typeface="Times New Roman" pitchFamily="18" charset="0"/>
                <a:cs typeface="Times New Roman" pitchFamily="18" charset="0"/>
              </a:rPr>
              <a:t>безбарьерной</a:t>
            </a:r>
            <a:r>
              <a:rPr lang="ru-RU" sz="2600" dirty="0">
                <a:solidFill>
                  <a:srgbClr val="002060"/>
                </a:solidFill>
                <a:latin typeface="Times New Roman" pitchFamily="18" charset="0"/>
                <a:cs typeface="Times New Roman" pitchFamily="18" charset="0"/>
              </a:rPr>
              <a:t> образовательной среды</a:t>
            </a:r>
          </a:p>
          <a:p>
            <a:pPr algn="ctr"/>
            <a:r>
              <a:rPr lang="ru-RU" sz="2600" dirty="0">
                <a:solidFill>
                  <a:srgbClr val="002060"/>
                </a:solidFill>
                <a:latin typeface="Times New Roman" pitchFamily="18" charset="0"/>
                <a:cs typeface="Times New Roman" pitchFamily="18" charset="0"/>
              </a:rPr>
              <a:t>Организация эффективной деятельности психолого-медико-педагогических комиссий</a:t>
            </a:r>
          </a:p>
          <a:p>
            <a:pPr algn="ctr"/>
            <a:r>
              <a:rPr lang="ru-RU" sz="2600" dirty="0">
                <a:solidFill>
                  <a:srgbClr val="002060"/>
                </a:solidFill>
                <a:latin typeface="Times New Roman" pitchFamily="18" charset="0"/>
                <a:cs typeface="Times New Roman" pitchFamily="18" charset="0"/>
              </a:rPr>
              <a:t>Повышение квалификации педагогов для масштабного введения ФГОС для обучающихся с ограниченными возможностями здоровья и ФГОС  общего образования обучающихся с умственной отсталостью (интеллектуальными нарушениями)</a:t>
            </a:r>
          </a:p>
        </p:txBody>
      </p:sp>
    </p:spTree>
    <p:extLst>
      <p:ext uri="{BB962C8B-B14F-4D97-AF65-F5344CB8AC3E}">
        <p14:creationId xmlns:p14="http://schemas.microsoft.com/office/powerpoint/2010/main" val="146353046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516283" y="236241"/>
            <a:ext cx="9328078" cy="708719"/>
          </a:xfrm>
        </p:spPr>
        <p:txBody>
          <a:bodyPr/>
          <a:lstStyle/>
          <a:p>
            <a:pPr eaLnBrk="1" hangingPunct="1">
              <a:defRPr/>
            </a:pPr>
            <a:r>
              <a:rPr lang="ru-RU" altLang="ru-RU" sz="2600" b="1" dirty="0">
                <a:solidFill>
                  <a:srgbClr val="FF0000"/>
                </a:solidFill>
                <a:effectLst>
                  <a:outerShdw blurRad="38100" dist="38100" dir="2700000" algn="tl">
                    <a:srgbClr val="000000">
                      <a:alpha val="43137"/>
                    </a:srgbClr>
                  </a:outerShdw>
                </a:effectLst>
              </a:rPr>
              <a:t>Научно-методическое и информационно-аналитическое обеспечение управления качеством </a:t>
            </a:r>
            <a:r>
              <a:rPr lang="ru-RU" altLang="ru-RU" sz="2600" b="1" dirty="0" smtClean="0">
                <a:solidFill>
                  <a:srgbClr val="FF0000"/>
                </a:solidFill>
                <a:effectLst>
                  <a:outerShdw blurRad="38100" dist="38100" dir="2700000" algn="tl">
                    <a:srgbClr val="000000">
                      <a:alpha val="43137"/>
                    </a:srgbClr>
                  </a:outerShdw>
                </a:effectLst>
              </a:rPr>
              <a:t>образования ФЦПРО – 2016 – 2020 </a:t>
            </a:r>
            <a:r>
              <a:rPr lang="ru-RU" altLang="ru-RU" sz="2600" b="1" dirty="0" err="1" smtClean="0">
                <a:solidFill>
                  <a:srgbClr val="FF0000"/>
                </a:solidFill>
                <a:effectLst>
                  <a:outerShdw blurRad="38100" dist="38100" dir="2700000" algn="tl">
                    <a:srgbClr val="000000">
                      <a:alpha val="43137"/>
                    </a:srgbClr>
                  </a:outerShdw>
                </a:effectLst>
              </a:rPr>
              <a:t>гг</a:t>
            </a:r>
            <a:endParaRPr lang="ru-RU" altLang="ru-RU" sz="2600" b="1" dirty="0">
              <a:solidFill>
                <a:srgbClr val="FF0000"/>
              </a:solidFill>
              <a:effectLst>
                <a:outerShdw blurRad="38100" dist="38100" dir="2700000" algn="tl">
                  <a:srgbClr val="000000">
                    <a:alpha val="43137"/>
                  </a:srgbClr>
                </a:outerShdw>
              </a:effectLst>
            </a:endParaRPr>
          </a:p>
        </p:txBody>
      </p:sp>
      <p:sp>
        <p:nvSpPr>
          <p:cNvPr id="6147" name="Подзаголовок 12"/>
          <p:cNvSpPr>
            <a:spLocks noGrp="1"/>
          </p:cNvSpPr>
          <p:nvPr>
            <p:ph type="subTitle" idx="1"/>
          </p:nvPr>
        </p:nvSpPr>
        <p:spPr>
          <a:xfrm>
            <a:off x="287785" y="1043533"/>
            <a:ext cx="9320312" cy="6043663"/>
          </a:xfrm>
        </p:spPr>
        <p:txBody>
          <a:bodyPr/>
          <a:lstStyle/>
          <a:p>
            <a:pPr algn="just"/>
            <a:r>
              <a:rPr lang="ru-RU" altLang="ru-RU" sz="1800" b="1" dirty="0">
                <a:solidFill>
                  <a:schemeClr val="tx2"/>
                </a:solidFill>
                <a:latin typeface="Times New Roman" pitchFamily="18" charset="0"/>
                <a:cs typeface="Times New Roman" pitchFamily="18" charset="0"/>
              </a:rPr>
              <a:t>В рамках задачи 2 "Развитие современных механизмов и технологий общего образования" будут реализованы следующие мероприятия:</a:t>
            </a:r>
          </a:p>
          <a:p>
            <a:pPr algn="just"/>
            <a:r>
              <a:rPr lang="ru-RU" altLang="ru-RU" sz="1800" b="1" dirty="0">
                <a:solidFill>
                  <a:schemeClr val="tx2"/>
                </a:solidFill>
                <a:latin typeface="Times New Roman" pitchFamily="18" charset="0"/>
                <a:cs typeface="Times New Roman" pitchFamily="18" charset="0"/>
              </a:rPr>
              <a:t>мероприятие 2.1 "Реализация новых организационно-экономических моделей и стандартов в дошкольном образовании путем разработки нормативно-методической базы и экспертно-аналитическое сопровождение ее внедрения";</a:t>
            </a:r>
          </a:p>
          <a:p>
            <a:pPr algn="just"/>
            <a:r>
              <a:rPr lang="ru-RU" altLang="ru-RU" sz="1800" b="1" dirty="0">
                <a:solidFill>
                  <a:srgbClr val="FF0000"/>
                </a:solidFill>
                <a:latin typeface="Times New Roman" pitchFamily="18" charset="0"/>
                <a:cs typeface="Times New Roman" pitchFamily="18" charset="0"/>
              </a:rPr>
              <a:t>мероприятие 2.2 "Повышение качества образования в школах с низкими результатами обучения и в школах, функционирующих в неблагоприятных социальных условиях, путем реализации региональных проектов и распространение их результатов";</a:t>
            </a:r>
          </a:p>
          <a:p>
            <a:pPr algn="just"/>
            <a:r>
              <a:rPr lang="ru-RU" altLang="ru-RU" sz="1800" b="1" dirty="0">
                <a:solidFill>
                  <a:schemeClr val="tx2"/>
                </a:solidFill>
                <a:latin typeface="Times New Roman" pitchFamily="18" charset="0"/>
                <a:cs typeface="Times New Roman" pitchFamily="18" charset="0"/>
              </a:rPr>
              <a:t>мероприятие 2.3 "Создание сети школ, реализующих инновационные программы для отработки новых технологий и содержания обучения и воспитания, через конкурсную поддержку школьных инициатив и сетевых проектов";</a:t>
            </a:r>
          </a:p>
          <a:p>
            <a:pPr algn="just"/>
            <a:r>
              <a:rPr lang="ru-RU" altLang="ru-RU" sz="1800" b="1" dirty="0">
                <a:solidFill>
                  <a:schemeClr val="tx2"/>
                </a:solidFill>
                <a:latin typeface="Times New Roman" pitchFamily="18" charset="0"/>
                <a:cs typeface="Times New Roman" pitchFamily="18" charset="0"/>
              </a:rPr>
              <a:t>мероприятие 2.4 "Модернизация технологий и содержания обучения в соответствии с новым федеральным государственным образовательным стандартом посредством разработки концепций модернизации конкретных областей, поддержки региональных программ развития образования и поддержки сетевых методических объединений";</a:t>
            </a:r>
          </a:p>
          <a:p>
            <a:pPr algn="just"/>
            <a:r>
              <a:rPr lang="ru-RU" altLang="ru-RU" sz="1800" b="1" dirty="0">
                <a:solidFill>
                  <a:srgbClr val="FF0000"/>
                </a:solidFill>
                <a:latin typeface="Times New Roman" pitchFamily="18" charset="0"/>
                <a:cs typeface="Times New Roman" pitchFamily="18" charset="0"/>
              </a:rPr>
              <a:t>мероприятие 2.5 "Повышение профессионального уровня педагогических и руководящих кадров общего образования";</a:t>
            </a:r>
          </a:p>
          <a:p>
            <a:pPr algn="just"/>
            <a:r>
              <a:rPr lang="ru-RU" altLang="ru-RU" sz="1800" b="1" dirty="0">
                <a:solidFill>
                  <a:srgbClr val="FF0000"/>
                </a:solidFill>
                <a:latin typeface="Times New Roman" pitchFamily="18" charset="0"/>
                <a:cs typeface="Times New Roman" pitchFamily="18" charset="0"/>
              </a:rPr>
              <a:t>мероприятие 2.7 "Развитие механизмов вовлеченности родителей в образование, общественного участия в управлении образованием".</a:t>
            </a:r>
          </a:p>
          <a:p>
            <a:endParaRPr lang="ru-RU" altLang="ru-RU" dirty="0" smtClean="0"/>
          </a:p>
        </p:txBody>
      </p:sp>
    </p:spTree>
    <p:extLst>
      <p:ext uri="{BB962C8B-B14F-4D97-AF65-F5344CB8AC3E}">
        <p14:creationId xmlns:p14="http://schemas.microsoft.com/office/powerpoint/2010/main" val="3433259903"/>
      </p:ext>
    </p:extLst>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Заголовок 1"/>
          <p:cNvSpPr>
            <a:spLocks noGrp="1"/>
          </p:cNvSpPr>
          <p:nvPr>
            <p:ph type="title"/>
          </p:nvPr>
        </p:nvSpPr>
        <p:spPr/>
        <p:txBody>
          <a:bodyPr/>
          <a:lstStyle/>
          <a:p>
            <a:endParaRPr lang="ru-RU" smtClean="0"/>
          </a:p>
        </p:txBody>
      </p:sp>
      <p:sp>
        <p:nvSpPr>
          <p:cNvPr id="3" name="Объект 2" descr="Rectangle: Click to edit Master text styles&#10;Second level&#10;Third level&#10;Fourth level&#10;Fifth level"/>
          <p:cNvSpPr>
            <a:spLocks noGrp="1"/>
          </p:cNvSpPr>
          <p:nvPr>
            <p:ph idx="1"/>
          </p:nvPr>
        </p:nvSpPr>
        <p:spPr>
          <a:xfrm>
            <a:off x="370309" y="1172521"/>
            <a:ext cx="9710316" cy="6387154"/>
          </a:xfrm>
        </p:spPr>
        <p:txBody>
          <a:bodyPr/>
          <a:lstStyle/>
          <a:p>
            <a:pPr marL="125993" indent="0" algn="just">
              <a:defRPr/>
            </a:pPr>
            <a:r>
              <a:rPr lang="ru-RU" sz="4000" b="1" dirty="0">
                <a:solidFill>
                  <a:srgbClr val="FF0000"/>
                </a:solidFill>
              </a:rPr>
              <a:t>Адаптированная образовательная программа </a:t>
            </a:r>
            <a:r>
              <a:rPr lang="ru-RU" sz="4000" dirty="0"/>
              <a:t>(</a:t>
            </a:r>
            <a:r>
              <a:rPr lang="ru-RU" sz="4000" b="1" dirty="0"/>
              <a:t>АОП</a:t>
            </a:r>
            <a:r>
              <a:rPr lang="ru-RU" sz="4000" dirty="0"/>
              <a:t>) уровня общего образования  (дошкольного, начального общего, основного </a:t>
            </a:r>
            <a:r>
              <a:rPr lang="ru-RU" sz="4000" dirty="0" smtClean="0"/>
              <a:t>общего, среднего общего </a:t>
            </a:r>
            <a:r>
              <a:rPr lang="ru-RU" sz="4000" dirty="0"/>
              <a:t>образования) – </a:t>
            </a:r>
          </a:p>
          <a:p>
            <a:pPr marL="0" indent="0" algn="just">
              <a:defRPr/>
            </a:pPr>
            <a:r>
              <a:rPr lang="ru-RU" sz="4000" b="1" dirty="0">
                <a:solidFill>
                  <a:srgbClr val="FF0000"/>
                </a:solidFill>
              </a:rPr>
              <a:t>ЛНА</a:t>
            </a:r>
            <a:r>
              <a:rPr lang="ru-RU" sz="4000" dirty="0"/>
              <a:t> ОО, обеспечивающий реализацию целей общего образования обучающихся с ОВЗ</a:t>
            </a:r>
          </a:p>
          <a:p>
            <a:pPr marL="0" indent="0" algn="just">
              <a:defRPr/>
            </a:pPr>
            <a:r>
              <a:rPr lang="ru-RU" sz="4000" b="1" dirty="0">
                <a:solidFill>
                  <a:srgbClr val="FF0000"/>
                </a:solidFill>
              </a:rPr>
              <a:t>ФЗ № 273-ФЗ ст. 2, 64, 66</a:t>
            </a:r>
            <a:endParaRPr lang="ru-RU" sz="4000" dirty="0"/>
          </a:p>
        </p:txBody>
      </p:sp>
    </p:spTree>
    <p:extLst>
      <p:ext uri="{BB962C8B-B14F-4D97-AF65-F5344CB8AC3E}">
        <p14:creationId xmlns:p14="http://schemas.microsoft.com/office/powerpoint/2010/main" val="1091428647"/>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031" y="236215"/>
            <a:ext cx="9025341" cy="1653690"/>
          </a:xfrm>
        </p:spPr>
        <p:txBody>
          <a:bodyPr>
            <a:noAutofit/>
          </a:bodyPr>
          <a:lstStyle/>
          <a:p>
            <a:pPr algn="ctr"/>
            <a:r>
              <a:rPr lang="ru-RU" sz="3100" b="1" dirty="0" smtClean="0">
                <a:solidFill>
                  <a:srgbClr val="FF0000"/>
                </a:solidFill>
              </a:rPr>
              <a:t>Каким </a:t>
            </a:r>
            <a:r>
              <a:rPr lang="ru-RU" sz="3100" b="1" dirty="0">
                <a:solidFill>
                  <a:srgbClr val="FF0000"/>
                </a:solidFill>
              </a:rPr>
              <a:t>образом именовать АОП в локальных нормативных актах общеобразовательной организации и иной документации?</a:t>
            </a:r>
            <a:endParaRPr lang="ru-RU" sz="3100" dirty="0">
              <a:solidFill>
                <a:srgbClr val="FF0000"/>
              </a:solidFill>
            </a:endParaRPr>
          </a:p>
        </p:txBody>
      </p:sp>
      <p:sp>
        <p:nvSpPr>
          <p:cNvPr id="3" name="Содержимое 2"/>
          <p:cNvSpPr>
            <a:spLocks noGrp="1"/>
          </p:cNvSpPr>
          <p:nvPr>
            <p:ph idx="1"/>
          </p:nvPr>
        </p:nvSpPr>
        <p:spPr>
          <a:xfrm>
            <a:off x="472497" y="1968653"/>
            <a:ext cx="8695774" cy="5354807"/>
          </a:xfrm>
        </p:spPr>
        <p:txBody>
          <a:bodyPr>
            <a:noAutofit/>
          </a:bodyPr>
          <a:lstStyle/>
          <a:p>
            <a:pPr marL="0" indent="396828" algn="just">
              <a:spcBef>
                <a:spcPts val="0"/>
              </a:spcBef>
              <a:spcAft>
                <a:spcPts val="661"/>
              </a:spcAft>
            </a:pPr>
            <a:r>
              <a:rPr lang="ru-RU" sz="2200" i="1" dirty="0">
                <a:solidFill>
                  <a:srgbClr val="FF0000"/>
                </a:solidFill>
              </a:rPr>
              <a:t>Например: </a:t>
            </a:r>
            <a:r>
              <a:rPr lang="ru-RU" sz="2200" dirty="0"/>
              <a:t>в ОО обучаются дети с подтвержденными документально нарушениями: с задержкой психического развития во втором и восьмом классах; с нарушениями опорно-двигательного аппарата в четвертом и пятом классах; с умственной отсталостью во втором классе, то общеобразовательная организация будет иметь:</a:t>
            </a:r>
          </a:p>
          <a:p>
            <a:pPr marL="0" indent="396828" algn="just">
              <a:spcBef>
                <a:spcPts val="0"/>
              </a:spcBef>
              <a:spcAft>
                <a:spcPts val="661"/>
              </a:spcAft>
              <a:buFont typeface="Wingdings" pitchFamily="2" charset="2"/>
              <a:buChar char="Ø"/>
            </a:pPr>
            <a:r>
              <a:rPr lang="ru-RU" sz="2200" dirty="0"/>
              <a:t>АОП начального общего образования для обучающихся с ЗПР</a:t>
            </a:r>
          </a:p>
          <a:p>
            <a:pPr marL="0" indent="396828" algn="just">
              <a:spcBef>
                <a:spcPts val="0"/>
              </a:spcBef>
              <a:spcAft>
                <a:spcPts val="661"/>
              </a:spcAft>
              <a:buFont typeface="Wingdings" pitchFamily="2" charset="2"/>
              <a:buChar char="Ø"/>
            </a:pPr>
            <a:r>
              <a:rPr lang="ru-RU" sz="2200" dirty="0"/>
              <a:t>АОП ООО для обучающихся с ЗПР</a:t>
            </a:r>
          </a:p>
          <a:p>
            <a:pPr marL="0" indent="396828" algn="just">
              <a:spcBef>
                <a:spcPts val="0"/>
              </a:spcBef>
              <a:spcAft>
                <a:spcPts val="661"/>
              </a:spcAft>
              <a:buFont typeface="Wingdings" pitchFamily="2" charset="2"/>
              <a:buChar char="Ø"/>
            </a:pPr>
            <a:r>
              <a:rPr lang="ru-RU" sz="2200" dirty="0"/>
              <a:t>АОП НОО для обучающихся с нарушениями опорно-двигательного аппарата</a:t>
            </a:r>
          </a:p>
          <a:p>
            <a:pPr marL="0" indent="396828" algn="just">
              <a:spcBef>
                <a:spcPts val="0"/>
              </a:spcBef>
              <a:spcAft>
                <a:spcPts val="661"/>
              </a:spcAft>
              <a:buFont typeface="Wingdings" pitchFamily="2" charset="2"/>
              <a:buChar char="Ø"/>
            </a:pPr>
            <a:r>
              <a:rPr lang="ru-RU" sz="2200" dirty="0"/>
              <a:t>АОП ООО для обучающихся с нарушениями опорно-двигательного аппарата</a:t>
            </a:r>
          </a:p>
          <a:p>
            <a:pPr marL="0" indent="396828" algn="just">
              <a:spcBef>
                <a:spcPts val="0"/>
              </a:spcBef>
              <a:spcAft>
                <a:spcPts val="661"/>
              </a:spcAft>
              <a:buFont typeface="Wingdings" pitchFamily="2" charset="2"/>
              <a:buChar char="Ø"/>
            </a:pPr>
            <a:r>
              <a:rPr lang="ru-RU" sz="2200" dirty="0"/>
              <a:t>АОП образования для обучающихся с умственной отсталостью</a:t>
            </a:r>
          </a:p>
        </p:txBody>
      </p:sp>
    </p:spTree>
    <p:extLst>
      <p:ext uri="{BB962C8B-B14F-4D97-AF65-F5344CB8AC3E}">
        <p14:creationId xmlns:p14="http://schemas.microsoft.com/office/powerpoint/2010/main" val="1047808859"/>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pPr marL="0" indent="396828" algn="just">
              <a:spcBef>
                <a:spcPts val="0"/>
              </a:spcBef>
              <a:spcAft>
                <a:spcPts val="661"/>
              </a:spcAft>
              <a:buFont typeface="Wingdings" pitchFamily="2" charset="2"/>
              <a:buChar char="Ø"/>
            </a:pPr>
            <a:r>
              <a:rPr lang="ru-RU" sz="2600" dirty="0"/>
              <a:t>Категории обучающихся с ОВЗ определены в федеральном законе «Об образовании в Российской Федерации», а именно: </a:t>
            </a:r>
            <a:r>
              <a:rPr lang="ru-RU" sz="2600" b="1" i="1" dirty="0"/>
              <a:t>глухие, слабослышащие, позднооглохшие, слепые, слабовидящие, с тяжелыми нарушениями речи, с нарушениями опорно-двигательного аппарата, с задержкой психического развития, с умственной отсталостью, с расстройствами аутистического спектра, со сложными дефектами и другие</a:t>
            </a:r>
          </a:p>
          <a:p>
            <a:pPr marL="0" indent="396828" algn="just">
              <a:spcBef>
                <a:spcPts val="0"/>
              </a:spcBef>
              <a:spcAft>
                <a:spcPts val="661"/>
              </a:spcAft>
              <a:buFont typeface="Wingdings" pitchFamily="2" charset="2"/>
              <a:buChar char="Ø"/>
            </a:pPr>
            <a:r>
              <a:rPr lang="ru-RU" sz="2600" b="1" i="1" dirty="0"/>
              <a:t> </a:t>
            </a:r>
            <a:r>
              <a:rPr lang="ru-RU" sz="2600" b="1" i="1" dirty="0">
                <a:solidFill>
                  <a:srgbClr val="FF0000"/>
                </a:solidFill>
              </a:rPr>
              <a:t>(</a:t>
            </a:r>
            <a:r>
              <a:rPr lang="ru-RU" sz="2600" b="1" dirty="0">
                <a:solidFill>
                  <a:srgbClr val="FF0000"/>
                </a:solidFill>
              </a:rPr>
              <a:t>ФЗ № 273-ФЗ ст. 79 п. 5)</a:t>
            </a:r>
            <a:endParaRPr lang="ru-RU" sz="2600" b="1" i="1" dirty="0">
              <a:solidFill>
                <a:srgbClr val="FF0000"/>
              </a:solidFill>
            </a:endParaRPr>
          </a:p>
          <a:p>
            <a:pPr marL="0" indent="396828" algn="just">
              <a:spcBef>
                <a:spcPts val="0"/>
              </a:spcBef>
              <a:spcAft>
                <a:spcPts val="661"/>
              </a:spcAft>
              <a:buFont typeface="Wingdings" pitchFamily="2" charset="2"/>
              <a:buChar char="Ø"/>
            </a:pPr>
            <a:r>
              <a:rPr lang="ru-RU" sz="2600" dirty="0"/>
              <a:t>Для каждой категории обучающихся с ОВЗ предусматривается разработка соответствующей АОП</a:t>
            </a:r>
          </a:p>
          <a:p>
            <a:endParaRPr lang="ru-RU" dirty="0"/>
          </a:p>
        </p:txBody>
      </p:sp>
    </p:spTree>
    <p:extLst>
      <p:ext uri="{BB962C8B-B14F-4D97-AF65-F5344CB8AC3E}">
        <p14:creationId xmlns:p14="http://schemas.microsoft.com/office/powerpoint/2010/main" val="1806182463"/>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1"/>
          <p:cNvSpPr>
            <a:spLocks noGrp="1"/>
          </p:cNvSpPr>
          <p:nvPr>
            <p:ph type="title"/>
          </p:nvPr>
        </p:nvSpPr>
        <p:spPr>
          <a:xfrm>
            <a:off x="516283" y="335985"/>
            <a:ext cx="8724290" cy="904712"/>
          </a:xfrm>
        </p:spPr>
        <p:txBody>
          <a:bodyPr/>
          <a:lstStyle/>
          <a:p>
            <a:r>
              <a:rPr lang="ru-RU" sz="2200" b="1" i="1" dirty="0">
                <a:solidFill>
                  <a:srgbClr val="FF0000"/>
                </a:solidFill>
                <a:cs typeface="Arial" pitchFamily="34" charset="0"/>
              </a:rPr>
              <a:t>Актуальность</a:t>
            </a:r>
            <a:br>
              <a:rPr lang="ru-RU" sz="2200" b="1" i="1" dirty="0">
                <a:solidFill>
                  <a:srgbClr val="FF0000"/>
                </a:solidFill>
                <a:cs typeface="Arial" pitchFamily="34" charset="0"/>
              </a:rPr>
            </a:br>
            <a:r>
              <a:rPr lang="ru-RU" sz="2200" b="1" i="1" dirty="0">
                <a:solidFill>
                  <a:srgbClr val="FF0000"/>
                </a:solidFill>
                <a:cs typeface="Arial" pitchFamily="34" charset="0"/>
              </a:rPr>
              <a:t>Федеральный закон от 29 декабря № 273-ФЗ «Об образовании в Российской Федерации»</a:t>
            </a:r>
            <a:endParaRPr lang="ru-RU" sz="2200" dirty="0">
              <a:solidFill>
                <a:srgbClr val="FF0000"/>
              </a:solidFill>
              <a:cs typeface="Arial" pitchFamily="34" charset="0"/>
            </a:endParaRPr>
          </a:p>
        </p:txBody>
      </p:sp>
      <p:sp>
        <p:nvSpPr>
          <p:cNvPr id="3" name="Содержимое 2" descr="Rectangle: Click to edit Master text styles&#10;Second level&#10;Third level&#10;Fourth level&#10;Fifth level"/>
          <p:cNvSpPr>
            <a:spLocks noGrp="1"/>
          </p:cNvSpPr>
          <p:nvPr>
            <p:ph idx="1"/>
          </p:nvPr>
        </p:nvSpPr>
        <p:spPr>
          <a:xfrm>
            <a:off x="357022" y="1240697"/>
            <a:ext cx="9135566" cy="6110737"/>
          </a:xfrm>
        </p:spPr>
        <p:txBody>
          <a:bodyPr/>
          <a:lstStyle/>
          <a:p>
            <a:pPr marL="0" indent="0">
              <a:tabLst>
                <a:tab pos="250799" algn="l"/>
              </a:tabLst>
              <a:defRPr/>
            </a:pPr>
            <a:r>
              <a:rPr lang="ru-RU" sz="2000" b="1" i="1" dirty="0">
                <a:solidFill>
                  <a:srgbClr val="FF0000"/>
                </a:solidFill>
                <a:cs typeface="Arial" pitchFamily="34" charset="0"/>
              </a:rPr>
              <a:t>Ст. 28. Компетенция, права, обязанности и ответственность образовательной организации</a:t>
            </a:r>
            <a:endParaRPr lang="ru-RU" sz="2000" dirty="0">
              <a:cs typeface="Lucida Sans Unicode" pitchFamily="34" charset="0"/>
            </a:endParaRPr>
          </a:p>
          <a:p>
            <a:pPr marL="0" indent="0">
              <a:tabLst>
                <a:tab pos="250799" algn="l"/>
              </a:tabLst>
              <a:defRPr/>
            </a:pPr>
            <a:r>
              <a:rPr lang="ru-RU" sz="2000" b="1" dirty="0">
                <a:solidFill>
                  <a:schemeClr val="tx2"/>
                </a:solidFill>
                <a:latin typeface="Times New Roman" pitchFamily="18" charset="0"/>
                <a:cs typeface="Times New Roman" pitchFamily="18" charset="0"/>
              </a:rPr>
              <a:t>п. 3. </a:t>
            </a:r>
            <a:r>
              <a:rPr lang="ru-RU" sz="2000" b="1" dirty="0" err="1">
                <a:solidFill>
                  <a:schemeClr val="tx2"/>
                </a:solidFill>
                <a:latin typeface="Times New Roman" pitchFamily="18" charset="0"/>
                <a:cs typeface="Times New Roman" pitchFamily="18" charset="0"/>
              </a:rPr>
              <a:t>пп</a:t>
            </a:r>
            <a:r>
              <a:rPr lang="ru-RU" sz="2000" b="1" dirty="0">
                <a:solidFill>
                  <a:schemeClr val="tx2"/>
                </a:solidFill>
                <a:latin typeface="Times New Roman" pitchFamily="18" charset="0"/>
                <a:cs typeface="Times New Roman" pitchFamily="18" charset="0"/>
              </a:rPr>
              <a:t>. 10)  осуществление </a:t>
            </a:r>
            <a:r>
              <a:rPr lang="ru-RU" sz="2000" b="1" dirty="0">
                <a:solidFill>
                  <a:srgbClr val="FF0000"/>
                </a:solidFill>
                <a:latin typeface="Times New Roman" pitchFamily="18" charset="0"/>
                <a:cs typeface="Times New Roman" pitchFamily="18" charset="0"/>
              </a:rPr>
              <a:t>текущего контроля успеваемости </a:t>
            </a:r>
            <a:r>
              <a:rPr lang="ru-RU" sz="2000" b="1" dirty="0">
                <a:latin typeface="Times New Roman" pitchFamily="18" charset="0"/>
                <a:cs typeface="Times New Roman" pitchFamily="18" charset="0"/>
              </a:rPr>
              <a:t>и </a:t>
            </a:r>
            <a:r>
              <a:rPr lang="ru-RU" sz="2000" b="1" dirty="0">
                <a:solidFill>
                  <a:srgbClr val="FF0000"/>
                </a:solidFill>
                <a:latin typeface="Times New Roman" pitchFamily="18" charset="0"/>
                <a:cs typeface="Times New Roman" pitchFamily="18" charset="0"/>
              </a:rPr>
              <a:t>промежуточной аттестации </a:t>
            </a:r>
            <a:r>
              <a:rPr lang="ru-RU" sz="2000" b="1" dirty="0">
                <a:solidFill>
                  <a:schemeClr val="tx2"/>
                </a:solidFill>
                <a:latin typeface="Times New Roman" pitchFamily="18" charset="0"/>
                <a:cs typeface="Times New Roman" pitchFamily="18" charset="0"/>
              </a:rPr>
              <a:t>обучающихся, установление их форм, периодичности и порядка проведения;</a:t>
            </a:r>
          </a:p>
          <a:p>
            <a:pPr marL="0" indent="0">
              <a:tabLst>
                <a:tab pos="250799" algn="l"/>
              </a:tabLst>
              <a:defRPr/>
            </a:pPr>
            <a:r>
              <a:rPr lang="ru-RU" sz="2000" b="1" dirty="0">
                <a:latin typeface="Times New Roman" pitchFamily="18" charset="0"/>
                <a:cs typeface="Times New Roman" pitchFamily="18" charset="0"/>
              </a:rPr>
              <a:t>п. 3. </a:t>
            </a:r>
            <a:r>
              <a:rPr lang="ru-RU" sz="2000" b="1" dirty="0" err="1">
                <a:latin typeface="Times New Roman" pitchFamily="18" charset="0"/>
                <a:cs typeface="Times New Roman" pitchFamily="18" charset="0"/>
              </a:rPr>
              <a:t>пп</a:t>
            </a:r>
            <a:r>
              <a:rPr lang="ru-RU" sz="2000" b="1" dirty="0">
                <a:latin typeface="Times New Roman" pitchFamily="18" charset="0"/>
                <a:cs typeface="Times New Roman" pitchFamily="18" charset="0"/>
              </a:rPr>
              <a:t>. 11) </a:t>
            </a:r>
            <a:r>
              <a:rPr lang="ru-RU" sz="2000" b="1" dirty="0">
                <a:solidFill>
                  <a:srgbClr val="FF0000"/>
                </a:solidFill>
                <a:latin typeface="Times New Roman" pitchFamily="18" charset="0"/>
                <a:cs typeface="Times New Roman" pitchFamily="18" charset="0"/>
              </a:rPr>
              <a:t>индивидуальный учёт результатов   </a:t>
            </a:r>
            <a:r>
              <a:rPr lang="ru-RU" sz="2000" b="1" dirty="0">
                <a:solidFill>
                  <a:schemeClr val="tx2"/>
                </a:solidFill>
                <a:latin typeface="Times New Roman" pitchFamily="18" charset="0"/>
                <a:cs typeface="Times New Roman" pitchFamily="18" charset="0"/>
              </a:rPr>
              <a:t>освоения обучающимися образовательных программ, а также хранение в архивах информации об этих результатах на бумажных и (или) электронных носителях;</a:t>
            </a:r>
          </a:p>
          <a:p>
            <a:pPr marL="0" indent="0">
              <a:tabLst>
                <a:tab pos="250799" algn="l"/>
              </a:tabLst>
              <a:defRPr/>
            </a:pPr>
            <a:r>
              <a:rPr lang="ru-RU" sz="2000" b="1" dirty="0">
                <a:solidFill>
                  <a:schemeClr val="tx2"/>
                </a:solidFill>
                <a:latin typeface="Times New Roman" pitchFamily="18" charset="0"/>
                <a:cs typeface="Times New Roman" pitchFamily="18" charset="0"/>
              </a:rPr>
              <a:t>п. 3. </a:t>
            </a:r>
            <a:r>
              <a:rPr lang="ru-RU" sz="2000" b="1" dirty="0" err="1">
                <a:solidFill>
                  <a:schemeClr val="tx2"/>
                </a:solidFill>
                <a:latin typeface="Times New Roman" pitchFamily="18" charset="0"/>
                <a:cs typeface="Times New Roman" pitchFamily="18" charset="0"/>
              </a:rPr>
              <a:t>пп</a:t>
            </a:r>
            <a:r>
              <a:rPr lang="ru-RU" sz="2000" b="1" dirty="0">
                <a:solidFill>
                  <a:schemeClr val="tx2"/>
                </a:solidFill>
                <a:latin typeface="Times New Roman" pitchFamily="18" charset="0"/>
                <a:cs typeface="Times New Roman" pitchFamily="18" charset="0"/>
              </a:rPr>
              <a:t>. 13) проведение </a:t>
            </a:r>
            <a:r>
              <a:rPr lang="ru-RU" sz="2000" b="1" dirty="0" err="1">
                <a:solidFill>
                  <a:schemeClr val="tx2"/>
                </a:solidFill>
                <a:latin typeface="Times New Roman" pitchFamily="18" charset="0"/>
                <a:cs typeface="Times New Roman" pitchFamily="18" charset="0"/>
              </a:rPr>
              <a:t>самообследования</a:t>
            </a:r>
            <a:r>
              <a:rPr lang="ru-RU" sz="2000" b="1" dirty="0">
                <a:solidFill>
                  <a:schemeClr val="tx2"/>
                </a:solidFill>
                <a:latin typeface="Times New Roman" pitchFamily="18" charset="0"/>
                <a:cs typeface="Times New Roman" pitchFamily="18" charset="0"/>
              </a:rPr>
              <a:t>, обеспечение функционирования </a:t>
            </a:r>
            <a:r>
              <a:rPr lang="ru-RU" sz="2000" b="1" dirty="0">
                <a:solidFill>
                  <a:srgbClr val="FF0000"/>
                </a:solidFill>
                <a:latin typeface="Times New Roman" pitchFamily="18" charset="0"/>
                <a:cs typeface="Times New Roman" pitchFamily="18" charset="0"/>
              </a:rPr>
              <a:t>внутренней системы оценки качества образования.</a:t>
            </a:r>
          </a:p>
          <a:p>
            <a:pPr>
              <a:buFont typeface="Wingdings" pitchFamily="2" charset="2"/>
              <a:buNone/>
              <a:defRPr/>
            </a:pPr>
            <a:endParaRPr lang="ru-RU" sz="2000" b="1" dirty="0">
              <a:solidFill>
                <a:schemeClr val="tx2"/>
              </a:solidFill>
              <a:latin typeface="Times New Roman" pitchFamily="18" charset="0"/>
              <a:cs typeface="Times New Roman" pitchFamily="18" charset="0"/>
            </a:endParaRPr>
          </a:p>
          <a:p>
            <a:pPr>
              <a:buFont typeface="Wingdings" pitchFamily="2" charset="2"/>
              <a:buNone/>
              <a:defRPr/>
            </a:pPr>
            <a:r>
              <a:rPr lang="ru-RU" sz="2000" b="1" dirty="0">
                <a:solidFill>
                  <a:schemeClr val="tx2"/>
                </a:solidFill>
                <a:latin typeface="Times New Roman" pitchFamily="18" charset="0"/>
                <a:cs typeface="Times New Roman" pitchFamily="18" charset="0"/>
              </a:rPr>
              <a:t>ОО принимает локальные нормативные акты, устанавливающие</a:t>
            </a:r>
          </a:p>
          <a:p>
            <a:pPr>
              <a:buFont typeface="Wingdings" pitchFamily="2" charset="2"/>
              <a:buNone/>
              <a:defRPr/>
            </a:pPr>
            <a:r>
              <a:rPr lang="ru-RU" sz="2000" b="1" dirty="0">
                <a:solidFill>
                  <a:schemeClr val="tx2"/>
                </a:solidFill>
                <a:latin typeface="Times New Roman" pitchFamily="18" charset="0"/>
                <a:cs typeface="Times New Roman" pitchFamily="18" charset="0"/>
              </a:rPr>
              <a:t>…периодичность  и  порядок   текущего контроля успеваемости и</a:t>
            </a:r>
          </a:p>
          <a:p>
            <a:pPr>
              <a:buFont typeface="Wingdings" pitchFamily="2" charset="2"/>
              <a:buNone/>
              <a:defRPr/>
            </a:pPr>
            <a:r>
              <a:rPr lang="ru-RU" sz="2000" b="1" dirty="0">
                <a:solidFill>
                  <a:schemeClr val="tx2"/>
                </a:solidFill>
                <a:latin typeface="Times New Roman" pitchFamily="18" charset="0"/>
                <a:cs typeface="Times New Roman" pitchFamily="18" charset="0"/>
              </a:rPr>
              <a:t>промежуточной аттестации обучающихся (п. 2 ст. 30)</a:t>
            </a:r>
          </a:p>
          <a:p>
            <a:pPr>
              <a:buFont typeface="Wingdings" pitchFamily="2" charset="2"/>
              <a:buNone/>
              <a:defRPr/>
            </a:pPr>
            <a:r>
              <a:rPr lang="ru-RU" sz="2000" b="1" dirty="0">
                <a:solidFill>
                  <a:schemeClr val="tx2"/>
                </a:solidFill>
                <a:latin typeface="Times New Roman" pitchFamily="18" charset="0"/>
                <a:cs typeface="Times New Roman" pitchFamily="18" charset="0"/>
              </a:rPr>
              <a:t>Итоговая   аттестация,   завершающая    освоение    основных образовательных программ основного общего и среднего общего образования … (п. 3 ст. 59)</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4113" y="3703638"/>
            <a:ext cx="15240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3399384"/>
      </p:ext>
    </p:extLst>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с двумя вырезанными противолежащими углами 8"/>
          <p:cNvSpPr/>
          <p:nvPr/>
        </p:nvSpPr>
        <p:spPr>
          <a:xfrm>
            <a:off x="912354" y="856733"/>
            <a:ext cx="8652836" cy="6034438"/>
          </a:xfrm>
          <a:prstGeom prst="snip2DiagRect">
            <a:avLst>
              <a:gd name="adj1" fmla="val 0"/>
              <a:gd name="adj2" fmla="val 17966"/>
            </a:avLst>
          </a:prstGeom>
        </p:spPr>
        <p:style>
          <a:lnRef idx="2">
            <a:schemeClr val="accent1"/>
          </a:lnRef>
          <a:fillRef idx="1">
            <a:schemeClr val="lt1"/>
          </a:fillRef>
          <a:effectRef idx="0">
            <a:schemeClr val="accent1"/>
          </a:effectRef>
          <a:fontRef idx="minor">
            <a:schemeClr val="dk1"/>
          </a:fontRef>
        </p:style>
        <p:txBody>
          <a:bodyPr lIns="100794" tIns="50397" rIns="100794" bIns="50397" rtlCol="0" anchor="ctr"/>
          <a:lstStyle/>
          <a:p>
            <a:pPr algn="ctr"/>
            <a:endParaRPr lang="ru-RU"/>
          </a:p>
        </p:txBody>
      </p:sp>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58766" y="207941"/>
            <a:ext cx="1012356" cy="635004"/>
          </a:xfrm>
          <a:prstGeom prst="rect">
            <a:avLst/>
          </a:prstGeom>
          <a:noFill/>
          <a:ln w="9525">
            <a:noFill/>
            <a:round/>
            <a:headEnd/>
            <a:tailEnd/>
          </a:ln>
          <a:effectLst>
            <a:outerShdw blurRad="50800" dist="38100" dir="2700000" algn="tl" rotWithShape="0">
              <a:prstClr val="black">
                <a:alpha val="40000"/>
              </a:prstClr>
            </a:outerShdw>
          </a:effectLst>
        </p:spPr>
      </p:pic>
      <p:sp>
        <p:nvSpPr>
          <p:cNvPr id="19" name="Rectangle 15"/>
          <p:cNvSpPr>
            <a:spLocks noChangeArrowheads="1"/>
          </p:cNvSpPr>
          <p:nvPr/>
        </p:nvSpPr>
        <p:spPr bwMode="auto">
          <a:xfrm>
            <a:off x="912354" y="684194"/>
            <a:ext cx="8652836" cy="6206977"/>
          </a:xfrm>
          <a:prstGeom prst="rect">
            <a:avLst/>
          </a:prstGeom>
          <a:noFill/>
          <a:ln w="9525">
            <a:noFill/>
            <a:round/>
            <a:headEnd/>
            <a:tailEnd/>
          </a:ln>
          <a:effectLst/>
        </p:spPr>
        <p:txBody>
          <a:bodyPr wrap="square" lIns="99207" tIns="49604" rIns="99207" bIns="49604">
            <a:spAutoFit/>
          </a:bodyPr>
          <a:lstStyle/>
          <a:p>
            <a:pPr algn="ctr">
              <a:tabLst>
                <a:tab pos="797955" algn="l"/>
                <a:tab pos="1595910" algn="l"/>
                <a:tab pos="2393865" algn="l"/>
                <a:tab pos="3191820" algn="l"/>
                <a:tab pos="3989775" algn="l"/>
                <a:tab pos="4787730" algn="l"/>
              </a:tabLst>
            </a:pPr>
            <a:endParaRPr lang="ru-RU" sz="2600" dirty="0">
              <a:solidFill>
                <a:schemeClr val="tx2"/>
              </a:solidFill>
              <a:effectLst>
                <a:outerShdw blurRad="38100" dist="38100" dir="2700000" algn="tl">
                  <a:srgbClr val="000000">
                    <a:alpha val="43137"/>
                  </a:srgbClr>
                </a:outerShdw>
              </a:effectLst>
              <a:latin typeface="Cambria" pitchFamily="18" charset="0"/>
            </a:endParaRPr>
          </a:p>
          <a:p>
            <a:pPr algn="ctr">
              <a:tabLst>
                <a:tab pos="797955" algn="l"/>
                <a:tab pos="1595910" algn="l"/>
                <a:tab pos="2393865" algn="l"/>
                <a:tab pos="3191820" algn="l"/>
                <a:tab pos="3989775" algn="l"/>
                <a:tab pos="4787730" algn="l"/>
              </a:tabLst>
            </a:pPr>
            <a:r>
              <a:rPr lang="ru-RU" sz="3100" dirty="0">
                <a:solidFill>
                  <a:schemeClr val="tx2"/>
                </a:solidFill>
                <a:effectLst>
                  <a:outerShdw blurRad="38100" dist="38100" dir="2700000" algn="tl">
                    <a:srgbClr val="000000">
                      <a:alpha val="43137"/>
                    </a:srgbClr>
                  </a:outerShdw>
                </a:effectLst>
                <a:latin typeface="Cambria" pitchFamily="18" charset="0"/>
              </a:rPr>
              <a:t>ФЗ от 29.12.12 № 273-ФЗ </a:t>
            </a:r>
          </a:p>
          <a:p>
            <a:pPr algn="ctr">
              <a:tabLst>
                <a:tab pos="797955" algn="l"/>
                <a:tab pos="1595910" algn="l"/>
                <a:tab pos="2393865" algn="l"/>
                <a:tab pos="3191820" algn="l"/>
                <a:tab pos="3989775" algn="l"/>
                <a:tab pos="4787730" algn="l"/>
              </a:tabLst>
            </a:pPr>
            <a:r>
              <a:rPr lang="ru-RU" sz="3100" dirty="0">
                <a:solidFill>
                  <a:schemeClr val="tx2"/>
                </a:solidFill>
                <a:effectLst>
                  <a:outerShdw blurRad="38100" dist="38100" dir="2700000" algn="tl">
                    <a:srgbClr val="000000">
                      <a:alpha val="43137"/>
                    </a:srgbClr>
                  </a:outerShdw>
                </a:effectLst>
                <a:latin typeface="Cambria" pitchFamily="18" charset="0"/>
              </a:rPr>
              <a:t>«Об образовании в Российской Федерации»</a:t>
            </a:r>
          </a:p>
          <a:p>
            <a:pPr algn="ctr">
              <a:tabLst>
                <a:tab pos="797955" algn="l"/>
                <a:tab pos="1595910" algn="l"/>
                <a:tab pos="2393865" algn="l"/>
                <a:tab pos="3191820" algn="l"/>
                <a:tab pos="3989775" algn="l"/>
                <a:tab pos="4787730" algn="l"/>
              </a:tabLst>
            </a:pPr>
            <a:endParaRPr lang="ru-RU" sz="3100" dirty="0">
              <a:solidFill>
                <a:schemeClr val="tx2"/>
              </a:solidFill>
              <a:effectLst>
                <a:outerShdw blurRad="38100" dist="38100" dir="2700000" algn="tl">
                  <a:srgbClr val="000000">
                    <a:alpha val="43137"/>
                  </a:srgbClr>
                </a:outerShdw>
              </a:effectLst>
              <a:latin typeface="Cambria" pitchFamily="18" charset="0"/>
            </a:endParaRPr>
          </a:p>
          <a:p>
            <a:pPr algn="just">
              <a:tabLst>
                <a:tab pos="797955" algn="l"/>
                <a:tab pos="1595910" algn="l"/>
                <a:tab pos="2393865" algn="l"/>
                <a:tab pos="3191820" algn="l"/>
                <a:tab pos="3989775" algn="l"/>
                <a:tab pos="4787730" algn="l"/>
              </a:tabLst>
            </a:pPr>
            <a:endParaRPr lang="ru-RU" sz="3100" dirty="0">
              <a:solidFill>
                <a:schemeClr val="tx2"/>
              </a:solidFill>
              <a:effectLst>
                <a:outerShdw blurRad="38100" dist="38100" dir="2700000" algn="tl">
                  <a:srgbClr val="000000">
                    <a:alpha val="43137"/>
                  </a:srgbClr>
                </a:outerShdw>
              </a:effectLst>
              <a:latin typeface="Cambria" pitchFamily="18" charset="0"/>
            </a:endParaRPr>
          </a:p>
          <a:p>
            <a:pPr algn="ctr">
              <a:tabLst>
                <a:tab pos="797955" algn="l"/>
                <a:tab pos="1595910" algn="l"/>
                <a:tab pos="2393865" algn="l"/>
                <a:tab pos="3191820" algn="l"/>
                <a:tab pos="3989775" algn="l"/>
                <a:tab pos="4787730" algn="l"/>
              </a:tabLst>
            </a:pPr>
            <a:r>
              <a:rPr lang="ru-RU" sz="3100" dirty="0">
                <a:solidFill>
                  <a:schemeClr val="tx2"/>
                </a:solidFill>
                <a:effectLst>
                  <a:outerShdw blurRad="38100" dist="38100" dir="2700000" algn="tl">
                    <a:srgbClr val="000000">
                      <a:alpha val="43137"/>
                    </a:srgbClr>
                  </a:outerShdw>
                </a:effectLst>
                <a:latin typeface="Cambria" pitchFamily="18" charset="0"/>
              </a:rPr>
              <a:t>Образовательной организацией </a:t>
            </a:r>
          </a:p>
          <a:p>
            <a:pPr algn="ctr">
              <a:tabLst>
                <a:tab pos="797955" algn="l"/>
                <a:tab pos="1595910" algn="l"/>
                <a:tab pos="2393865" algn="l"/>
                <a:tab pos="3191820" algn="l"/>
                <a:tab pos="3989775" algn="l"/>
                <a:tab pos="4787730" algn="l"/>
              </a:tabLst>
            </a:pPr>
            <a:r>
              <a:rPr lang="ru-RU" sz="3100" dirty="0">
                <a:solidFill>
                  <a:schemeClr val="tx2"/>
                </a:solidFill>
                <a:effectLst>
                  <a:outerShdw blurRad="38100" dist="38100" dir="2700000" algn="tl">
                    <a:srgbClr val="000000">
                      <a:alpha val="43137"/>
                    </a:srgbClr>
                  </a:outerShdw>
                </a:effectLst>
                <a:latin typeface="Cambria" pitchFamily="18" charset="0"/>
              </a:rPr>
              <a:t>разрабатывается и реализуется</a:t>
            </a:r>
          </a:p>
          <a:p>
            <a:pPr algn="ctr">
              <a:tabLst>
                <a:tab pos="797955" algn="l"/>
                <a:tab pos="1595910" algn="l"/>
                <a:tab pos="2393865" algn="l"/>
                <a:tab pos="3191820" algn="l"/>
                <a:tab pos="3989775" algn="l"/>
                <a:tab pos="4787730" algn="l"/>
              </a:tabLst>
            </a:pPr>
            <a:endParaRPr lang="ru-RU" sz="3100" b="1" dirty="0">
              <a:solidFill>
                <a:schemeClr val="tx2"/>
              </a:solidFill>
              <a:effectLst>
                <a:outerShdw blurRad="38100" dist="38100" dir="2700000" algn="tl">
                  <a:srgbClr val="000000">
                    <a:alpha val="43137"/>
                  </a:srgbClr>
                </a:outerShdw>
              </a:effectLst>
              <a:latin typeface="Cambria" pitchFamily="18" charset="0"/>
            </a:endParaRPr>
          </a:p>
          <a:p>
            <a:pPr>
              <a:tabLst>
                <a:tab pos="797955" algn="l"/>
                <a:tab pos="1595910" algn="l"/>
                <a:tab pos="2393865" algn="l"/>
                <a:tab pos="3191820" algn="l"/>
                <a:tab pos="3989775" algn="l"/>
                <a:tab pos="4787730" algn="l"/>
              </a:tabLst>
            </a:pPr>
            <a:r>
              <a:rPr lang="ru-RU" sz="3100" b="1" dirty="0">
                <a:solidFill>
                  <a:schemeClr val="tx2"/>
                </a:solidFill>
                <a:effectLst>
                  <a:outerShdw blurRad="38100" dist="38100" dir="2700000" algn="tl">
                    <a:srgbClr val="000000">
                      <a:alpha val="43137"/>
                    </a:srgbClr>
                  </a:outerShdw>
                </a:effectLst>
                <a:latin typeface="Cambria" pitchFamily="18" charset="0"/>
              </a:rPr>
              <a:t>«внутренняя система</a:t>
            </a:r>
          </a:p>
          <a:p>
            <a:pPr>
              <a:tabLst>
                <a:tab pos="797955" algn="l"/>
                <a:tab pos="1595910" algn="l"/>
                <a:tab pos="2393865" algn="l"/>
                <a:tab pos="3191820" algn="l"/>
                <a:tab pos="3989775" algn="l"/>
                <a:tab pos="4787730" algn="l"/>
              </a:tabLst>
            </a:pPr>
            <a:r>
              <a:rPr lang="ru-RU" sz="3100" b="1" dirty="0">
                <a:solidFill>
                  <a:schemeClr val="tx2"/>
                </a:solidFill>
                <a:effectLst>
                  <a:outerShdw blurRad="38100" dist="38100" dir="2700000" algn="tl">
                    <a:srgbClr val="000000">
                      <a:alpha val="43137"/>
                    </a:srgbClr>
                  </a:outerShdw>
                </a:effectLst>
                <a:latin typeface="Cambria" pitchFamily="18" charset="0"/>
              </a:rPr>
              <a:t> оценки качества образования» </a:t>
            </a:r>
          </a:p>
          <a:p>
            <a:pPr>
              <a:tabLst>
                <a:tab pos="797955" algn="l"/>
                <a:tab pos="1595910" algn="l"/>
                <a:tab pos="2393865" algn="l"/>
                <a:tab pos="3191820" algn="l"/>
                <a:tab pos="3989775" algn="l"/>
                <a:tab pos="4787730" algn="l"/>
              </a:tabLst>
            </a:pPr>
            <a:r>
              <a:rPr lang="ru-RU" sz="3100" dirty="0">
                <a:solidFill>
                  <a:schemeClr val="tx2"/>
                </a:solidFill>
                <a:effectLst>
                  <a:outerShdw blurRad="38100" dist="38100" dir="2700000" algn="tl">
                    <a:srgbClr val="000000">
                      <a:alpha val="43137"/>
                    </a:srgbClr>
                  </a:outerShdw>
                </a:effectLst>
                <a:latin typeface="Cambria" pitchFamily="18" charset="0"/>
              </a:rPr>
              <a:t>(ст. 28)</a:t>
            </a:r>
          </a:p>
          <a:p>
            <a:pPr algn="just">
              <a:tabLst>
                <a:tab pos="797955" algn="l"/>
                <a:tab pos="1595910" algn="l"/>
                <a:tab pos="2393865" algn="l"/>
                <a:tab pos="3191820" algn="l"/>
                <a:tab pos="3989775" algn="l"/>
                <a:tab pos="4787730" algn="l"/>
              </a:tabLst>
            </a:pPr>
            <a:endParaRPr lang="ru-RU" sz="3100" dirty="0">
              <a:solidFill>
                <a:schemeClr val="tx2"/>
              </a:solidFill>
              <a:effectLst>
                <a:outerShdw blurRad="38100" dist="38100" dir="2700000" algn="tl">
                  <a:srgbClr val="000000">
                    <a:alpha val="43137"/>
                  </a:srgbClr>
                </a:outerShdw>
              </a:effectLst>
              <a:latin typeface="Cambria" pitchFamily="18" charset="0"/>
            </a:endParaRPr>
          </a:p>
          <a:p>
            <a:pPr algn="just">
              <a:tabLst>
                <a:tab pos="797955" algn="l"/>
                <a:tab pos="1595910" algn="l"/>
                <a:tab pos="2393865" algn="l"/>
                <a:tab pos="3191820" algn="l"/>
                <a:tab pos="3989775" algn="l"/>
                <a:tab pos="4787730" algn="l"/>
              </a:tabLst>
            </a:pPr>
            <a:endParaRPr lang="ru-RU" sz="3100" dirty="0">
              <a:solidFill>
                <a:schemeClr val="tx2"/>
              </a:solidFill>
              <a:effectLst>
                <a:outerShdw blurRad="38100" dist="38100" dir="2700000" algn="tl">
                  <a:srgbClr val="000000">
                    <a:alpha val="43137"/>
                  </a:srgbClr>
                </a:outerShdw>
              </a:effectLst>
              <a:latin typeface="Cambria" pitchFamily="18" charset="0"/>
            </a:endParaRPr>
          </a:p>
        </p:txBody>
      </p:sp>
      <p:pic>
        <p:nvPicPr>
          <p:cNvPr id="6" name="Picture 3" descr="C:\Documents and Settings\ednachmet\Рабочий стол\обложки\Каталог\00_Упр. серия\PNGmin\Внутришкольный контроль.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63060" y="3988426"/>
            <a:ext cx="1859756" cy="2710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1530720"/>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noChangeArrowheads="1"/>
          </p:cNvPicPr>
          <p:nvPr/>
        </p:nvPicPr>
        <p:blipFill>
          <a:blip r:embed="rId2" cstate="print"/>
          <a:srcRect/>
          <a:stretch>
            <a:fillRect/>
          </a:stretch>
        </p:blipFill>
        <p:spPr bwMode="auto">
          <a:xfrm>
            <a:off x="-40252" y="-30186"/>
            <a:ext cx="2075629" cy="1301944"/>
          </a:xfrm>
          <a:prstGeom prst="rect">
            <a:avLst/>
          </a:prstGeom>
          <a:noFill/>
          <a:ln w="9525">
            <a:noFill/>
            <a:round/>
            <a:headEnd/>
            <a:tailEnd/>
          </a:ln>
          <a:effectLst/>
        </p:spPr>
      </p:pic>
      <p:sp>
        <p:nvSpPr>
          <p:cNvPr id="10" name="TextBox 9"/>
          <p:cNvSpPr txBox="1"/>
          <p:nvPr/>
        </p:nvSpPr>
        <p:spPr>
          <a:xfrm>
            <a:off x="399457" y="3482274"/>
            <a:ext cx="9446675" cy="441047"/>
          </a:xfrm>
          <a:prstGeom prst="rect">
            <a:avLst/>
          </a:prstGeom>
          <a:noFill/>
          <a:ln>
            <a:solidFill>
              <a:schemeClr val="tx1"/>
            </a:solidFill>
            <a:prstDash val="dash"/>
          </a:ln>
        </p:spPr>
        <p:txBody>
          <a:bodyPr wrap="square" lIns="100794" tIns="50397" rIns="100794" bIns="50397" rtlCol="0">
            <a:spAutoFit/>
          </a:bodyPr>
          <a:lstStyle/>
          <a:p>
            <a:pPr algn="ctr"/>
            <a:r>
              <a:rPr lang="ru-RU" sz="2200" cap="small" dirty="0">
                <a:solidFill>
                  <a:srgbClr val="003300"/>
                </a:solidFill>
                <a:latin typeface="Times New Roman" pitchFamily="18" charset="0"/>
                <a:cs typeface="Times New Roman" pitchFamily="18" charset="0"/>
              </a:rPr>
              <a:t>(С изменениями в соответствие с приказом </a:t>
            </a:r>
            <a:r>
              <a:rPr lang="en-US" sz="2200" cap="small" dirty="0">
                <a:solidFill>
                  <a:srgbClr val="003300"/>
                </a:solidFill>
                <a:latin typeface="Times New Roman" pitchFamily="18" charset="0"/>
                <a:cs typeface="Times New Roman" pitchFamily="18" charset="0"/>
              </a:rPr>
              <a:t>N </a:t>
            </a:r>
            <a:r>
              <a:rPr lang="ru-RU" sz="2200" cap="small" dirty="0">
                <a:solidFill>
                  <a:srgbClr val="003300"/>
                </a:solidFill>
                <a:latin typeface="Times New Roman" pitchFamily="18" charset="0"/>
                <a:cs typeface="Times New Roman" pitchFamily="18" charset="0"/>
              </a:rPr>
              <a:t>1559</a:t>
            </a:r>
            <a:r>
              <a:rPr lang="en-US" sz="2200" cap="small" dirty="0">
                <a:solidFill>
                  <a:srgbClr val="003300"/>
                </a:solidFill>
                <a:latin typeface="Times New Roman" pitchFamily="18" charset="0"/>
                <a:cs typeface="Times New Roman" pitchFamily="18" charset="0"/>
              </a:rPr>
              <a:t> </a:t>
            </a:r>
            <a:r>
              <a:rPr lang="ru-RU" sz="2200" cap="small" dirty="0">
                <a:solidFill>
                  <a:srgbClr val="003300"/>
                </a:solidFill>
                <a:latin typeface="Times New Roman" pitchFamily="18" charset="0"/>
                <a:cs typeface="Times New Roman" pitchFamily="18" charset="0"/>
              </a:rPr>
              <a:t>от </a:t>
            </a:r>
            <a:r>
              <a:rPr lang="en-US" sz="2200" cap="small" dirty="0">
                <a:solidFill>
                  <a:srgbClr val="003300"/>
                </a:solidFill>
                <a:latin typeface="Times New Roman" pitchFamily="18" charset="0"/>
                <a:cs typeface="Times New Roman" pitchFamily="18" charset="0"/>
              </a:rPr>
              <a:t>8</a:t>
            </a:r>
            <a:r>
              <a:rPr lang="ru-RU" sz="2200" cap="small" dirty="0">
                <a:solidFill>
                  <a:srgbClr val="003300"/>
                </a:solidFill>
                <a:latin typeface="Times New Roman" pitchFamily="18" charset="0"/>
                <a:cs typeface="Times New Roman" pitchFamily="18" charset="0"/>
              </a:rPr>
              <a:t>.</a:t>
            </a:r>
            <a:r>
              <a:rPr lang="en-US" sz="2200" cap="small" dirty="0">
                <a:solidFill>
                  <a:srgbClr val="003300"/>
                </a:solidFill>
                <a:latin typeface="Times New Roman" pitchFamily="18" charset="0"/>
                <a:cs typeface="Times New Roman" pitchFamily="18" charset="0"/>
              </a:rPr>
              <a:t>12</a:t>
            </a:r>
            <a:r>
              <a:rPr lang="ru-RU" sz="2200" cap="small" dirty="0">
                <a:solidFill>
                  <a:srgbClr val="003300"/>
                </a:solidFill>
                <a:latin typeface="Times New Roman" pitchFamily="18" charset="0"/>
                <a:cs typeface="Times New Roman" pitchFamily="18" charset="0"/>
              </a:rPr>
              <a:t>.</a:t>
            </a:r>
            <a:r>
              <a:rPr lang="en-US" sz="2200" cap="small" dirty="0">
                <a:solidFill>
                  <a:srgbClr val="003300"/>
                </a:solidFill>
                <a:latin typeface="Times New Roman" pitchFamily="18" charset="0"/>
                <a:cs typeface="Times New Roman" pitchFamily="18" charset="0"/>
              </a:rPr>
              <a:t>2014</a:t>
            </a:r>
            <a:r>
              <a:rPr lang="ru-RU" sz="2200" cap="small" dirty="0">
                <a:solidFill>
                  <a:srgbClr val="003300"/>
                </a:solidFill>
                <a:latin typeface="Times New Roman" pitchFamily="18" charset="0"/>
                <a:cs typeface="Times New Roman" pitchFamily="18" charset="0"/>
              </a:rPr>
              <a:t>)</a:t>
            </a:r>
          </a:p>
        </p:txBody>
      </p:sp>
      <p:grpSp>
        <p:nvGrpSpPr>
          <p:cNvPr id="11" name="Группа 10"/>
          <p:cNvGrpSpPr/>
          <p:nvPr/>
        </p:nvGrpSpPr>
        <p:grpSpPr>
          <a:xfrm>
            <a:off x="2017773" y="347031"/>
            <a:ext cx="7767966" cy="1204817"/>
            <a:chOff x="2372055" y="2127146"/>
            <a:chExt cx="5731903" cy="851883"/>
          </a:xfrm>
        </p:grpSpPr>
        <p:sp>
          <p:nvSpPr>
            <p:cNvPr id="12" name="Скругленный прямоугольник 11"/>
            <p:cNvSpPr/>
            <p:nvPr/>
          </p:nvSpPr>
          <p:spPr>
            <a:xfrm>
              <a:off x="2372055" y="2127146"/>
              <a:ext cx="5731903" cy="851883"/>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Скругленный прямоугольник 4"/>
            <p:cNvSpPr/>
            <p:nvPr/>
          </p:nvSpPr>
          <p:spPr>
            <a:xfrm>
              <a:off x="2415783" y="2170874"/>
              <a:ext cx="5644447" cy="80815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5128" tIns="135128" rIns="135128" bIns="135128" numCol="1" spcCol="1270" anchor="ctr" anchorCtr="0">
              <a:noAutofit/>
            </a:bodyPr>
            <a:lstStyle/>
            <a:p>
              <a:pPr algn="ctr" defTabSz="930947">
                <a:lnSpc>
                  <a:spcPct val="90000"/>
                </a:lnSpc>
                <a:spcAft>
                  <a:spcPct val="35000"/>
                </a:spcAft>
              </a:pPr>
              <a:r>
                <a:rPr lang="ru-RU" sz="3100" b="1" dirty="0">
                  <a:latin typeface="Cambria" pitchFamily="18" charset="0"/>
                </a:rPr>
                <a:t>Нормативно-правовая документация</a:t>
              </a:r>
            </a:p>
          </p:txBody>
        </p:sp>
      </p:grpSp>
      <p:sp>
        <p:nvSpPr>
          <p:cNvPr id="14" name="TextBox 13"/>
          <p:cNvSpPr txBox="1"/>
          <p:nvPr/>
        </p:nvSpPr>
        <p:spPr>
          <a:xfrm>
            <a:off x="469807" y="4176715"/>
            <a:ext cx="9424023" cy="2883767"/>
          </a:xfrm>
          <a:prstGeom prst="rect">
            <a:avLst/>
          </a:prstGeom>
          <a:noFill/>
          <a:ln>
            <a:solidFill>
              <a:schemeClr val="tx1"/>
            </a:solidFill>
            <a:prstDash val="dash"/>
          </a:ln>
        </p:spPr>
        <p:txBody>
          <a:bodyPr wrap="square" lIns="100794" tIns="50397" rIns="100794" bIns="50397" rtlCol="0">
            <a:spAutoFit/>
          </a:bodyPr>
          <a:lstStyle/>
          <a:p>
            <a:r>
              <a:rPr lang="ru-RU" sz="2200" dirty="0"/>
              <a:t>3. б)  - </a:t>
            </a:r>
            <a:r>
              <a:rPr lang="ru-RU" sz="2600" b="1" dirty="0"/>
              <a:t>электронная форма учебника – электронное издание, соответствующее по структуре,  содержанию и художественному оформлению печатной форме учебника, содержащей мультимедийные элементы и интерактивные ссылки, </a:t>
            </a:r>
            <a:r>
              <a:rPr lang="ru-RU" sz="2600" b="1" dirty="0">
                <a:solidFill>
                  <a:srgbClr val="FF0000"/>
                </a:solidFill>
              </a:rPr>
              <a:t>расширяющие и дополняющие содержание </a:t>
            </a:r>
            <a:r>
              <a:rPr lang="ru-RU" sz="2600" b="1" dirty="0"/>
              <a:t>учебника;</a:t>
            </a:r>
          </a:p>
          <a:p>
            <a:pPr algn="ctr"/>
            <a:r>
              <a:rPr lang="ru-RU" sz="2200" dirty="0"/>
              <a:t>Пп.17.2, 17.3 и Приложение 2 и Приложение 3 (требования)</a:t>
            </a:r>
          </a:p>
        </p:txBody>
      </p:sp>
      <p:sp>
        <p:nvSpPr>
          <p:cNvPr id="15" name="Прямоугольник 14"/>
          <p:cNvSpPr/>
          <p:nvPr/>
        </p:nvSpPr>
        <p:spPr>
          <a:xfrm>
            <a:off x="401527" y="1786488"/>
            <a:ext cx="9560582" cy="1730259"/>
          </a:xfrm>
          <a:prstGeom prst="rect">
            <a:avLst/>
          </a:prstGeom>
        </p:spPr>
        <p:txBody>
          <a:bodyPr wrap="square" lIns="100794" tIns="50397" rIns="100794" bIns="50397">
            <a:spAutoFit/>
          </a:bodyPr>
          <a:lstStyle/>
          <a:p>
            <a:r>
              <a:rPr lang="ru-RU" sz="3100" b="1" dirty="0">
                <a:latin typeface="Times New Roman" pitchFamily="18" charset="0"/>
                <a:cs typeface="Times New Roman" pitchFamily="18" charset="0"/>
              </a:rPr>
              <a:t>Приказ </a:t>
            </a:r>
            <a:r>
              <a:rPr lang="ru-RU" sz="3100" b="1" dirty="0" err="1">
                <a:latin typeface="Times New Roman" pitchFamily="18" charset="0"/>
                <a:cs typeface="Times New Roman" pitchFamily="18" charset="0"/>
              </a:rPr>
              <a:t>Минобрнауки</a:t>
            </a:r>
            <a:r>
              <a:rPr lang="ru-RU" sz="3100" b="1" dirty="0">
                <a:latin typeface="Times New Roman" pitchFamily="18" charset="0"/>
                <a:cs typeface="Times New Roman" pitchFamily="18" charset="0"/>
              </a:rPr>
              <a:t> РФ </a:t>
            </a:r>
            <a:r>
              <a:rPr lang="ru-RU" sz="4900" b="1" dirty="0">
                <a:latin typeface="Times New Roman" pitchFamily="18" charset="0"/>
                <a:cs typeface="Times New Roman" pitchFamily="18" charset="0"/>
              </a:rPr>
              <a:t>№ 1047</a:t>
            </a:r>
            <a:r>
              <a:rPr lang="ru-RU" sz="5300" b="1" dirty="0">
                <a:latin typeface="Times New Roman" pitchFamily="18" charset="0"/>
                <a:cs typeface="Times New Roman" pitchFamily="18" charset="0"/>
              </a:rPr>
              <a:t> </a:t>
            </a:r>
            <a:r>
              <a:rPr lang="ru-RU" sz="3100" b="1" cap="small" dirty="0">
                <a:solidFill>
                  <a:srgbClr val="003300"/>
                </a:solidFill>
                <a:latin typeface="Times New Roman" pitchFamily="18" charset="0"/>
                <a:cs typeface="Times New Roman" pitchFamily="18" charset="0"/>
              </a:rPr>
              <a:t>от 5.09.2013</a:t>
            </a:r>
          </a:p>
          <a:p>
            <a:pPr algn="ctr"/>
            <a:r>
              <a:rPr lang="ru-RU" sz="2600" b="1" dirty="0">
                <a:solidFill>
                  <a:srgbClr val="FF0000"/>
                </a:solidFill>
                <a:latin typeface="Times New Roman" pitchFamily="18" charset="0"/>
                <a:cs typeface="Times New Roman" pitchFamily="18" charset="0"/>
              </a:rPr>
              <a:t>«Об утверждении порядка формирования федерального перечня учебников… »</a:t>
            </a:r>
            <a:endParaRPr lang="ru-RU" sz="2600" b="1" dirty="0"/>
          </a:p>
        </p:txBody>
      </p:sp>
    </p:spTree>
    <p:extLst>
      <p:ext uri="{BB962C8B-B14F-4D97-AF65-F5344CB8AC3E}">
        <p14:creationId xmlns:p14="http://schemas.microsoft.com/office/powerpoint/2010/main" val="1132149192"/>
      </p:ext>
    </p:extLst>
  </p:cSld>
  <p:clrMapOvr>
    <a:masterClrMapping/>
  </p:clrMapOvr>
  <p:transition spd="slow">
    <p:wipe dir="d"/>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1370862" y="122486"/>
            <a:ext cx="8132288" cy="1349383"/>
            <a:chOff x="2325191" y="1092607"/>
            <a:chExt cx="5731903" cy="895611"/>
          </a:xfrm>
        </p:grpSpPr>
        <p:sp>
          <p:nvSpPr>
            <p:cNvPr id="4" name="Скругленный прямоугольник 3"/>
            <p:cNvSpPr/>
            <p:nvPr/>
          </p:nvSpPr>
          <p:spPr>
            <a:xfrm>
              <a:off x="2325191" y="1092607"/>
              <a:ext cx="5731903" cy="895611"/>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 name="Скругленный прямоугольник 4"/>
            <p:cNvSpPr/>
            <p:nvPr/>
          </p:nvSpPr>
          <p:spPr>
            <a:xfrm>
              <a:off x="2412647" y="1140370"/>
              <a:ext cx="5644447" cy="80815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5128" tIns="135128" rIns="135128" bIns="135128" numCol="1" spcCol="1270" anchor="ctr" anchorCtr="0">
              <a:noAutofit/>
            </a:bodyPr>
            <a:lstStyle/>
            <a:p>
              <a:pPr algn="ctr" defTabSz="930947">
                <a:lnSpc>
                  <a:spcPct val="90000"/>
                </a:lnSpc>
              </a:pPr>
              <a:endParaRPr lang="ru-RU" sz="1500" b="1" i="1" dirty="0">
                <a:latin typeface="Cambria" pitchFamily="18" charset="0"/>
              </a:endParaRPr>
            </a:p>
            <a:p>
              <a:pPr algn="ctr" defTabSz="930947">
                <a:lnSpc>
                  <a:spcPct val="90000"/>
                </a:lnSpc>
              </a:pPr>
              <a:r>
                <a:rPr lang="ru-RU" sz="4000" b="1" dirty="0">
                  <a:latin typeface="Cambria" pitchFamily="18" charset="0"/>
                </a:rPr>
                <a:t>Электронная форма учебника</a:t>
              </a:r>
            </a:p>
            <a:p>
              <a:pPr algn="ctr" defTabSz="930947">
                <a:lnSpc>
                  <a:spcPct val="90000"/>
                </a:lnSpc>
              </a:pPr>
              <a:r>
                <a:rPr lang="ru-RU" sz="4000" b="1" dirty="0">
                  <a:latin typeface="Cambria" pitchFamily="18" charset="0"/>
                </a:rPr>
                <a:t>Электронный учебник </a:t>
              </a:r>
            </a:p>
            <a:p>
              <a:pPr algn="ctr" defTabSz="930947">
                <a:lnSpc>
                  <a:spcPct val="90000"/>
                </a:lnSpc>
                <a:spcAft>
                  <a:spcPct val="35000"/>
                </a:spcAft>
              </a:pPr>
              <a:r>
                <a:rPr lang="ru-RU" b="1" dirty="0">
                  <a:latin typeface="Cambria" pitchFamily="18" charset="0"/>
                </a:rPr>
                <a:t>(особенности)</a:t>
              </a:r>
            </a:p>
          </p:txBody>
        </p:sp>
      </p:grpSp>
      <p:sp>
        <p:nvSpPr>
          <p:cNvPr id="6" name="Прямоугольник 5"/>
          <p:cNvSpPr/>
          <p:nvPr/>
        </p:nvSpPr>
        <p:spPr>
          <a:xfrm>
            <a:off x="0" y="5493211"/>
            <a:ext cx="9962109" cy="2035589"/>
          </a:xfrm>
          <a:prstGeom prst="rect">
            <a:avLst/>
          </a:prstGeom>
          <a:solidFill>
            <a:schemeClr val="accent1">
              <a:alpha val="0"/>
            </a:schemeClr>
          </a:solidFill>
          <a:ln>
            <a:noFill/>
          </a:ln>
        </p:spPr>
        <p:style>
          <a:lnRef idx="1">
            <a:schemeClr val="accent4"/>
          </a:lnRef>
          <a:fillRef idx="2">
            <a:schemeClr val="accent4"/>
          </a:fillRef>
          <a:effectRef idx="1">
            <a:schemeClr val="accent4"/>
          </a:effectRef>
          <a:fontRef idx="minor">
            <a:schemeClr val="dk1"/>
          </a:fontRef>
        </p:style>
        <p:txBody>
          <a:bodyPr wrap="square" lIns="100783" tIns="50392" rIns="100783" bIns="50392" anchor="ctr">
            <a:spAutoFit/>
          </a:bodyPr>
          <a:lstStyle/>
          <a:p>
            <a:pPr marL="881950" lvl="1" indent="-377979" algn="just">
              <a:lnSpc>
                <a:spcPct val="95000"/>
              </a:lnSpc>
              <a:buFont typeface="Arial"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r>
              <a:rPr lang="ru-RU" sz="2600" i="1" dirty="0">
                <a:solidFill>
                  <a:srgbClr val="002060"/>
                </a:solidFill>
                <a:latin typeface="Cambria" pitchFamily="18" charset="0"/>
                <a:cs typeface="Tahoma" pitchFamily="32" charset="0"/>
              </a:rPr>
              <a:t>Полноценная замена учебнику на печатной основе </a:t>
            </a:r>
            <a:r>
              <a:rPr lang="ru-RU" sz="2600" i="1" dirty="0">
                <a:solidFill>
                  <a:srgbClr val="00B050"/>
                </a:solidFill>
                <a:latin typeface="Cambria" pitchFamily="18" charset="0"/>
                <a:cs typeface="Tahoma" pitchFamily="32" charset="0"/>
              </a:rPr>
              <a:t>(учитывая ограничительные нормы </a:t>
            </a:r>
            <a:r>
              <a:rPr lang="ru-RU" sz="2600" i="1" dirty="0">
                <a:solidFill>
                  <a:srgbClr val="00B050"/>
                </a:solidFill>
              </a:rPr>
              <a:t>СанПиН 2.4.2.2821-10  - постановление №189 от 29.12.2010, в ред. от 25.12.2013, табл.5</a:t>
            </a:r>
            <a:r>
              <a:rPr lang="ru-RU" sz="2600" i="1" dirty="0">
                <a:solidFill>
                  <a:srgbClr val="00B050"/>
                </a:solidFill>
                <a:latin typeface="Cambria" pitchFamily="18" charset="0"/>
                <a:cs typeface="Tahoma" pitchFamily="32" charset="0"/>
              </a:rPr>
              <a:t>)</a:t>
            </a:r>
          </a:p>
          <a:p>
            <a:pPr marL="881950" lvl="1" indent="-377979" algn="just">
              <a:lnSpc>
                <a:spcPct val="95000"/>
              </a:lnSpc>
              <a:buFont typeface="Arial"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r>
              <a:rPr lang="ru-RU" sz="2600" i="1" dirty="0">
                <a:solidFill>
                  <a:srgbClr val="002060"/>
                </a:solidFill>
                <a:latin typeface="Cambria" pitchFamily="18" charset="0"/>
                <a:cs typeface="Tahoma" pitchFamily="32" charset="0"/>
              </a:rPr>
              <a:t>Добровольность использования</a:t>
            </a:r>
          </a:p>
        </p:txBody>
      </p:sp>
      <p:pic>
        <p:nvPicPr>
          <p:cNvPr id="7" name="Объект 3"/>
          <p:cNvPicPr>
            <a:picLocks noChangeAspect="1"/>
          </p:cNvPicPr>
          <p:nvPr/>
        </p:nvPicPr>
        <p:blipFill rotWithShape="1">
          <a:blip r:embed="rId3">
            <a:extLst>
              <a:ext uri="{28A0092B-C50C-407E-A947-70E740481C1C}">
                <a14:useLocalDpi xmlns:a14="http://schemas.microsoft.com/office/drawing/2010/main" val="0"/>
              </a:ext>
            </a:extLst>
          </a:blip>
          <a:srcRect l="23829" t="3856" r="22765" b="39994"/>
          <a:stretch/>
        </p:blipFill>
        <p:spPr>
          <a:xfrm>
            <a:off x="4981055" y="1619413"/>
            <a:ext cx="4606367" cy="2723954"/>
          </a:xfrm>
          <a:prstGeom prst="rect">
            <a:avLst/>
          </a:prstGeom>
          <a:ln>
            <a:solidFill>
              <a:srgbClr val="0070C0"/>
            </a:solidFill>
          </a:ln>
        </p:spPr>
      </p:pic>
      <p:pic>
        <p:nvPicPr>
          <p:cNvPr id="8" name="Рисунок 7"/>
          <p:cNvPicPr/>
          <p:nvPr/>
        </p:nvPicPr>
        <p:blipFill rotWithShape="1">
          <a:blip r:embed="rId4"/>
          <a:srcRect l="26712" t="7790" r="16559" b="18683"/>
          <a:stretch/>
        </p:blipFill>
        <p:spPr bwMode="auto">
          <a:xfrm>
            <a:off x="991738" y="1595592"/>
            <a:ext cx="3651656" cy="2723954"/>
          </a:xfrm>
          <a:prstGeom prst="rect">
            <a:avLst/>
          </a:prstGeom>
          <a:ln>
            <a:noFill/>
          </a:ln>
          <a:extLst>
            <a:ext uri="{53640926-AAD7-44D8-BBD7-CCE9431645EC}">
              <a14:shadowObscured xmlns:a14="http://schemas.microsoft.com/office/drawing/2010/main"/>
            </a:ext>
          </a:extLst>
        </p:spPr>
      </p:pic>
      <p:sp>
        <p:nvSpPr>
          <p:cNvPr id="2" name="TextBox 1"/>
          <p:cNvSpPr txBox="1"/>
          <p:nvPr/>
        </p:nvSpPr>
        <p:spPr>
          <a:xfrm>
            <a:off x="5516615" y="4414842"/>
            <a:ext cx="3572272" cy="508900"/>
          </a:xfrm>
          <a:prstGeom prst="rect">
            <a:avLst/>
          </a:prstGeom>
          <a:noFill/>
        </p:spPr>
        <p:txBody>
          <a:bodyPr wrap="square" lIns="100794" tIns="50397" rIns="100794" bIns="50397" rtlCol="0">
            <a:spAutoFit/>
          </a:bodyPr>
          <a:lstStyle/>
          <a:p>
            <a:r>
              <a:rPr lang="ru-RU" sz="2600" i="1" dirty="0">
                <a:solidFill>
                  <a:srgbClr val="002060"/>
                </a:solidFill>
                <a:latin typeface="Cambria" pitchFamily="18" charset="0"/>
                <a:cs typeface="Tahoma" pitchFamily="32" charset="0"/>
              </a:rPr>
              <a:t>Электронный учебник</a:t>
            </a:r>
          </a:p>
        </p:txBody>
      </p:sp>
      <p:sp>
        <p:nvSpPr>
          <p:cNvPr id="9" name="TextBox 8"/>
          <p:cNvSpPr txBox="1"/>
          <p:nvPr/>
        </p:nvSpPr>
        <p:spPr>
          <a:xfrm>
            <a:off x="991738" y="4386595"/>
            <a:ext cx="3572272" cy="916020"/>
          </a:xfrm>
          <a:prstGeom prst="rect">
            <a:avLst/>
          </a:prstGeom>
          <a:noFill/>
        </p:spPr>
        <p:txBody>
          <a:bodyPr wrap="square" lIns="100794" tIns="50397" rIns="100794" bIns="50397" rtlCol="0">
            <a:spAutoFit/>
          </a:bodyPr>
          <a:lstStyle/>
          <a:p>
            <a:pPr algn="ctr"/>
            <a:r>
              <a:rPr lang="ru-RU" sz="2600" i="1" dirty="0">
                <a:solidFill>
                  <a:srgbClr val="002060"/>
                </a:solidFill>
                <a:latin typeface="Cambria" pitchFamily="18" charset="0"/>
                <a:cs typeface="Tahoma" pitchFamily="32" charset="0"/>
              </a:rPr>
              <a:t>Электронная форма учебника</a:t>
            </a:r>
          </a:p>
        </p:txBody>
      </p:sp>
    </p:spTree>
    <p:extLst>
      <p:ext uri="{BB962C8B-B14F-4D97-AF65-F5344CB8AC3E}">
        <p14:creationId xmlns:p14="http://schemas.microsoft.com/office/powerpoint/2010/main" val="2627907310"/>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1370862" y="122486"/>
            <a:ext cx="8132288" cy="1196712"/>
            <a:chOff x="2325191" y="1092607"/>
            <a:chExt cx="5731903" cy="895611"/>
          </a:xfrm>
        </p:grpSpPr>
        <p:sp>
          <p:nvSpPr>
            <p:cNvPr id="4" name="Скругленный прямоугольник 3"/>
            <p:cNvSpPr/>
            <p:nvPr/>
          </p:nvSpPr>
          <p:spPr>
            <a:xfrm>
              <a:off x="2325191" y="1092607"/>
              <a:ext cx="5731903" cy="895611"/>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 name="Скругленный прямоугольник 4"/>
            <p:cNvSpPr/>
            <p:nvPr/>
          </p:nvSpPr>
          <p:spPr>
            <a:xfrm>
              <a:off x="2412647" y="1140370"/>
              <a:ext cx="5644447" cy="74651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5128" tIns="135128" rIns="135128" bIns="135128" numCol="1" spcCol="1270" anchor="ctr" anchorCtr="0">
              <a:noAutofit/>
            </a:bodyPr>
            <a:lstStyle/>
            <a:p>
              <a:pPr algn="ctr" defTabSz="930947">
                <a:lnSpc>
                  <a:spcPct val="90000"/>
                </a:lnSpc>
              </a:pPr>
              <a:endParaRPr lang="ru-RU" sz="1500" b="1" i="1" dirty="0">
                <a:latin typeface="Cambria" pitchFamily="18" charset="0"/>
              </a:endParaRPr>
            </a:p>
            <a:p>
              <a:pPr algn="ctr" defTabSz="930947">
                <a:lnSpc>
                  <a:spcPct val="90000"/>
                </a:lnSpc>
              </a:pPr>
              <a:r>
                <a:rPr lang="ru-RU" sz="4000" b="1" dirty="0">
                  <a:latin typeface="Cambria" pitchFamily="18" charset="0"/>
                </a:rPr>
                <a:t>Свойства ЭФУ</a:t>
              </a:r>
              <a:r>
                <a:rPr lang="ru-RU" sz="3100" b="1" dirty="0">
                  <a:latin typeface="Cambria" pitchFamily="18" charset="0"/>
                </a:rPr>
                <a:t>(</a:t>
              </a:r>
              <a:r>
                <a:rPr lang="ru-RU" sz="3100" b="1" dirty="0" err="1">
                  <a:latin typeface="Cambria" pitchFamily="18" charset="0"/>
                </a:rPr>
                <a:t>пед.экспертиза</a:t>
              </a:r>
              <a:r>
                <a:rPr lang="ru-RU" sz="3100" b="1" dirty="0">
                  <a:latin typeface="Cambria" pitchFamily="18" charset="0"/>
                </a:rPr>
                <a:t>)</a:t>
              </a:r>
            </a:p>
          </p:txBody>
        </p:sp>
      </p:grpSp>
      <p:sp>
        <p:nvSpPr>
          <p:cNvPr id="12" name="Прямоугольник 11"/>
          <p:cNvSpPr/>
          <p:nvPr/>
        </p:nvSpPr>
        <p:spPr>
          <a:xfrm>
            <a:off x="788238" y="1157406"/>
            <a:ext cx="8982394" cy="2809117"/>
          </a:xfrm>
          <a:prstGeom prst="rect">
            <a:avLst/>
          </a:prstGeom>
          <a:solidFill>
            <a:schemeClr val="accent1">
              <a:alpha val="0"/>
            </a:schemeClr>
          </a:solidFill>
          <a:ln>
            <a:noFill/>
          </a:ln>
        </p:spPr>
        <p:style>
          <a:lnRef idx="1">
            <a:schemeClr val="accent4"/>
          </a:lnRef>
          <a:fillRef idx="2">
            <a:schemeClr val="accent4"/>
          </a:fillRef>
          <a:effectRef idx="1">
            <a:schemeClr val="accent4"/>
          </a:effectRef>
          <a:fontRef idx="minor">
            <a:schemeClr val="dk1"/>
          </a:fontRef>
        </p:style>
        <p:txBody>
          <a:bodyPr wrap="square" lIns="100783" tIns="50392" rIns="100783" bIns="50392" anchor="ctr">
            <a:spAutoFit/>
          </a:bodyPr>
          <a:lstStyle/>
          <a:p>
            <a:pPr marL="377979" indent="-377979" algn="just">
              <a:lnSpc>
                <a:spcPct val="95000"/>
              </a:lnSpc>
              <a:buFont typeface="Arial"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r>
              <a:rPr lang="ru-RU" sz="3100" i="1" dirty="0">
                <a:solidFill>
                  <a:srgbClr val="FF0000"/>
                </a:solidFill>
                <a:latin typeface="Cambria" pitchFamily="18" charset="0"/>
                <a:cs typeface="Tahoma" pitchFamily="32" charset="0"/>
              </a:rPr>
              <a:t>Соответствие</a:t>
            </a:r>
            <a:r>
              <a:rPr lang="ru-RU" sz="3100" i="1" dirty="0">
                <a:solidFill>
                  <a:srgbClr val="002060"/>
                </a:solidFill>
                <a:latin typeface="Cambria" pitchFamily="18" charset="0"/>
                <a:cs typeface="Tahoma" pitchFamily="32" charset="0"/>
              </a:rPr>
              <a:t> </a:t>
            </a:r>
            <a:r>
              <a:rPr lang="ru-RU" sz="3100" i="1" dirty="0">
                <a:solidFill>
                  <a:srgbClr val="FF0000"/>
                </a:solidFill>
                <a:latin typeface="Cambria" pitchFamily="18" charset="0"/>
                <a:cs typeface="Tahoma" pitchFamily="32" charset="0"/>
              </a:rPr>
              <a:t>форм</a:t>
            </a:r>
            <a:r>
              <a:rPr lang="ru-RU" sz="3100" i="1" dirty="0">
                <a:solidFill>
                  <a:srgbClr val="002060"/>
                </a:solidFill>
                <a:latin typeface="Cambria" pitchFamily="18" charset="0"/>
                <a:cs typeface="Tahoma" pitchFamily="32" charset="0"/>
              </a:rPr>
              <a:t> (печатной и электронной)</a:t>
            </a:r>
            <a:endParaRPr lang="en-US" sz="3100" i="1" dirty="0">
              <a:solidFill>
                <a:srgbClr val="002060"/>
              </a:solidFill>
              <a:latin typeface="Cambria" pitchFamily="18" charset="0"/>
              <a:cs typeface="Tahoma" pitchFamily="32" charset="0"/>
            </a:endParaRPr>
          </a:p>
          <a:p>
            <a:pPr marL="377979" indent="-377979" algn="just">
              <a:lnSpc>
                <a:spcPct val="95000"/>
              </a:lnSpc>
              <a:buFont typeface="Arial"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r>
              <a:rPr lang="ru-RU" sz="3100" i="1" dirty="0">
                <a:solidFill>
                  <a:srgbClr val="FF0000"/>
                </a:solidFill>
                <a:latin typeface="Cambria" pitchFamily="18" charset="0"/>
                <a:cs typeface="Tahoma" pitchFamily="32" charset="0"/>
              </a:rPr>
              <a:t>Полный объем</a:t>
            </a:r>
            <a:r>
              <a:rPr lang="ru-RU" sz="3100" i="1" dirty="0">
                <a:solidFill>
                  <a:srgbClr val="002060"/>
                </a:solidFill>
                <a:latin typeface="Cambria" pitchFamily="18" charset="0"/>
                <a:cs typeface="Tahoma" pitchFamily="32" charset="0"/>
              </a:rPr>
              <a:t> </a:t>
            </a:r>
            <a:r>
              <a:rPr lang="ru-RU" sz="3100" i="1" dirty="0">
                <a:solidFill>
                  <a:srgbClr val="FF0000"/>
                </a:solidFill>
                <a:latin typeface="Cambria" pitchFamily="18" charset="0"/>
                <a:cs typeface="Tahoma" pitchFamily="32" charset="0"/>
              </a:rPr>
              <a:t>иллюстраций</a:t>
            </a:r>
          </a:p>
          <a:p>
            <a:pPr marL="377979" indent="-377979" algn="just">
              <a:lnSpc>
                <a:spcPct val="95000"/>
              </a:lnSpc>
              <a:buFont typeface="Arial"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r>
              <a:rPr lang="ru-RU" sz="3100" i="1" dirty="0">
                <a:solidFill>
                  <a:srgbClr val="FF0000"/>
                </a:solidFill>
                <a:latin typeface="Cambria" pitchFamily="18" charset="0"/>
                <a:cs typeface="Tahoma" pitchFamily="32" charset="0"/>
              </a:rPr>
              <a:t>Педагогически обоснованное количество </a:t>
            </a:r>
            <a:r>
              <a:rPr lang="ru-RU" sz="3100" i="1" dirty="0">
                <a:solidFill>
                  <a:srgbClr val="002060"/>
                </a:solidFill>
                <a:latin typeface="Cambria" pitchFamily="18" charset="0"/>
                <a:cs typeface="Tahoma" pitchFamily="32" charset="0"/>
              </a:rPr>
              <a:t>дополнительных элементов</a:t>
            </a:r>
          </a:p>
          <a:p>
            <a:pPr marL="377979" indent="-377979" algn="just">
              <a:lnSpc>
                <a:spcPct val="95000"/>
              </a:lnSpc>
              <a:buFont typeface="Arial"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r>
              <a:rPr lang="ru-RU" sz="3100" i="1" dirty="0">
                <a:solidFill>
                  <a:srgbClr val="FF0000"/>
                </a:solidFill>
                <a:latin typeface="Cambria" pitchFamily="18" charset="0"/>
                <a:cs typeface="Tahoma" pitchFamily="32" charset="0"/>
              </a:rPr>
              <a:t>Наличие средств контроля и самоконтроля</a:t>
            </a:r>
          </a:p>
        </p:txBody>
      </p:sp>
      <p:pic>
        <p:nvPicPr>
          <p:cNvPr id="6" name="Рисунок 5"/>
          <p:cNvPicPr/>
          <p:nvPr/>
        </p:nvPicPr>
        <p:blipFill rotWithShape="1">
          <a:blip r:embed="rId3"/>
          <a:srcRect l="26153" t="19557" r="34106" b="26654"/>
          <a:stretch/>
        </p:blipFill>
        <p:spPr bwMode="auto">
          <a:xfrm>
            <a:off x="1071122" y="3940130"/>
            <a:ext cx="2601361" cy="2200005"/>
          </a:xfrm>
          <a:prstGeom prst="rect">
            <a:avLst/>
          </a:prstGeom>
          <a:ln>
            <a:noFill/>
          </a:ln>
          <a:extLst>
            <a:ext uri="{53640926-AAD7-44D8-BBD7-CCE9431645EC}">
              <a14:shadowObscured xmlns:a14="http://schemas.microsoft.com/office/drawing/2010/main"/>
            </a:ext>
          </a:extLst>
        </p:spPr>
      </p:pic>
      <p:pic>
        <p:nvPicPr>
          <p:cNvPr id="7" name="Рисунок 6"/>
          <p:cNvPicPr/>
          <p:nvPr/>
        </p:nvPicPr>
        <p:blipFill rotWithShape="1">
          <a:blip r:embed="rId4"/>
          <a:srcRect l="26037" t="19377" r="34116" b="27202"/>
          <a:stretch/>
        </p:blipFill>
        <p:spPr bwMode="auto">
          <a:xfrm>
            <a:off x="3214485" y="5407522"/>
            <a:ext cx="2609062" cy="2185306"/>
          </a:xfrm>
          <a:prstGeom prst="rect">
            <a:avLst/>
          </a:prstGeom>
          <a:ln>
            <a:noFill/>
          </a:ln>
          <a:extLst>
            <a:ext uri="{53640926-AAD7-44D8-BBD7-CCE9431645EC}">
              <a14:shadowObscured xmlns:a14="http://schemas.microsoft.com/office/drawing/2010/main"/>
            </a:ext>
          </a:extLst>
        </p:spPr>
      </p:pic>
      <p:pic>
        <p:nvPicPr>
          <p:cNvPr id="8" name="Рисунок 7"/>
          <p:cNvPicPr/>
          <p:nvPr/>
        </p:nvPicPr>
        <p:blipFill rotWithShape="1">
          <a:blip r:embed="rId5"/>
          <a:srcRect l="25922" t="19376" r="34224" b="27022"/>
          <a:stretch/>
        </p:blipFill>
        <p:spPr bwMode="auto">
          <a:xfrm>
            <a:off x="5242315" y="3940130"/>
            <a:ext cx="2609062" cy="2193006"/>
          </a:xfrm>
          <a:prstGeom prst="rect">
            <a:avLst/>
          </a:prstGeom>
          <a:ln>
            <a:noFill/>
          </a:ln>
          <a:extLst>
            <a:ext uri="{53640926-AAD7-44D8-BBD7-CCE9431645EC}">
              <a14:shadowObscured xmlns:a14="http://schemas.microsoft.com/office/drawing/2010/main"/>
            </a:ext>
          </a:extLst>
        </p:spPr>
      </p:pic>
      <p:pic>
        <p:nvPicPr>
          <p:cNvPr id="9" name="Рисунок 8"/>
          <p:cNvPicPr/>
          <p:nvPr/>
        </p:nvPicPr>
        <p:blipFill rotWithShape="1">
          <a:blip r:embed="rId6"/>
          <a:srcRect l="26268" t="19562" r="33995" b="27384"/>
          <a:stretch/>
        </p:blipFill>
        <p:spPr bwMode="auto">
          <a:xfrm>
            <a:off x="7237101" y="5383271"/>
            <a:ext cx="2601361" cy="216990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44101945"/>
      </p:ext>
    </p:extLst>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Прямоугольник 11"/>
          <p:cNvSpPr/>
          <p:nvPr/>
        </p:nvSpPr>
        <p:spPr>
          <a:xfrm>
            <a:off x="356668" y="1470658"/>
            <a:ext cx="9656596" cy="5803329"/>
          </a:xfrm>
          <a:prstGeom prst="rect">
            <a:avLst/>
          </a:prstGeom>
          <a:solidFill>
            <a:schemeClr val="accent1">
              <a:alpha val="0"/>
            </a:schemeClr>
          </a:solidFill>
          <a:ln>
            <a:noFill/>
          </a:ln>
        </p:spPr>
        <p:style>
          <a:lnRef idx="1">
            <a:schemeClr val="accent4"/>
          </a:lnRef>
          <a:fillRef idx="2">
            <a:schemeClr val="accent4"/>
          </a:fillRef>
          <a:effectRef idx="1">
            <a:schemeClr val="accent4"/>
          </a:effectRef>
          <a:fontRef idx="minor">
            <a:schemeClr val="dk1"/>
          </a:fontRef>
        </p:style>
        <p:txBody>
          <a:bodyPr wrap="square" lIns="100783" tIns="50392" rIns="100783" bIns="50392" anchor="ctr">
            <a:spAutoFit/>
          </a:bodyPr>
          <a:lstStyle/>
          <a:p>
            <a:pPr marL="377979" indent="-377979" algn="just">
              <a:lnSpc>
                <a:spcPct val="95000"/>
              </a:lnSpc>
              <a:buFont typeface="Arial"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r>
              <a:rPr lang="ru-RU" sz="2600" i="1" dirty="0">
                <a:solidFill>
                  <a:srgbClr val="002060"/>
                </a:solidFill>
                <a:latin typeface="Cambria" pitchFamily="18" charset="0"/>
                <a:cs typeface="Tahoma" pitchFamily="32" charset="0"/>
              </a:rPr>
              <a:t>Общедоступность форматов</a:t>
            </a:r>
          </a:p>
          <a:p>
            <a:pPr marL="377979" indent="-377979" algn="just">
              <a:lnSpc>
                <a:spcPct val="95000"/>
              </a:lnSpc>
              <a:buFont typeface="Arial"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r>
              <a:rPr lang="ru-RU" sz="2600" i="1" dirty="0" err="1">
                <a:solidFill>
                  <a:srgbClr val="002060"/>
                </a:solidFill>
                <a:latin typeface="Cambria" pitchFamily="18" charset="0"/>
                <a:cs typeface="Tahoma" pitchFamily="32" charset="0"/>
              </a:rPr>
              <a:t>Мультиплатформенность</a:t>
            </a:r>
            <a:r>
              <a:rPr lang="ru-RU" sz="2600" i="1" dirty="0">
                <a:solidFill>
                  <a:srgbClr val="002060"/>
                </a:solidFill>
                <a:latin typeface="Cambria" pitchFamily="18" charset="0"/>
                <a:cs typeface="Tahoma" pitchFamily="32" charset="0"/>
              </a:rPr>
              <a:t> (аппаратная</a:t>
            </a:r>
            <a:r>
              <a:rPr lang="en-US" sz="2600" i="1" dirty="0">
                <a:solidFill>
                  <a:srgbClr val="002060"/>
                </a:solidFill>
                <a:latin typeface="Cambria" pitchFamily="18" charset="0"/>
                <a:cs typeface="Tahoma" pitchFamily="32" charset="0"/>
              </a:rPr>
              <a:t> –</a:t>
            </a:r>
            <a:r>
              <a:rPr lang="ru-RU" sz="2600" i="1" dirty="0">
                <a:solidFill>
                  <a:srgbClr val="002060"/>
                </a:solidFill>
                <a:latin typeface="Cambria" pitchFamily="18" charset="0"/>
                <a:cs typeface="Tahoma" pitchFamily="32" charset="0"/>
              </a:rPr>
              <a:t> под стационарные и мобильные компьютеры разных производителей и программная</a:t>
            </a:r>
            <a:r>
              <a:rPr lang="en-US" sz="2600" i="1" dirty="0">
                <a:solidFill>
                  <a:srgbClr val="002060"/>
                </a:solidFill>
                <a:latin typeface="Cambria" pitchFamily="18" charset="0"/>
                <a:cs typeface="Tahoma" pitchFamily="32" charset="0"/>
              </a:rPr>
              <a:t> </a:t>
            </a:r>
            <a:r>
              <a:rPr lang="ru-RU" sz="2600" i="1" dirty="0">
                <a:solidFill>
                  <a:srgbClr val="002060"/>
                </a:solidFill>
                <a:latin typeface="Cambria" pitchFamily="18" charset="0"/>
                <a:cs typeface="Tahoma" pitchFamily="32" charset="0"/>
              </a:rPr>
              <a:t>-  под операционные системы </a:t>
            </a:r>
            <a:r>
              <a:rPr lang="en-US" sz="2600" i="1" dirty="0">
                <a:solidFill>
                  <a:srgbClr val="002060"/>
                </a:solidFill>
                <a:latin typeface="Cambria" pitchFamily="18" charset="0"/>
                <a:cs typeface="Tahoma" pitchFamily="32" charset="0"/>
              </a:rPr>
              <a:t>Windows, iOS, Android</a:t>
            </a:r>
            <a:r>
              <a:rPr lang="ru-RU" sz="2600" i="1" dirty="0">
                <a:solidFill>
                  <a:srgbClr val="002060"/>
                </a:solidFill>
                <a:latin typeface="Cambria" pitchFamily="18" charset="0"/>
                <a:cs typeface="Tahoma" pitchFamily="32" charset="0"/>
              </a:rPr>
              <a:t>)</a:t>
            </a:r>
          </a:p>
          <a:p>
            <a:pPr marL="377979" indent="-377979" algn="just">
              <a:lnSpc>
                <a:spcPct val="95000"/>
              </a:lnSpc>
              <a:buFont typeface="Arial"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r>
              <a:rPr lang="ru-RU" sz="2600" i="1" dirty="0">
                <a:solidFill>
                  <a:srgbClr val="002060"/>
                </a:solidFill>
                <a:latin typeface="Cambria" pitchFamily="18" charset="0"/>
                <a:cs typeface="Tahoma" pitchFamily="32" charset="0"/>
              </a:rPr>
              <a:t>Автоматическая адаптация страниц под экраны различных размеров и ориентаций</a:t>
            </a:r>
          </a:p>
          <a:p>
            <a:pPr marL="377979" indent="-377979" algn="just">
              <a:lnSpc>
                <a:spcPct val="95000"/>
              </a:lnSpc>
              <a:buFont typeface="Arial"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endParaRPr lang="ru-RU" sz="2600" i="1" dirty="0">
              <a:solidFill>
                <a:srgbClr val="002060"/>
              </a:solidFill>
              <a:latin typeface="Cambria" pitchFamily="18" charset="0"/>
              <a:cs typeface="Tahoma" pitchFamily="32" charset="0"/>
            </a:endParaRPr>
          </a:p>
          <a:p>
            <a:pPr marL="377979" indent="-377979" algn="just">
              <a:lnSpc>
                <a:spcPct val="95000"/>
              </a:lnSpc>
              <a:buFont typeface="Arial"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endParaRPr lang="ru-RU" sz="2600" i="1" dirty="0">
              <a:solidFill>
                <a:srgbClr val="002060"/>
              </a:solidFill>
              <a:latin typeface="Cambria" pitchFamily="18" charset="0"/>
              <a:cs typeface="Tahoma" pitchFamily="32" charset="0"/>
            </a:endParaRPr>
          </a:p>
          <a:p>
            <a:pPr marL="377979" indent="-377979" algn="just">
              <a:lnSpc>
                <a:spcPct val="95000"/>
              </a:lnSpc>
              <a:buFont typeface="Arial"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endParaRPr lang="ru-RU" sz="2600" i="1" dirty="0">
              <a:solidFill>
                <a:srgbClr val="002060"/>
              </a:solidFill>
              <a:latin typeface="Cambria" pitchFamily="18" charset="0"/>
              <a:cs typeface="Tahoma" pitchFamily="32" charset="0"/>
            </a:endParaRPr>
          </a:p>
          <a:p>
            <a:pPr marL="377979" indent="-377979" algn="just">
              <a:lnSpc>
                <a:spcPct val="95000"/>
              </a:lnSpc>
              <a:buFont typeface="Arial"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endParaRPr lang="ru-RU" sz="2600" i="1" dirty="0">
              <a:solidFill>
                <a:srgbClr val="002060"/>
              </a:solidFill>
              <a:latin typeface="Cambria" pitchFamily="18" charset="0"/>
              <a:cs typeface="Tahoma" pitchFamily="32" charset="0"/>
            </a:endParaRPr>
          </a:p>
          <a:p>
            <a:pPr marL="377979" indent="-377979" algn="just">
              <a:lnSpc>
                <a:spcPct val="95000"/>
              </a:lnSpc>
              <a:buFont typeface="Arial"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r>
              <a:rPr lang="ru-RU" sz="2600" i="1" dirty="0">
                <a:solidFill>
                  <a:srgbClr val="002060"/>
                </a:solidFill>
                <a:latin typeface="Cambria" pitchFamily="18" charset="0"/>
                <a:cs typeface="Tahoma" pitchFamily="32" charset="0"/>
              </a:rPr>
              <a:t>Режим работы: </a:t>
            </a:r>
            <a:r>
              <a:rPr lang="en-US" sz="2600" i="1" dirty="0">
                <a:solidFill>
                  <a:srgbClr val="002060"/>
                </a:solidFill>
                <a:latin typeface="Cambria" pitchFamily="18" charset="0"/>
                <a:cs typeface="Tahoma" pitchFamily="32" charset="0"/>
              </a:rPr>
              <a:t>Off-line</a:t>
            </a:r>
            <a:endParaRPr lang="ru-RU" sz="2600" i="1" dirty="0">
              <a:solidFill>
                <a:srgbClr val="002060"/>
              </a:solidFill>
              <a:latin typeface="Cambria" pitchFamily="18" charset="0"/>
              <a:cs typeface="Tahoma" pitchFamily="32" charset="0"/>
            </a:endParaRPr>
          </a:p>
          <a:p>
            <a:pPr marL="377979" indent="-377979" algn="just">
              <a:lnSpc>
                <a:spcPct val="95000"/>
              </a:lnSpc>
              <a:buFont typeface="Arial"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r>
              <a:rPr lang="ru-RU" sz="2600" i="1" dirty="0">
                <a:solidFill>
                  <a:srgbClr val="002060"/>
                </a:solidFill>
                <a:latin typeface="Cambria" pitchFamily="18" charset="0"/>
                <a:cs typeface="Tahoma" pitchFamily="32" charset="0"/>
              </a:rPr>
              <a:t>Интерактивность оболочки (навигация, заметки, закладки) </a:t>
            </a:r>
          </a:p>
          <a:p>
            <a:pPr marL="377979" indent="-377979" algn="just">
              <a:lnSpc>
                <a:spcPct val="95000"/>
              </a:lnSpc>
              <a:buFont typeface="Arial"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r>
              <a:rPr lang="ru-RU" sz="2600" i="1" dirty="0">
                <a:solidFill>
                  <a:srgbClr val="002060"/>
                </a:solidFill>
                <a:latin typeface="Cambria" pitchFamily="18" charset="0"/>
                <a:cs typeface="Tahoma" pitchFamily="32" charset="0"/>
              </a:rPr>
              <a:t>Соответствие нумерации страниц с одинаковым содержанием в печатной и электронной форме учебника</a:t>
            </a:r>
          </a:p>
        </p:txBody>
      </p:sp>
      <p:grpSp>
        <p:nvGrpSpPr>
          <p:cNvPr id="10" name="Группа 9"/>
          <p:cNvGrpSpPr/>
          <p:nvPr/>
        </p:nvGrpSpPr>
        <p:grpSpPr>
          <a:xfrm>
            <a:off x="876652" y="3925323"/>
            <a:ext cx="8626498" cy="1759526"/>
            <a:chOff x="795199" y="3378678"/>
            <a:chExt cx="8121740" cy="2191245"/>
          </a:xfrm>
        </p:grpSpPr>
        <p:grpSp>
          <p:nvGrpSpPr>
            <p:cNvPr id="8" name="Группа 7"/>
            <p:cNvGrpSpPr/>
            <p:nvPr/>
          </p:nvGrpSpPr>
          <p:grpSpPr>
            <a:xfrm>
              <a:off x="795199" y="3378678"/>
              <a:ext cx="5544616" cy="2096355"/>
              <a:chOff x="936360" y="3019279"/>
              <a:chExt cx="7834721" cy="3509047"/>
            </a:xfrm>
          </p:grpSpPr>
          <p:pic>
            <p:nvPicPr>
              <p:cNvPr id="1027" name="Picture 3" descr="C:\Documents and Settings\metodist4\Local Settings\Temporary Internet Files\Content.IE5\4R8FINQV\hp-pavilion-pc[1].jpg"/>
              <p:cNvPicPr>
                <a:picLocks noChangeAspect="1" noChangeArrowheads="1"/>
              </p:cNvPicPr>
              <p:nvPr/>
            </p:nvPicPr>
            <p:blipFill rotWithShape="1">
              <a:blip r:embed="rId3">
                <a:extLst>
                  <a:ext uri="{28A0092B-C50C-407E-A947-70E740481C1C}">
                    <a14:useLocalDpi xmlns:a14="http://schemas.microsoft.com/office/drawing/2010/main" val="0"/>
                  </a:ext>
                </a:extLst>
              </a:blip>
              <a:srcRect l="7734" t="5295" r="5017" b="6411"/>
              <a:stretch/>
            </p:blipFill>
            <p:spPr bwMode="auto">
              <a:xfrm>
                <a:off x="5220072" y="3523345"/>
                <a:ext cx="3551009" cy="2813812"/>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Documents and Settings\metodist4\Local Settings\Temporary Internet Files\Content.IE5\ONYRI3YP\notebook-computer[1].jpg"/>
              <p:cNvPicPr>
                <a:picLocks noChangeAspect="1" noChangeArrowheads="1"/>
              </p:cNvPicPr>
              <p:nvPr/>
            </p:nvPicPr>
            <p:blipFill rotWithShape="1">
              <a:blip r:embed="rId4">
                <a:extLst>
                  <a:ext uri="{28A0092B-C50C-407E-A947-70E740481C1C}">
                    <a14:useLocalDpi xmlns:a14="http://schemas.microsoft.com/office/drawing/2010/main" val="0"/>
                  </a:ext>
                </a:extLst>
              </a:blip>
              <a:srcRect l="7407" t="3939" r="6270"/>
              <a:stretch/>
            </p:blipFill>
            <p:spPr bwMode="auto">
              <a:xfrm>
                <a:off x="936360" y="3068960"/>
                <a:ext cx="2219819" cy="2448272"/>
              </a:xfrm>
              <a:prstGeom prst="rect">
                <a:avLst/>
              </a:prstGeom>
              <a:noFill/>
              <a:extLst>
                <a:ext uri="{909E8E84-426E-40DD-AFC4-6F175D3DCCD1}">
                  <a14:hiddenFill xmlns:a14="http://schemas.microsoft.com/office/drawing/2010/main">
                    <a:solidFill>
                      <a:srgbClr val="FFFFFF"/>
                    </a:solidFill>
                  </a14:hiddenFill>
                </a:ext>
              </a:extLst>
            </p:spPr>
          </p:pic>
          <p:pic>
            <p:nvPicPr>
              <p:cNvPr id="2" name="Рисунок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71801" y="5261655"/>
                <a:ext cx="1759774" cy="1266671"/>
              </a:xfrm>
              <a:prstGeom prst="rect">
                <a:avLst/>
              </a:prstGeom>
            </p:spPr>
          </p:pic>
          <p:pic>
            <p:nvPicPr>
              <p:cNvPr id="7" name="Рисунок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11917" y="3019279"/>
                <a:ext cx="1276194" cy="1823133"/>
              </a:xfrm>
              <a:prstGeom prst="rect">
                <a:avLst/>
              </a:prstGeom>
            </p:spPr>
          </p:pic>
        </p:grpSp>
        <p:pic>
          <p:nvPicPr>
            <p:cNvPr id="9" name="Рисунок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54714" y="3398223"/>
              <a:ext cx="2562225" cy="2171700"/>
            </a:xfrm>
            <a:prstGeom prst="rect">
              <a:avLst/>
            </a:prstGeom>
          </p:spPr>
        </p:pic>
      </p:grpSp>
      <p:sp>
        <p:nvSpPr>
          <p:cNvPr id="13" name="Скругленный прямоугольник 12"/>
          <p:cNvSpPr/>
          <p:nvPr/>
        </p:nvSpPr>
        <p:spPr>
          <a:xfrm>
            <a:off x="1370862" y="43111"/>
            <a:ext cx="8132288" cy="119671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Скругленный прямоугольник 4"/>
          <p:cNvSpPr/>
          <p:nvPr/>
        </p:nvSpPr>
        <p:spPr>
          <a:xfrm>
            <a:off x="1494942" y="-30185"/>
            <a:ext cx="8008208" cy="9974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8952" tIns="148952" rIns="148952" bIns="148952" numCol="1" spcCol="1400" anchor="ctr" anchorCtr="0">
            <a:noAutofit/>
          </a:bodyPr>
          <a:lstStyle/>
          <a:p>
            <a:pPr algn="ctr" defTabSz="930947">
              <a:lnSpc>
                <a:spcPct val="90000"/>
              </a:lnSpc>
            </a:pPr>
            <a:endParaRPr lang="ru-RU" sz="1500" b="1" i="1" dirty="0">
              <a:latin typeface="Cambria" pitchFamily="18" charset="0"/>
            </a:endParaRPr>
          </a:p>
          <a:p>
            <a:pPr algn="ctr" defTabSz="930947">
              <a:lnSpc>
                <a:spcPct val="90000"/>
              </a:lnSpc>
            </a:pPr>
            <a:r>
              <a:rPr lang="ru-RU" sz="4000" b="1" dirty="0">
                <a:latin typeface="Cambria" pitchFamily="18" charset="0"/>
              </a:rPr>
              <a:t>Свойства ЭФУ</a:t>
            </a:r>
            <a:r>
              <a:rPr lang="ru-RU" sz="3100" b="1" dirty="0">
                <a:latin typeface="Cambria" pitchFamily="18" charset="0"/>
              </a:rPr>
              <a:t>(</a:t>
            </a:r>
            <a:r>
              <a:rPr lang="ru-RU" sz="3100" b="1" dirty="0" err="1">
                <a:latin typeface="Cambria" pitchFamily="18" charset="0"/>
              </a:rPr>
              <a:t>обществ.экспертиза</a:t>
            </a:r>
            <a:r>
              <a:rPr lang="ru-RU" sz="3100" b="1" dirty="0">
                <a:latin typeface="Cambria" pitchFamily="18" charset="0"/>
              </a:rPr>
              <a:t>)</a:t>
            </a:r>
          </a:p>
        </p:txBody>
      </p:sp>
    </p:spTree>
    <p:extLst>
      <p:ext uri="{BB962C8B-B14F-4D97-AF65-F5344CB8AC3E}">
        <p14:creationId xmlns:p14="http://schemas.microsoft.com/office/powerpoint/2010/main" val="4265387286"/>
      </p:ext>
    </p:extLst>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1370862" y="122486"/>
            <a:ext cx="8132288" cy="1349383"/>
            <a:chOff x="2325191" y="1092607"/>
            <a:chExt cx="5731903" cy="895611"/>
          </a:xfrm>
        </p:grpSpPr>
        <p:sp>
          <p:nvSpPr>
            <p:cNvPr id="4" name="Скругленный прямоугольник 3"/>
            <p:cNvSpPr/>
            <p:nvPr/>
          </p:nvSpPr>
          <p:spPr>
            <a:xfrm>
              <a:off x="2325191" y="1092607"/>
              <a:ext cx="5731903" cy="895611"/>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 name="Скругленный прямоугольник 4"/>
            <p:cNvSpPr/>
            <p:nvPr/>
          </p:nvSpPr>
          <p:spPr>
            <a:xfrm>
              <a:off x="2412647" y="1140370"/>
              <a:ext cx="5644447" cy="80815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5128" tIns="135128" rIns="135128" bIns="135128" numCol="1" spcCol="1270" anchor="ctr" anchorCtr="0">
              <a:noAutofit/>
            </a:bodyPr>
            <a:lstStyle/>
            <a:p>
              <a:pPr algn="ctr" defTabSz="930947">
                <a:lnSpc>
                  <a:spcPct val="90000"/>
                </a:lnSpc>
              </a:pPr>
              <a:endParaRPr lang="ru-RU" sz="1500" b="1" i="1" dirty="0">
                <a:latin typeface="Cambria" pitchFamily="18" charset="0"/>
              </a:endParaRPr>
            </a:p>
            <a:p>
              <a:pPr algn="ctr" defTabSz="930947">
                <a:lnSpc>
                  <a:spcPct val="90000"/>
                </a:lnSpc>
              </a:pPr>
              <a:r>
                <a:rPr lang="ru-RU" sz="4000" b="1" dirty="0">
                  <a:latin typeface="Cambria" pitchFamily="18" charset="0"/>
                </a:rPr>
                <a:t>Образовательные возможности ЭФУ</a:t>
              </a:r>
              <a:endParaRPr lang="ru-RU" b="1" dirty="0">
                <a:latin typeface="Cambria" pitchFamily="18" charset="0"/>
              </a:endParaRPr>
            </a:p>
          </p:txBody>
        </p:sp>
      </p:grpSp>
      <p:sp>
        <p:nvSpPr>
          <p:cNvPr id="8" name="Прямоугольник 7"/>
          <p:cNvSpPr/>
          <p:nvPr/>
        </p:nvSpPr>
        <p:spPr>
          <a:xfrm>
            <a:off x="197900" y="2086779"/>
            <a:ext cx="5597119" cy="2486813"/>
          </a:xfrm>
          <a:prstGeom prst="rect">
            <a:avLst/>
          </a:prstGeom>
          <a:solidFill>
            <a:schemeClr val="accent1">
              <a:alpha val="0"/>
            </a:schemeClr>
          </a:solidFill>
          <a:ln>
            <a:noFill/>
          </a:ln>
        </p:spPr>
        <p:style>
          <a:lnRef idx="1">
            <a:schemeClr val="accent4"/>
          </a:lnRef>
          <a:fillRef idx="2">
            <a:schemeClr val="accent4"/>
          </a:fillRef>
          <a:effectRef idx="1">
            <a:schemeClr val="accent4"/>
          </a:effectRef>
          <a:fontRef idx="minor">
            <a:schemeClr val="dk1"/>
          </a:fontRef>
        </p:style>
        <p:txBody>
          <a:bodyPr wrap="square" lIns="100783" tIns="50392" rIns="100783" bIns="50392" anchor="ctr">
            <a:spAutoFit/>
          </a:bodyPr>
          <a:lstStyle/>
          <a:p>
            <a:pPr lvl="1" algn="r">
              <a:lnSpc>
                <a:spcPct val="95000"/>
              </a:lnSpc>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endParaRPr lang="ru-RU" sz="2600" b="1" i="1" dirty="0">
              <a:solidFill>
                <a:srgbClr val="FF0000"/>
              </a:solidFill>
              <a:latin typeface="Cambria" pitchFamily="18" charset="0"/>
              <a:cs typeface="Tahoma" pitchFamily="32" charset="0"/>
            </a:endParaRPr>
          </a:p>
          <a:p>
            <a:pPr marL="881950" lvl="1" indent="-377979" algn="just">
              <a:lnSpc>
                <a:spcPct val="95000"/>
              </a:lnSpc>
              <a:buFont typeface="Arial"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r>
              <a:rPr lang="ru-RU" sz="2200" i="1" dirty="0">
                <a:solidFill>
                  <a:srgbClr val="002060"/>
                </a:solidFill>
                <a:latin typeface="Cambria" pitchFamily="18" charset="0"/>
                <a:cs typeface="Tahoma" pitchFamily="32" charset="0"/>
              </a:rPr>
              <a:t>Галереи статичных изображений</a:t>
            </a:r>
          </a:p>
          <a:p>
            <a:pPr marL="881950" lvl="1" indent="-377979" algn="just">
              <a:lnSpc>
                <a:spcPct val="95000"/>
              </a:lnSpc>
              <a:buFont typeface="Arial"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r>
              <a:rPr lang="ru-RU" sz="2200" i="1" dirty="0">
                <a:solidFill>
                  <a:srgbClr val="002060"/>
                </a:solidFill>
                <a:latin typeface="Cambria" pitchFamily="18" charset="0"/>
                <a:cs typeface="Tahoma" pitchFamily="32" charset="0"/>
              </a:rPr>
              <a:t>Видеоролики</a:t>
            </a:r>
          </a:p>
          <a:p>
            <a:pPr marL="881950" lvl="1" indent="-377979" algn="just">
              <a:lnSpc>
                <a:spcPct val="95000"/>
              </a:lnSpc>
              <a:buFont typeface="Arial"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r>
              <a:rPr lang="ru-RU" sz="2200" i="1" dirty="0">
                <a:solidFill>
                  <a:srgbClr val="002060"/>
                </a:solidFill>
                <a:latin typeface="Cambria" pitchFamily="18" charset="0"/>
                <a:cs typeface="Tahoma" pitchFamily="32" charset="0"/>
              </a:rPr>
              <a:t>Анимационные ролики</a:t>
            </a:r>
          </a:p>
          <a:p>
            <a:pPr marL="881950" lvl="1" indent="-377979" algn="just">
              <a:lnSpc>
                <a:spcPct val="95000"/>
              </a:lnSpc>
              <a:buFont typeface="Arial"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r>
              <a:rPr lang="ru-RU" sz="2200" i="1" dirty="0">
                <a:solidFill>
                  <a:srgbClr val="002060"/>
                </a:solidFill>
                <a:latin typeface="Cambria" pitchFamily="18" charset="0"/>
                <a:cs typeface="Tahoma" pitchFamily="32" charset="0"/>
              </a:rPr>
              <a:t>Карты</a:t>
            </a:r>
          </a:p>
          <a:p>
            <a:pPr marL="881950" lvl="1" indent="-377979" algn="just">
              <a:lnSpc>
                <a:spcPct val="95000"/>
              </a:lnSpc>
              <a:buFont typeface="Arial"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r>
              <a:rPr lang="ru-RU" sz="2200" i="1" dirty="0">
                <a:solidFill>
                  <a:schemeClr val="tx1"/>
                </a:solidFill>
                <a:latin typeface="Cambria" pitchFamily="18" charset="0"/>
                <a:cs typeface="Tahoma" pitchFamily="32" charset="0"/>
              </a:rPr>
              <a:t>Ленты времени</a:t>
            </a:r>
            <a:endParaRPr lang="ru-RU" sz="2200" i="1" dirty="0">
              <a:solidFill>
                <a:srgbClr val="002060"/>
              </a:solidFill>
              <a:latin typeface="Cambria" pitchFamily="18" charset="0"/>
              <a:cs typeface="Tahoma" pitchFamily="32" charset="0"/>
            </a:endParaRPr>
          </a:p>
          <a:p>
            <a:pPr lvl="2" algn="just">
              <a:lnSpc>
                <a:spcPct val="95000"/>
              </a:lnSpc>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endParaRPr lang="ru-RU" sz="2600" b="1" i="1" dirty="0">
              <a:solidFill>
                <a:srgbClr val="FF0000"/>
              </a:solidFill>
              <a:latin typeface="Cambria" pitchFamily="18" charset="0"/>
              <a:cs typeface="Tahoma" pitchFamily="32" charset="0"/>
            </a:endParaRPr>
          </a:p>
        </p:txBody>
      </p:sp>
      <p:sp>
        <p:nvSpPr>
          <p:cNvPr id="2" name="Прямоугольник 1"/>
          <p:cNvSpPr/>
          <p:nvPr/>
        </p:nvSpPr>
        <p:spPr>
          <a:xfrm>
            <a:off x="5001180" y="2542804"/>
            <a:ext cx="5040313" cy="1713286"/>
          </a:xfrm>
          <a:prstGeom prst="rect">
            <a:avLst/>
          </a:prstGeom>
          <a:solidFill>
            <a:schemeClr val="accent1">
              <a:alpha val="0"/>
            </a:schemeClr>
          </a:solidFill>
          <a:ln>
            <a:noFill/>
          </a:ln>
        </p:spPr>
        <p:style>
          <a:lnRef idx="1">
            <a:schemeClr val="accent4"/>
          </a:lnRef>
          <a:fillRef idx="2">
            <a:schemeClr val="accent4"/>
          </a:fillRef>
          <a:effectRef idx="1">
            <a:schemeClr val="accent4"/>
          </a:effectRef>
          <a:fontRef idx="minor">
            <a:schemeClr val="dk1"/>
          </a:fontRef>
        </p:style>
        <p:txBody>
          <a:bodyPr wrap="square" lIns="100783" tIns="50392" rIns="100783" bIns="50392" anchor="ctr">
            <a:spAutoFit/>
          </a:bodyPr>
          <a:lstStyle/>
          <a:p>
            <a:pPr marL="881950" lvl="1" indent="-377979" algn="just">
              <a:lnSpc>
                <a:spcPct val="95000"/>
              </a:lnSpc>
              <a:buFont typeface="Arial" panose="020B0604020202020204"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r>
              <a:rPr lang="ru-RU" sz="2200" i="1" dirty="0">
                <a:solidFill>
                  <a:schemeClr val="tx1"/>
                </a:solidFill>
                <a:latin typeface="Cambria" pitchFamily="18" charset="0"/>
                <a:cs typeface="Tahoma" pitchFamily="32" charset="0"/>
              </a:rPr>
              <a:t>Схемы</a:t>
            </a:r>
          </a:p>
          <a:p>
            <a:pPr marL="881950" lvl="1" indent="-377979" algn="just">
              <a:lnSpc>
                <a:spcPct val="95000"/>
              </a:lnSpc>
              <a:buFont typeface="Arial" panose="020B0604020202020204"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r>
              <a:rPr lang="ru-RU" sz="2200" i="1" dirty="0">
                <a:solidFill>
                  <a:schemeClr val="tx1"/>
                </a:solidFill>
                <a:latin typeface="Cambria" pitchFamily="18" charset="0"/>
                <a:cs typeface="Tahoma" pitchFamily="32" charset="0"/>
              </a:rPr>
              <a:t>Таблицы</a:t>
            </a:r>
          </a:p>
          <a:p>
            <a:pPr marL="881950" lvl="1" indent="-377979" algn="just">
              <a:lnSpc>
                <a:spcPct val="95000"/>
              </a:lnSpc>
              <a:buFont typeface="Arial" panose="020B0604020202020204" pitchFamily="34" charset="0"/>
              <a:buChar char="•"/>
              <a:tabLst>
                <a:tab pos="0" algn="l"/>
                <a:tab pos="493420" algn="l"/>
                <a:tab pos="986842" algn="l"/>
                <a:tab pos="1482014" algn="l"/>
                <a:tab pos="1977183" algn="l"/>
                <a:tab pos="2472354" algn="l"/>
                <a:tab pos="2967525" algn="l"/>
                <a:tab pos="3462696" algn="l"/>
                <a:tab pos="3957867" algn="l"/>
                <a:tab pos="4453037" algn="l"/>
                <a:tab pos="4948208" algn="l"/>
                <a:tab pos="5443379" algn="l"/>
                <a:tab pos="5938550" algn="l"/>
                <a:tab pos="6435470" algn="l"/>
                <a:tab pos="6930641" algn="l"/>
                <a:tab pos="7425811" algn="l"/>
                <a:tab pos="7920982" algn="l"/>
                <a:tab pos="8416152" algn="l"/>
                <a:tab pos="8911324" algn="l"/>
                <a:tab pos="9406494" algn="l"/>
                <a:tab pos="9901665" algn="l"/>
                <a:tab pos="10372340" algn="l"/>
              </a:tabLst>
            </a:pPr>
            <a:r>
              <a:rPr lang="ru-RU" sz="2200" i="1" dirty="0">
                <a:solidFill>
                  <a:schemeClr val="tx1"/>
                </a:solidFill>
                <a:latin typeface="Cambria" pitchFamily="18" charset="0"/>
                <a:cs typeface="Tahoma" pitchFamily="32" charset="0"/>
              </a:rPr>
              <a:t>Озвучивание литературного, словарного и учебного материала</a:t>
            </a:r>
          </a:p>
        </p:txBody>
      </p:sp>
      <p:pic>
        <p:nvPicPr>
          <p:cNvPr id="12" name="Рисунок 11"/>
          <p:cNvPicPr/>
          <p:nvPr/>
        </p:nvPicPr>
        <p:blipFill rotWithShape="1">
          <a:blip r:embed="rId3"/>
          <a:srcRect l="25921" t="19376" r="27095" b="11629"/>
          <a:stretch/>
        </p:blipFill>
        <p:spPr bwMode="auto">
          <a:xfrm>
            <a:off x="277283" y="4573593"/>
            <a:ext cx="3075991" cy="2822979"/>
          </a:xfrm>
          <a:prstGeom prst="rect">
            <a:avLst/>
          </a:prstGeom>
          <a:ln>
            <a:noFill/>
          </a:ln>
          <a:extLst>
            <a:ext uri="{53640926-AAD7-44D8-BBD7-CCE9431645EC}">
              <a14:shadowObscured xmlns:a14="http://schemas.microsoft.com/office/drawing/2010/main"/>
            </a:ext>
          </a:extLst>
        </p:spPr>
      </p:pic>
      <p:pic>
        <p:nvPicPr>
          <p:cNvPr id="13" name="Рисунок 12"/>
          <p:cNvPicPr/>
          <p:nvPr/>
        </p:nvPicPr>
        <p:blipFill rotWithShape="1">
          <a:blip r:embed="rId4"/>
          <a:srcRect l="26380" t="19740" r="27302" b="11810"/>
          <a:stretch/>
        </p:blipFill>
        <p:spPr bwMode="auto">
          <a:xfrm>
            <a:off x="3596801" y="4573592"/>
            <a:ext cx="3031188" cy="2799880"/>
          </a:xfrm>
          <a:prstGeom prst="rect">
            <a:avLst/>
          </a:prstGeom>
          <a:ln>
            <a:noFill/>
          </a:ln>
          <a:extLst>
            <a:ext uri="{53640926-AAD7-44D8-BBD7-CCE9431645EC}">
              <a14:shadowObscured xmlns:a14="http://schemas.microsoft.com/office/drawing/2010/main"/>
            </a:ext>
          </a:extLst>
        </p:spPr>
      </p:pic>
      <p:pic>
        <p:nvPicPr>
          <p:cNvPr id="14" name="Рисунок 13"/>
          <p:cNvPicPr/>
          <p:nvPr/>
        </p:nvPicPr>
        <p:blipFill rotWithShape="1">
          <a:blip r:embed="rId5"/>
          <a:srcRect l="26149" t="19921" r="27095" b="12173"/>
          <a:stretch/>
        </p:blipFill>
        <p:spPr bwMode="auto">
          <a:xfrm>
            <a:off x="6866140" y="4573554"/>
            <a:ext cx="3060590" cy="2778181"/>
          </a:xfrm>
          <a:prstGeom prst="rect">
            <a:avLst/>
          </a:prstGeom>
          <a:ln>
            <a:noFill/>
          </a:ln>
          <a:extLst>
            <a:ext uri="{53640926-AAD7-44D8-BBD7-CCE9431645EC}">
              <a14:shadowObscured xmlns:a14="http://schemas.microsoft.com/office/drawing/2010/main"/>
            </a:ext>
          </a:extLst>
        </p:spPr>
      </p:pic>
      <p:sp>
        <p:nvSpPr>
          <p:cNvPr id="6" name="Прямоугольник 5"/>
          <p:cNvSpPr/>
          <p:nvPr/>
        </p:nvSpPr>
        <p:spPr>
          <a:xfrm>
            <a:off x="2966884" y="1453307"/>
            <a:ext cx="4725948" cy="932775"/>
          </a:xfrm>
          <a:prstGeom prst="rect">
            <a:avLst/>
          </a:prstGeom>
        </p:spPr>
        <p:txBody>
          <a:bodyPr wrap="none" lIns="100794" tIns="50397" rIns="100794" bIns="50397">
            <a:spAutoFit/>
          </a:bodyPr>
          <a:lstStyle/>
          <a:p>
            <a:pPr algn="ctr"/>
            <a:r>
              <a:rPr lang="ru-RU" b="1" i="1" dirty="0" err="1" smtClean="0">
                <a:solidFill>
                  <a:srgbClr val="FF0000"/>
                </a:solidFill>
                <a:latin typeface="Cambria" pitchFamily="18" charset="0"/>
                <a:cs typeface="Tahoma" pitchFamily="32" charset="0"/>
              </a:rPr>
              <a:t>Мультимедийность</a:t>
            </a:r>
            <a:endParaRPr lang="ru-RU" b="1" i="1" dirty="0" smtClean="0">
              <a:solidFill>
                <a:srgbClr val="FF0000"/>
              </a:solidFill>
              <a:latin typeface="Cambria" pitchFamily="18" charset="0"/>
              <a:cs typeface="Tahoma" pitchFamily="32" charset="0"/>
            </a:endParaRPr>
          </a:p>
          <a:p>
            <a:pPr marL="0" lvl="1" algn="ctr"/>
            <a:r>
              <a:rPr lang="ru-RU" i="1" dirty="0">
                <a:latin typeface="Cambria" pitchFamily="18" charset="0"/>
                <a:cs typeface="Tahoma" pitchFamily="32" charset="0"/>
              </a:rPr>
              <a:t>(Расширение эмоционального </a:t>
            </a:r>
            <a:r>
              <a:rPr lang="ru-RU" i="1" dirty="0" smtClean="0">
                <a:latin typeface="Cambria" pitchFamily="18" charset="0"/>
                <a:cs typeface="Tahoma" pitchFamily="32" charset="0"/>
              </a:rPr>
              <a:t>воздействия, </a:t>
            </a:r>
          </a:p>
          <a:p>
            <a:pPr marL="0" lvl="1" algn="ctr"/>
            <a:r>
              <a:rPr lang="ru-RU" i="1" dirty="0" smtClean="0">
                <a:latin typeface="Cambria" pitchFamily="18" charset="0"/>
                <a:cs typeface="Tahoma" pitchFamily="32" charset="0"/>
              </a:rPr>
              <a:t>систематизация и обобщение материала)</a:t>
            </a:r>
            <a:r>
              <a:rPr lang="ru-RU" b="1" i="1" dirty="0" smtClean="0">
                <a:solidFill>
                  <a:srgbClr val="FF0000"/>
                </a:solidFill>
                <a:latin typeface="Cambria" pitchFamily="18" charset="0"/>
                <a:cs typeface="Tahoma" pitchFamily="32" charset="0"/>
              </a:rPr>
              <a:t> </a:t>
            </a:r>
            <a:endParaRPr lang="ru-RU" dirty="0"/>
          </a:p>
        </p:txBody>
      </p:sp>
    </p:spTree>
    <p:extLst>
      <p:ext uri="{BB962C8B-B14F-4D97-AF65-F5344CB8AC3E}">
        <p14:creationId xmlns:p14="http://schemas.microsoft.com/office/powerpoint/2010/main" val="517312574"/>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с двумя вырезанными противолежащими углами 8"/>
          <p:cNvSpPr/>
          <p:nvPr/>
        </p:nvSpPr>
        <p:spPr>
          <a:xfrm>
            <a:off x="753586" y="1081072"/>
            <a:ext cx="9129140" cy="6365342"/>
          </a:xfrm>
          <a:prstGeom prst="snip2DiagRect">
            <a:avLst>
              <a:gd name="adj1" fmla="val 0"/>
              <a:gd name="adj2" fmla="val 17966"/>
            </a:avLst>
          </a:prstGeom>
        </p:spPr>
        <p:style>
          <a:lnRef idx="2">
            <a:schemeClr val="accent1"/>
          </a:lnRef>
          <a:fillRef idx="1">
            <a:schemeClr val="lt1"/>
          </a:fillRef>
          <a:effectRef idx="0">
            <a:schemeClr val="accent1"/>
          </a:effectRef>
          <a:fontRef idx="minor">
            <a:schemeClr val="dk1"/>
          </a:fontRef>
        </p:style>
        <p:txBody>
          <a:bodyPr lIns="100794" tIns="50397" rIns="100794" bIns="50397" rtlCol="0" anchor="ctr"/>
          <a:lstStyle/>
          <a:p>
            <a:pPr algn="ctr"/>
            <a:r>
              <a:rPr lang="ru-RU" dirty="0"/>
              <a:t> </a:t>
            </a:r>
          </a:p>
        </p:txBody>
      </p:sp>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pic>
        <p:nvPicPr>
          <p:cNvPr id="12" name="Picture 2"/>
          <p:cNvPicPr>
            <a:picLocks noChangeAspect="1" noChangeArrowheads="1"/>
          </p:cNvPicPr>
          <p:nvPr/>
        </p:nvPicPr>
        <p:blipFill>
          <a:blip r:embed="rId2" cstate="print">
            <a:lum bright="70000" contrast="-20000"/>
          </a:blip>
          <a:srcRect/>
          <a:stretch>
            <a:fillRect/>
          </a:stretch>
        </p:blipFill>
        <p:spPr bwMode="auto">
          <a:xfrm>
            <a:off x="-100002" y="0"/>
            <a:ext cx="1012356" cy="635004"/>
          </a:xfrm>
          <a:prstGeom prst="rect">
            <a:avLst/>
          </a:prstGeom>
          <a:noFill/>
          <a:ln w="9525">
            <a:noFill/>
            <a:round/>
            <a:headEnd/>
            <a:tailEnd/>
          </a:ln>
          <a:effectLst>
            <a:outerShdw blurRad="50800" dist="38100" dir="2700000" algn="tl" rotWithShape="0">
              <a:prstClr val="black">
                <a:alpha val="40000"/>
              </a:prstClr>
            </a:outerShdw>
          </a:effectLst>
        </p:spPr>
      </p:pic>
      <p:sp>
        <p:nvSpPr>
          <p:cNvPr id="19" name="Rectangle 15"/>
          <p:cNvSpPr>
            <a:spLocks noChangeArrowheads="1"/>
          </p:cNvSpPr>
          <p:nvPr/>
        </p:nvSpPr>
        <p:spPr bwMode="auto">
          <a:xfrm>
            <a:off x="912354" y="207941"/>
            <a:ext cx="8811604" cy="575150"/>
          </a:xfrm>
          <a:prstGeom prst="rect">
            <a:avLst/>
          </a:prstGeom>
          <a:solidFill>
            <a:schemeClr val="bg1"/>
          </a:solidFill>
          <a:ln w="9525">
            <a:noFill/>
            <a:round/>
            <a:headEnd/>
            <a:tailEnd/>
          </a:ln>
          <a:effectLst/>
        </p:spPr>
        <p:txBody>
          <a:bodyPr wrap="square" lIns="99207" tIns="49604" rIns="99207" bIns="49604">
            <a:spAutoFit/>
          </a:bodyPr>
          <a:lstStyle/>
          <a:p>
            <a:pPr>
              <a:tabLst>
                <a:tab pos="797955" algn="l"/>
                <a:tab pos="1595910" algn="l"/>
                <a:tab pos="2393865" algn="l"/>
                <a:tab pos="3191820" algn="l"/>
                <a:tab pos="3989775" algn="l"/>
                <a:tab pos="4787730" algn="l"/>
              </a:tabLst>
            </a:pPr>
            <a:r>
              <a:rPr lang="ru-RU" sz="3100" b="1" dirty="0">
                <a:solidFill>
                  <a:srgbClr val="C00000"/>
                </a:solidFill>
                <a:effectLst>
                  <a:outerShdw blurRad="38100" dist="38100" dir="2700000" algn="tl">
                    <a:srgbClr val="000000">
                      <a:alpha val="43137"/>
                    </a:srgbClr>
                  </a:outerShdw>
                </a:effectLst>
                <a:latin typeface="Cambria" pitchFamily="18" charset="0"/>
              </a:rPr>
              <a:t>Методические и управленческие решения</a:t>
            </a:r>
          </a:p>
        </p:txBody>
      </p:sp>
      <p:pic>
        <p:nvPicPr>
          <p:cNvPr id="1536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8147" y="5500782"/>
            <a:ext cx="7846960" cy="1704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5" name="Picture 5" descr="C:\Documents and Settings\ednachmet\Рабочий стол\обложки\Каталог\00_Упр. серия\PNG\!Организация внеурочной деятельности.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3062" y="1308588"/>
            <a:ext cx="1905212" cy="2659732"/>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C:\Documents and Settings\ednachmet\Рабочий стол\обложки\Каталог\00_Упр. серия\PNG\!Программа развития и ООП.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88657" y="2664062"/>
            <a:ext cx="1825829" cy="2608517"/>
          </a:xfrm>
          <a:prstGeom prst="rect">
            <a:avLst/>
          </a:prstGeom>
          <a:noFill/>
          <a:extLst>
            <a:ext uri="{909E8E84-426E-40DD-AFC4-6F175D3DCCD1}">
              <a14:hiddenFill xmlns:a14="http://schemas.microsoft.com/office/drawing/2010/main">
                <a:solidFill>
                  <a:srgbClr val="FFFFFF"/>
                </a:solidFill>
              </a14:hiddenFill>
            </a:ext>
          </a:extLst>
        </p:spPr>
      </p:pic>
      <p:pic>
        <p:nvPicPr>
          <p:cNvPr id="15367" name="Picture 7" descr="C:\Documents and Settings\ednachmet\Рабочий стол\обложки\Каталог\00_Упр. серия\PNG\10 базовых признаков.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55717" y="2312770"/>
            <a:ext cx="1984595" cy="2548040"/>
          </a:xfrm>
          <a:prstGeom prst="rect">
            <a:avLst/>
          </a:prstGeom>
          <a:noFill/>
          <a:extLst>
            <a:ext uri="{909E8E84-426E-40DD-AFC4-6F175D3DCCD1}">
              <a14:hiddenFill xmlns:a14="http://schemas.microsoft.com/office/drawing/2010/main">
                <a:solidFill>
                  <a:srgbClr val="FFFFFF"/>
                </a:solidFill>
              </a14:hiddenFill>
            </a:ext>
          </a:extLst>
        </p:spPr>
      </p:pic>
      <p:pic>
        <p:nvPicPr>
          <p:cNvPr id="15368" name="Picture 8" descr="C:\Documents and Settings\ednachmet\Рабочий стол\обложки\Каталог\00_Упр. серия\PNG\Организация методической работы.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74296" y="1497073"/>
            <a:ext cx="1618623" cy="2282765"/>
          </a:xfrm>
          <a:prstGeom prst="rect">
            <a:avLst/>
          </a:prstGeom>
          <a:noFill/>
          <a:extLst>
            <a:ext uri="{909E8E84-426E-40DD-AFC4-6F175D3DCCD1}">
              <a14:hiddenFill xmlns:a14="http://schemas.microsoft.com/office/drawing/2010/main">
                <a:solidFill>
                  <a:srgbClr val="FFFFFF"/>
                </a:solidFill>
              </a14:hiddenFill>
            </a:ext>
          </a:extLst>
        </p:spPr>
      </p:pic>
      <p:pic>
        <p:nvPicPr>
          <p:cNvPr id="15369" name="Picture 9" descr="C:\Documents and Settings\ednachmet\Рабочий стол\обложки\Каталог\00_Упр. серия\PNG\Стратегия деятельности ИКЦ.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318156" y="3199632"/>
            <a:ext cx="1706752" cy="2199811"/>
          </a:xfrm>
          <a:prstGeom prst="rect">
            <a:avLst/>
          </a:prstGeom>
          <a:noFill/>
          <a:extLst>
            <a:ext uri="{909E8E84-426E-40DD-AFC4-6F175D3DCCD1}">
              <a14:hiddenFill xmlns:a14="http://schemas.microsoft.com/office/drawing/2010/main">
                <a:solidFill>
                  <a:srgbClr val="FFFFFF"/>
                </a:solidFill>
              </a14:hiddenFill>
            </a:ext>
          </a:extLst>
        </p:spPr>
      </p:pic>
      <p:pic>
        <p:nvPicPr>
          <p:cNvPr id="15370" name="Picture 10" descr="C:\Documents and Settings\ednachmet\Рабочий стол\обложки\Каталог\00_Упр. серия\PNG\Проектирование ООП.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442443" y="1212493"/>
            <a:ext cx="1825828" cy="2585332"/>
          </a:xfrm>
          <a:prstGeom prst="rect">
            <a:avLst/>
          </a:prstGeom>
          <a:noFill/>
          <a:extLst>
            <a:ext uri="{909E8E84-426E-40DD-AFC4-6F175D3DCCD1}">
              <a14:hiddenFill xmlns:a14="http://schemas.microsoft.com/office/drawing/2010/main">
                <a:solidFill>
                  <a:srgbClr val="FFFFFF"/>
                </a:solidFill>
              </a14:hiddenFill>
            </a:ext>
          </a:extLst>
        </p:spPr>
      </p:pic>
      <p:pic>
        <p:nvPicPr>
          <p:cNvPr id="15371" name="Picture 11" descr="C:\Documents and Settings\ednachmet\Рабочий стол\обложки\Каталог\00_Упр. серия\PNG\Управление введением стандарта 2 поколения.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469422" y="2247341"/>
            <a:ext cx="1597701" cy="229970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232905" y="3128041"/>
            <a:ext cx="1625850" cy="2271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7057061"/>
      </p:ext>
    </p:extLst>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1370862" y="122487"/>
            <a:ext cx="8132288" cy="1214961"/>
            <a:chOff x="2325191" y="1092607"/>
            <a:chExt cx="5731903" cy="895611"/>
          </a:xfrm>
        </p:grpSpPr>
        <p:sp>
          <p:nvSpPr>
            <p:cNvPr id="4" name="Скругленный прямоугольник 3"/>
            <p:cNvSpPr/>
            <p:nvPr/>
          </p:nvSpPr>
          <p:spPr>
            <a:xfrm>
              <a:off x="2325191" y="1092607"/>
              <a:ext cx="5731903" cy="895611"/>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 name="Скругленный прямоугольник 4"/>
            <p:cNvSpPr/>
            <p:nvPr/>
          </p:nvSpPr>
          <p:spPr>
            <a:xfrm>
              <a:off x="2412647" y="1140370"/>
              <a:ext cx="5644447" cy="80815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5128" tIns="135128" rIns="135128" bIns="135128" numCol="1" spcCol="1270" anchor="ctr" anchorCtr="0">
              <a:noAutofit/>
            </a:bodyPr>
            <a:lstStyle/>
            <a:p>
              <a:pPr algn="ctr" defTabSz="930947">
                <a:lnSpc>
                  <a:spcPct val="90000"/>
                </a:lnSpc>
              </a:pPr>
              <a:endParaRPr lang="ru-RU" sz="1500" b="1" i="1" dirty="0">
                <a:latin typeface="Cambria" pitchFamily="18" charset="0"/>
              </a:endParaRPr>
            </a:p>
            <a:p>
              <a:pPr algn="ctr" defTabSz="930947">
                <a:lnSpc>
                  <a:spcPct val="90000"/>
                </a:lnSpc>
              </a:pPr>
              <a:r>
                <a:rPr lang="ru-RU" sz="4000" b="1" dirty="0">
                  <a:latin typeface="Cambria" pitchFamily="18" charset="0"/>
                </a:rPr>
                <a:t>Содержание ЭФУ</a:t>
              </a:r>
              <a:endParaRPr lang="ru-RU" b="1" dirty="0">
                <a:latin typeface="Cambria" pitchFamily="18" charset="0"/>
              </a:endParaRPr>
            </a:p>
          </p:txBody>
        </p:sp>
      </p:grpSp>
      <p:sp>
        <p:nvSpPr>
          <p:cNvPr id="6" name="Объект 11"/>
          <p:cNvSpPr txBox="1">
            <a:spLocks/>
          </p:cNvSpPr>
          <p:nvPr/>
        </p:nvSpPr>
        <p:spPr>
          <a:xfrm>
            <a:off x="1984036" y="1223798"/>
            <a:ext cx="7858998" cy="2851438"/>
          </a:xfrm>
          <a:prstGeom prst="rect">
            <a:avLst/>
          </a:prstGeom>
        </p:spPr>
        <p:txBody>
          <a:bodyPr lIns="100794" tIns="50397" rIns="100794" bIns="50397">
            <a:noAutofit/>
          </a:bodyPr>
          <a:lstStyle>
            <a:lvl1pPr marL="342900" indent="-342900" algn="l" defTabSz="914400" rtl="0" eaLnBrk="1" latinLnBrk="0" hangingPunct="1">
              <a:spcBef>
                <a:spcPct val="20000"/>
              </a:spcBef>
              <a:buFont typeface="Arial" pitchFamily="34" charset="0"/>
              <a:buChar char="•"/>
              <a:defRPr kumimoji="0" lang="ru-RU"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ru-RU"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ru-RU"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ru-RU"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ru-RU"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ru-RU"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ru-RU"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ru-RU"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ru-RU" sz="2000" kern="1200">
                <a:solidFill>
                  <a:schemeClr val="tx1"/>
                </a:solidFill>
                <a:latin typeface="+mn-lt"/>
                <a:ea typeface="+mn-ea"/>
                <a:cs typeface="+mn-cs"/>
              </a:defRPr>
            </a:lvl9pPr>
          </a:lstStyle>
          <a:p>
            <a:pPr lvl="1"/>
            <a:r>
              <a:rPr lang="ru-RU" i="1" dirty="0" smtClean="0">
                <a:solidFill>
                  <a:srgbClr val="002060"/>
                </a:solidFill>
                <a:latin typeface="Cambria" pitchFamily="18" charset="0"/>
                <a:cs typeface="Tahoma" pitchFamily="32" charset="0"/>
              </a:rPr>
              <a:t>Полное постраничное соответствие  содержания печатной форме</a:t>
            </a:r>
          </a:p>
          <a:p>
            <a:pPr lvl="1"/>
            <a:r>
              <a:rPr lang="ru-RU" i="1" dirty="0" smtClean="0">
                <a:solidFill>
                  <a:srgbClr val="002060"/>
                </a:solidFill>
                <a:latin typeface="Cambria" pitchFamily="18" charset="0"/>
                <a:cs typeface="Tahoma" pitchFamily="32" charset="0"/>
              </a:rPr>
              <a:t>Дополнительный мультимедийный интерактивный материал:</a:t>
            </a:r>
          </a:p>
          <a:p>
            <a:pPr lvl="2"/>
            <a:r>
              <a:rPr lang="ru-RU" i="1" dirty="0">
                <a:solidFill>
                  <a:srgbClr val="002060"/>
                </a:solidFill>
                <a:latin typeface="Cambria" pitchFamily="18" charset="0"/>
                <a:cs typeface="Tahoma" pitchFamily="32" charset="0"/>
              </a:rPr>
              <a:t>некоторые задания учебника имеют дополнительно интерактивное представление </a:t>
            </a:r>
          </a:p>
          <a:p>
            <a:pPr lvl="2"/>
            <a:r>
              <a:rPr lang="ru-RU" i="1" dirty="0">
                <a:solidFill>
                  <a:srgbClr val="002060"/>
                </a:solidFill>
                <a:latin typeface="Cambria" pitchFamily="18" charset="0"/>
                <a:cs typeface="Tahoma" pitchFamily="32" charset="0"/>
              </a:rPr>
              <a:t>в конце учебника на дополнительных страницах размещены тесты для организации проверки или самопроверки</a:t>
            </a:r>
          </a:p>
          <a:p>
            <a:pPr marL="503972" lvl="1" indent="0">
              <a:buNone/>
            </a:pPr>
            <a:endParaRPr lang="ru-RU" i="1" dirty="0">
              <a:solidFill>
                <a:srgbClr val="002060"/>
              </a:solidFill>
              <a:latin typeface="Cambria" pitchFamily="18" charset="0"/>
              <a:cs typeface="Tahoma" pitchFamily="32" charset="0"/>
            </a:endParaRPr>
          </a:p>
        </p:txBody>
      </p:sp>
      <p:pic>
        <p:nvPicPr>
          <p:cNvPr id="7" name="Рисунок 6"/>
          <p:cNvPicPr>
            <a:picLocks noChangeAspect="1"/>
          </p:cNvPicPr>
          <p:nvPr/>
        </p:nvPicPr>
        <p:blipFill rotWithShape="1">
          <a:blip r:embed="rId2"/>
          <a:srcRect l="20282" t="6614" r="40737" b="14953"/>
          <a:stretch/>
        </p:blipFill>
        <p:spPr>
          <a:xfrm>
            <a:off x="-49440" y="3298827"/>
            <a:ext cx="2840602" cy="3571897"/>
          </a:xfrm>
          <a:prstGeom prst="rect">
            <a:avLst/>
          </a:prstGeom>
          <a:ln>
            <a:solidFill>
              <a:schemeClr val="tx1"/>
            </a:solidFill>
          </a:ln>
        </p:spPr>
      </p:pic>
      <p:sp>
        <p:nvSpPr>
          <p:cNvPr id="9" name="Овал 8"/>
          <p:cNvSpPr/>
          <p:nvPr/>
        </p:nvSpPr>
        <p:spPr>
          <a:xfrm>
            <a:off x="-119636" y="3224209"/>
            <a:ext cx="436051" cy="47625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endParaRPr lang="ru-RU"/>
          </a:p>
        </p:txBody>
      </p:sp>
      <p:pic>
        <p:nvPicPr>
          <p:cNvPr id="10" name="Рисунок 9"/>
          <p:cNvPicPr>
            <a:picLocks noChangeAspect="1"/>
          </p:cNvPicPr>
          <p:nvPr/>
        </p:nvPicPr>
        <p:blipFill rotWithShape="1">
          <a:blip r:embed="rId3"/>
          <a:srcRect l="20469" t="5585" r="43503" b="15981"/>
          <a:stretch/>
        </p:blipFill>
        <p:spPr>
          <a:xfrm>
            <a:off x="3037626" y="4646068"/>
            <a:ext cx="2082071" cy="2832685"/>
          </a:xfrm>
          <a:prstGeom prst="rect">
            <a:avLst/>
          </a:prstGeom>
          <a:ln>
            <a:solidFill>
              <a:schemeClr val="tx1"/>
            </a:solidFill>
          </a:ln>
        </p:spPr>
      </p:pic>
      <p:pic>
        <p:nvPicPr>
          <p:cNvPr id="11" name="Рисунок 10"/>
          <p:cNvPicPr>
            <a:picLocks noChangeAspect="1"/>
          </p:cNvPicPr>
          <p:nvPr/>
        </p:nvPicPr>
        <p:blipFill rotWithShape="1">
          <a:blip r:embed="rId4"/>
          <a:srcRect l="19536" t="8186" r="40893" b="47399"/>
          <a:stretch/>
        </p:blipFill>
        <p:spPr>
          <a:xfrm>
            <a:off x="5913534" y="5049845"/>
            <a:ext cx="3346823" cy="2347525"/>
          </a:xfrm>
          <a:prstGeom prst="rect">
            <a:avLst/>
          </a:prstGeom>
          <a:ln>
            <a:solidFill>
              <a:schemeClr val="tx1"/>
            </a:solidFill>
          </a:ln>
        </p:spPr>
      </p:pic>
      <p:sp>
        <p:nvSpPr>
          <p:cNvPr id="12" name="Овал 11"/>
          <p:cNvSpPr/>
          <p:nvPr/>
        </p:nvSpPr>
        <p:spPr>
          <a:xfrm>
            <a:off x="6151686" y="6954857"/>
            <a:ext cx="555687" cy="47625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endParaRPr lang="ru-RU"/>
          </a:p>
        </p:txBody>
      </p:sp>
      <p:sp>
        <p:nvSpPr>
          <p:cNvPr id="13" name="Овал 12"/>
          <p:cNvSpPr/>
          <p:nvPr/>
        </p:nvSpPr>
        <p:spPr>
          <a:xfrm>
            <a:off x="753586" y="6090461"/>
            <a:ext cx="2037576" cy="70564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endParaRPr lang="ru-RU"/>
          </a:p>
        </p:txBody>
      </p:sp>
      <p:sp>
        <p:nvSpPr>
          <p:cNvPr id="14" name="Овал 13"/>
          <p:cNvSpPr/>
          <p:nvPr/>
        </p:nvSpPr>
        <p:spPr>
          <a:xfrm>
            <a:off x="3037625" y="4586265"/>
            <a:ext cx="2037576" cy="46751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endParaRPr lang="ru-RU"/>
          </a:p>
        </p:txBody>
      </p:sp>
    </p:spTree>
    <p:extLst>
      <p:ext uri="{BB962C8B-B14F-4D97-AF65-F5344CB8AC3E}">
        <p14:creationId xmlns:p14="http://schemas.microsoft.com/office/powerpoint/2010/main" val="4191767815"/>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с двумя вырезанными противолежащими углами 8"/>
          <p:cNvSpPr/>
          <p:nvPr/>
        </p:nvSpPr>
        <p:spPr>
          <a:xfrm>
            <a:off x="946840" y="211940"/>
            <a:ext cx="8890988" cy="1778301"/>
          </a:xfrm>
          <a:prstGeom prst="snip2DiagRect">
            <a:avLst>
              <a:gd name="adj1" fmla="val 0"/>
              <a:gd name="adj2" fmla="val 17966"/>
            </a:avLst>
          </a:prstGeom>
        </p:spPr>
        <p:style>
          <a:lnRef idx="2">
            <a:schemeClr val="accent1"/>
          </a:lnRef>
          <a:fillRef idx="1">
            <a:schemeClr val="lt1"/>
          </a:fillRef>
          <a:effectRef idx="0">
            <a:schemeClr val="accent1"/>
          </a:effectRef>
          <a:fontRef idx="minor">
            <a:schemeClr val="dk1"/>
          </a:fontRef>
        </p:style>
        <p:txBody>
          <a:bodyPr lIns="100794" tIns="50397" rIns="100794" bIns="50397" rtlCol="0" anchor="ctr"/>
          <a:lstStyle/>
          <a:p>
            <a:pPr algn="ctr"/>
            <a:endParaRPr lang="ru-RU" dirty="0"/>
          </a:p>
        </p:txBody>
      </p:sp>
      <p:sp>
        <p:nvSpPr>
          <p:cNvPr id="31" name="Rectangle 1"/>
          <p:cNvSpPr>
            <a:spLocks noChangeArrowheads="1"/>
          </p:cNvSpPr>
          <p:nvPr/>
        </p:nvSpPr>
        <p:spPr bwMode="auto">
          <a:xfrm>
            <a:off x="1" y="0"/>
            <a:ext cx="753585" cy="7559675"/>
          </a:xfrm>
          <a:prstGeom prst="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tileRect/>
          </a:gradFill>
          <a:ln>
            <a:headEnd/>
            <a:tailEnd/>
          </a:ln>
        </p:spPr>
        <p:style>
          <a:lnRef idx="1">
            <a:schemeClr val="accent1"/>
          </a:lnRef>
          <a:fillRef idx="3">
            <a:schemeClr val="accent1"/>
          </a:fillRef>
          <a:effectRef idx="2">
            <a:schemeClr val="accent1"/>
          </a:effectRef>
          <a:fontRef idx="minor">
            <a:schemeClr val="lt1"/>
          </a:fontRef>
        </p:style>
        <p:txBody>
          <a:bodyPr wrap="none" lIns="100794" tIns="50397" rIns="100794" bIns="50397" anchor="ctr"/>
          <a:lstStyle/>
          <a:p>
            <a:endParaRPr lang="ru-RU"/>
          </a:p>
        </p:txBody>
      </p:sp>
      <p:sp>
        <p:nvSpPr>
          <p:cNvPr id="19" name="Rectangle 15"/>
          <p:cNvSpPr>
            <a:spLocks noChangeArrowheads="1"/>
          </p:cNvSpPr>
          <p:nvPr/>
        </p:nvSpPr>
        <p:spPr bwMode="auto">
          <a:xfrm>
            <a:off x="1145300" y="261584"/>
            <a:ext cx="8494069" cy="1728657"/>
          </a:xfrm>
          <a:prstGeom prst="rect">
            <a:avLst/>
          </a:prstGeom>
          <a:noFill/>
          <a:ln w="9525">
            <a:noFill/>
            <a:round/>
            <a:headEnd/>
            <a:tailEnd/>
          </a:ln>
          <a:effectLst/>
        </p:spPr>
        <p:txBody>
          <a:bodyPr wrap="square" lIns="99207" tIns="49604" rIns="99207" bIns="49604">
            <a:spAutoFit/>
          </a:bodyPr>
          <a:lstStyle/>
          <a:p>
            <a:pPr algn="ctr">
              <a:tabLst>
                <a:tab pos="797955" algn="l"/>
                <a:tab pos="1595910" algn="l"/>
                <a:tab pos="2393865" algn="l"/>
                <a:tab pos="3191820" algn="l"/>
                <a:tab pos="3989775" algn="l"/>
                <a:tab pos="4787730" algn="l"/>
              </a:tabLst>
            </a:pPr>
            <a:r>
              <a:rPr lang="ru-RU" sz="3500" dirty="0">
                <a:solidFill>
                  <a:srgbClr val="1F497D"/>
                </a:solidFill>
                <a:effectLst>
                  <a:outerShdw blurRad="38100" dist="38100" dir="2700000" algn="tl">
                    <a:srgbClr val="000000">
                      <a:alpha val="43137"/>
                    </a:srgbClr>
                  </a:outerShdw>
                </a:effectLst>
                <a:latin typeface="Cambria" pitchFamily="18" charset="0"/>
              </a:rPr>
              <a:t>Серия «Переподготовка и повышение квалификации работников образования»</a:t>
            </a:r>
          </a:p>
        </p:txBody>
      </p:sp>
      <p:pic>
        <p:nvPicPr>
          <p:cNvPr id="15" name="Рисунок 14"/>
          <p:cNvPicPr/>
          <p:nvPr/>
        </p:nvPicPr>
        <p:blipFill rotWithShape="1">
          <a:blip r:embed="rId3"/>
          <a:srcRect l="50661" t="28657" r="16153" b="12225"/>
          <a:stretch/>
        </p:blipFill>
        <p:spPr bwMode="auto">
          <a:xfrm>
            <a:off x="7138778" y="2112952"/>
            <a:ext cx="2699050" cy="3998711"/>
          </a:xfrm>
          <a:prstGeom prst="rect">
            <a:avLst/>
          </a:prstGeom>
          <a:ln>
            <a:noFill/>
          </a:ln>
          <a:extLst>
            <a:ext uri="{53640926-AAD7-44D8-BBD7-CCE9431645EC}">
              <a14:shadowObscured xmlns:a14="http://schemas.microsoft.com/office/drawing/2010/main"/>
            </a:ext>
          </a:extLst>
        </p:spPr>
      </p:pic>
      <p:pic>
        <p:nvPicPr>
          <p:cNvPr id="13" name="Рисунок 12"/>
          <p:cNvPicPr/>
          <p:nvPr/>
        </p:nvPicPr>
        <p:blipFill rotWithShape="1">
          <a:blip r:embed="rId4"/>
          <a:srcRect l="42164" t="23447" r="25132" b="17435"/>
          <a:stretch/>
        </p:blipFill>
        <p:spPr bwMode="auto">
          <a:xfrm>
            <a:off x="6741926" y="3779837"/>
            <a:ext cx="2471039" cy="3496373"/>
          </a:xfrm>
          <a:prstGeom prst="rect">
            <a:avLst/>
          </a:prstGeom>
          <a:ln>
            <a:noFill/>
          </a:ln>
          <a:extLst>
            <a:ext uri="{53640926-AAD7-44D8-BBD7-CCE9431645EC}">
              <a14:shadowObscured xmlns:a14="http://schemas.microsoft.com/office/drawing/2010/main"/>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28939" y="2084739"/>
            <a:ext cx="2619666" cy="3769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Рисунок 15"/>
          <p:cNvPicPr/>
          <p:nvPr/>
        </p:nvPicPr>
        <p:blipFill rotWithShape="1">
          <a:blip r:embed="rId6"/>
          <a:srcRect l="41682" t="23447" r="25453" b="17235"/>
          <a:stretch/>
        </p:blipFill>
        <p:spPr bwMode="auto">
          <a:xfrm>
            <a:off x="3500540" y="3969265"/>
            <a:ext cx="2540282" cy="3401335"/>
          </a:xfrm>
          <a:prstGeom prst="rect">
            <a:avLst/>
          </a:prstGeom>
          <a:ln>
            <a:noFill/>
          </a:ln>
          <a:extLst>
            <a:ext uri="{53640926-AAD7-44D8-BBD7-CCE9431645EC}">
              <a14:shadowObscured xmlns:a14="http://schemas.microsoft.com/office/drawing/2010/main"/>
            </a:ext>
          </a:extLst>
        </p:spPr>
      </p:pic>
      <p:pic>
        <p:nvPicPr>
          <p:cNvPr id="17" name="Рисунок 16"/>
          <p:cNvPicPr/>
          <p:nvPr/>
        </p:nvPicPr>
        <p:blipFill rotWithShape="1">
          <a:blip r:embed="rId7"/>
          <a:srcRect l="42163" t="23247" r="26094" b="17435"/>
          <a:stretch/>
        </p:blipFill>
        <p:spPr bwMode="auto">
          <a:xfrm>
            <a:off x="915360" y="2747957"/>
            <a:ext cx="2585180" cy="387259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77636821"/>
      </p:ext>
    </p:extLst>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Содержимое 1"/>
          <p:cNvSpPr>
            <a:spLocks noGrp="1"/>
          </p:cNvSpPr>
          <p:nvPr>
            <p:ph idx="1"/>
          </p:nvPr>
        </p:nvSpPr>
        <p:spPr>
          <a:xfrm>
            <a:off x="435778" y="1478688"/>
            <a:ext cx="9140816" cy="5274273"/>
          </a:xfrm>
        </p:spPr>
        <p:txBody>
          <a:bodyPr/>
          <a:lstStyle/>
          <a:p>
            <a:r>
              <a:rPr lang="ru-RU" sz="2600" b="1" dirty="0"/>
              <a:t>Приказ Минтруда России от 18.10.2013 N 544н</a:t>
            </a:r>
            <a:br>
              <a:rPr lang="ru-RU" sz="2600" b="1" dirty="0"/>
            </a:br>
            <a:r>
              <a:rPr lang="ru-RU" sz="2600" b="1" dirty="0"/>
              <a:t>"Об утверждении профессионального стандарта </a:t>
            </a:r>
            <a:r>
              <a:rPr lang="ru-RU" sz="2600" b="1" dirty="0">
                <a:solidFill>
                  <a:srgbClr val="FF0000"/>
                </a:solidFill>
              </a:rPr>
              <a:t>"Педагог (педагогическая деятельность в сфере дошкольного, начального общего, основного общего, среднего общего образования) (воспитатель, учитель)«</a:t>
            </a:r>
            <a:r>
              <a:rPr lang="ru-RU" sz="2600" b="1" dirty="0"/>
              <a:t> (Зарегистрировано в Минюсте России 06.12.2013 N 30550) Вступает с 1 января 2015 года</a:t>
            </a:r>
          </a:p>
          <a:p>
            <a:endParaRPr lang="ru-RU" sz="2600" b="1" dirty="0"/>
          </a:p>
          <a:p>
            <a:endParaRPr lang="ru-RU" sz="2600" dirty="0"/>
          </a:p>
        </p:txBody>
      </p:sp>
      <p:sp>
        <p:nvSpPr>
          <p:cNvPr id="5123" name="Заголовок 2"/>
          <p:cNvSpPr>
            <a:spLocks noGrp="1"/>
          </p:cNvSpPr>
          <p:nvPr>
            <p:ph type="title"/>
          </p:nvPr>
        </p:nvSpPr>
        <p:spPr/>
        <p:txBody>
          <a:bodyPr/>
          <a:lstStyle/>
          <a:p>
            <a:endParaRPr lang="ru-RU" smtClean="0"/>
          </a:p>
        </p:txBody>
      </p:sp>
    </p:spTree>
    <p:extLst>
      <p:ext uri="{BB962C8B-B14F-4D97-AF65-F5344CB8AC3E}">
        <p14:creationId xmlns:p14="http://schemas.microsoft.com/office/powerpoint/2010/main" val="3692251465"/>
      </p:ext>
    </p:extLst>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Содержимое 1"/>
          <p:cNvSpPr>
            <a:spLocks noGrp="1"/>
          </p:cNvSpPr>
          <p:nvPr>
            <p:ph idx="1"/>
          </p:nvPr>
        </p:nvSpPr>
        <p:spPr/>
        <p:txBody>
          <a:bodyPr/>
          <a:lstStyle/>
          <a:p>
            <a:r>
              <a:rPr lang="ru-RU" sz="1500" dirty="0"/>
              <a:t>Проектирование образовательного процесса на основе  ФГОС НОО с учетом особенностей социальной ситуации развития первоклассника в связи с переходом ведущей деятельности от игровой к учебной</a:t>
            </a:r>
          </a:p>
          <a:p>
            <a:r>
              <a:rPr lang="ru-RU" sz="1500" dirty="0"/>
              <a:t>Формирование у детей социальной позиции обучающихся на всем протяжении обучения в начальной школе</a:t>
            </a:r>
          </a:p>
          <a:p>
            <a:r>
              <a:rPr lang="ru-RU" sz="1500" dirty="0"/>
              <a:t>Формирование </a:t>
            </a:r>
            <a:r>
              <a:rPr lang="ru-RU" sz="1500" dirty="0" err="1"/>
              <a:t>метапредметных</a:t>
            </a:r>
            <a:r>
              <a:rPr lang="ru-RU" sz="1500" dirty="0"/>
              <a:t> компетенций, умения учиться и  УУД до уровня, необходимого для освоения ОП ООО</a:t>
            </a:r>
          </a:p>
          <a:p>
            <a:r>
              <a:rPr lang="ru-RU" sz="1500" dirty="0"/>
              <a:t>Объективная оценка успехов и возможностей обучающихся с учетом неравномерности индивидуального психического развития детей младшего школьного возраста, а также своеобразия динамики развития учебной деятельности мальчиков и девочек</a:t>
            </a:r>
          </a:p>
          <a:p>
            <a:r>
              <a:rPr lang="ru-RU" sz="1500" dirty="0"/>
              <a:t>Организация учебного процесса с учетом своеобразия социальной ситуации развития первоклассника</a:t>
            </a:r>
          </a:p>
          <a:p>
            <a:r>
              <a:rPr lang="ru-RU" sz="1500" dirty="0"/>
              <a:t>Корректировка учебной деятельности исходя из данных мониторинга образовательных результатов с учетом неравномерности индивидуального психического развития детей младшего школьного возраста (в том числе в силу различий в возрасте, условий дошкольного обучения и воспитания), а также своеобразия динамики развития мальчиков и девочек</a:t>
            </a:r>
          </a:p>
          <a:p>
            <a:r>
              <a:rPr lang="ru-RU" sz="1500" dirty="0"/>
              <a:t>Проведение в четвертом классе начальной школы (во взаимодействии с психологом) мероприятий по профилактике возможных трудностей адаптации детей к учебно-воспитательному процессу в основной школе</a:t>
            </a:r>
          </a:p>
        </p:txBody>
      </p:sp>
      <p:sp>
        <p:nvSpPr>
          <p:cNvPr id="3" name="Заголовок 2"/>
          <p:cNvSpPr>
            <a:spLocks noGrp="1"/>
          </p:cNvSpPr>
          <p:nvPr>
            <p:ph type="title"/>
          </p:nvPr>
        </p:nvSpPr>
        <p:spPr/>
        <p:txBody>
          <a:bodyPr>
            <a:normAutofit fontScale="90000"/>
          </a:bodyPr>
          <a:lstStyle/>
          <a:p>
            <a:pPr algn="ctr">
              <a:defRPr/>
            </a:pPr>
            <a:r>
              <a:rPr lang="ru-RU" smtClean="0"/>
              <a:t>. </a:t>
            </a:r>
            <a:r>
              <a:rPr lang="ru-RU" sz="2600">
                <a:solidFill>
                  <a:srgbClr val="FF0000"/>
                </a:solidFill>
              </a:rPr>
              <a:t>Трудовая функция</a:t>
            </a:r>
            <a:br>
              <a:rPr lang="ru-RU" sz="2600">
                <a:solidFill>
                  <a:srgbClr val="FF0000"/>
                </a:solidFill>
              </a:rPr>
            </a:br>
            <a:r>
              <a:rPr lang="ru-RU" sz="2600">
                <a:solidFill>
                  <a:srgbClr val="0070C0"/>
                </a:solidFill>
              </a:rPr>
              <a:t>Педагогическая деятельность по реализации </a:t>
            </a:r>
            <a:br>
              <a:rPr lang="ru-RU" sz="2600">
                <a:solidFill>
                  <a:srgbClr val="0070C0"/>
                </a:solidFill>
              </a:rPr>
            </a:br>
            <a:r>
              <a:rPr lang="ru-RU" sz="2600">
                <a:solidFill>
                  <a:srgbClr val="0070C0"/>
                </a:solidFill>
              </a:rPr>
              <a:t>программ начального общего образования.</a:t>
            </a:r>
            <a:br>
              <a:rPr lang="ru-RU" sz="2600">
                <a:solidFill>
                  <a:srgbClr val="0070C0"/>
                </a:solidFill>
              </a:rPr>
            </a:br>
            <a:r>
              <a:rPr lang="ru-RU" sz="2600">
                <a:solidFill>
                  <a:schemeClr val="accent2">
                    <a:lumMod val="75000"/>
                  </a:schemeClr>
                </a:solidFill>
              </a:rPr>
              <a:t>Трудовые действия</a:t>
            </a:r>
          </a:p>
        </p:txBody>
      </p:sp>
    </p:spTree>
    <p:extLst>
      <p:ext uri="{BB962C8B-B14F-4D97-AF65-F5344CB8AC3E}">
        <p14:creationId xmlns:p14="http://schemas.microsoft.com/office/powerpoint/2010/main" val="65652159"/>
      </p:ext>
    </p:extLst>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Содержимое 1"/>
          <p:cNvSpPr>
            <a:spLocks noGrp="1"/>
          </p:cNvSpPr>
          <p:nvPr>
            <p:ph idx="1"/>
          </p:nvPr>
        </p:nvSpPr>
        <p:spPr/>
        <p:txBody>
          <a:bodyPr/>
          <a:lstStyle/>
          <a:p>
            <a:r>
              <a:rPr lang="ru-RU" sz="1800" dirty="0"/>
              <a:t>Реагировать на непосредственные по форме обращения детей к учителю и распознавать за ними серьезные личные проблемы</a:t>
            </a:r>
          </a:p>
          <a:p>
            <a:r>
              <a:rPr lang="ru-RU" sz="1800" dirty="0"/>
              <a:t>Ставить различные виды учебных задач (учебно-познавательных, учебно-практических, учебно-игровых) и организовывать их решение (в индивидуальной или групповой форме) в соответствии с уровнем познавательного и личностного развития детей младшего возраста, сохраняя при этом баланс предметной и </a:t>
            </a:r>
            <a:r>
              <a:rPr lang="ru-RU" sz="1800" dirty="0" err="1"/>
              <a:t>метапредметной</a:t>
            </a:r>
            <a:r>
              <a:rPr lang="ru-RU" sz="1800" dirty="0"/>
              <a:t> составляющей их содержания</a:t>
            </a:r>
          </a:p>
          <a:p>
            <a:r>
              <a:rPr lang="ru-RU" sz="1800" dirty="0"/>
              <a:t>Во взаимодействии с родителями (законными представителями), другими педагогическими работниками и психологами проектировать и корректировать индивидуальную образовательную траекторию обучающегося в соответствии с задачами достижения всех видов образовательных результатов (предметных, </a:t>
            </a:r>
            <a:r>
              <a:rPr lang="ru-RU" sz="1800" dirty="0" err="1"/>
              <a:t>метапредметных</a:t>
            </a:r>
            <a:r>
              <a:rPr lang="ru-RU" sz="1800" dirty="0"/>
              <a:t> и личностных), выходящими за рамки программы начального общего образования</a:t>
            </a:r>
          </a:p>
        </p:txBody>
      </p:sp>
      <p:sp>
        <p:nvSpPr>
          <p:cNvPr id="3" name="Заголовок 2"/>
          <p:cNvSpPr>
            <a:spLocks noGrp="1"/>
          </p:cNvSpPr>
          <p:nvPr>
            <p:ph type="title"/>
          </p:nvPr>
        </p:nvSpPr>
        <p:spPr/>
        <p:txBody>
          <a:bodyPr/>
          <a:lstStyle/>
          <a:p>
            <a:pPr algn="ctr">
              <a:defRPr/>
            </a:pPr>
            <a:r>
              <a:rPr lang="ru-RU" sz="2600">
                <a:solidFill>
                  <a:schemeClr val="accent2">
                    <a:lumMod val="75000"/>
                  </a:schemeClr>
                </a:solidFill>
              </a:rPr>
              <a:t>Необходимые умения</a:t>
            </a:r>
          </a:p>
        </p:txBody>
      </p:sp>
    </p:spTree>
    <p:extLst>
      <p:ext uri="{BB962C8B-B14F-4D97-AF65-F5344CB8AC3E}">
        <p14:creationId xmlns:p14="http://schemas.microsoft.com/office/powerpoint/2010/main" val="1805907837"/>
      </p:ext>
    </p:extLst>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Содержимое 1"/>
          <p:cNvSpPr>
            <a:spLocks noGrp="1"/>
          </p:cNvSpPr>
          <p:nvPr>
            <p:ph idx="1"/>
          </p:nvPr>
        </p:nvSpPr>
        <p:spPr/>
        <p:txBody>
          <a:bodyPr/>
          <a:lstStyle/>
          <a:p>
            <a:r>
              <a:rPr lang="ru-RU" sz="2000" dirty="0"/>
              <a:t>Основные и актуальные для современной системы образования теории обучения, воспитания и развития детей младшего школьного возрастов</a:t>
            </a:r>
          </a:p>
          <a:p>
            <a:r>
              <a:rPr lang="ru-RU" sz="2000" dirty="0"/>
              <a:t>Федеральные государственные образовательные стандарты и содержание примерных основных образовательных программ</a:t>
            </a:r>
          </a:p>
          <a:p>
            <a:r>
              <a:rPr lang="ru-RU" sz="2000" dirty="0"/>
              <a:t>Дидактические основы, используемые в учебно-воспитательном процессе образовательных технологий</a:t>
            </a:r>
          </a:p>
          <a:p>
            <a:r>
              <a:rPr lang="ru-RU" sz="2000" dirty="0"/>
              <a:t>Существо заложенных в содержании используемых в начальной школе учебных задач обобщенных способов деятельности и системы знаний о природе, обществе, человеке, технологиях</a:t>
            </a:r>
          </a:p>
          <a:p>
            <a:r>
              <a:rPr lang="ru-RU" sz="2000" dirty="0"/>
              <a:t>Особенности региональных условий, в которых реализуется используемая основная образовательная программа начального общего образования</a:t>
            </a:r>
          </a:p>
        </p:txBody>
      </p:sp>
      <p:sp>
        <p:nvSpPr>
          <p:cNvPr id="3" name="Заголовок 2"/>
          <p:cNvSpPr>
            <a:spLocks noGrp="1"/>
          </p:cNvSpPr>
          <p:nvPr>
            <p:ph type="title"/>
          </p:nvPr>
        </p:nvSpPr>
        <p:spPr/>
        <p:txBody>
          <a:bodyPr/>
          <a:lstStyle/>
          <a:p>
            <a:pPr algn="ctr">
              <a:defRPr/>
            </a:pPr>
            <a:r>
              <a:rPr lang="ru-RU" sz="3100">
                <a:solidFill>
                  <a:schemeClr val="accent2">
                    <a:lumMod val="75000"/>
                  </a:schemeClr>
                </a:solidFill>
              </a:rPr>
              <a:t>Необходимые знания</a:t>
            </a:r>
          </a:p>
        </p:txBody>
      </p:sp>
    </p:spTree>
    <p:extLst>
      <p:ext uri="{BB962C8B-B14F-4D97-AF65-F5344CB8AC3E}">
        <p14:creationId xmlns:p14="http://schemas.microsoft.com/office/powerpoint/2010/main" val="1192495811"/>
      </p:ext>
    </p:extLst>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Содержимое 1"/>
          <p:cNvSpPr>
            <a:spLocks noGrp="1"/>
          </p:cNvSpPr>
          <p:nvPr>
            <p:ph idx="1"/>
          </p:nvPr>
        </p:nvSpPr>
        <p:spPr/>
        <p:txBody>
          <a:bodyPr/>
          <a:lstStyle/>
          <a:p>
            <a:r>
              <a:rPr lang="ru-RU" smtClean="0"/>
              <a:t>Соблюдение правовых, нравственных и этических норм, требований профессиональной этики</a:t>
            </a:r>
          </a:p>
        </p:txBody>
      </p:sp>
      <p:sp>
        <p:nvSpPr>
          <p:cNvPr id="3" name="Заголовок 2"/>
          <p:cNvSpPr>
            <a:spLocks noGrp="1"/>
          </p:cNvSpPr>
          <p:nvPr>
            <p:ph type="title"/>
          </p:nvPr>
        </p:nvSpPr>
        <p:spPr/>
        <p:txBody>
          <a:bodyPr/>
          <a:lstStyle/>
          <a:p>
            <a:pPr algn="ctr">
              <a:defRPr/>
            </a:pPr>
            <a:r>
              <a:rPr lang="ru-RU" sz="2600">
                <a:solidFill>
                  <a:schemeClr val="accent2">
                    <a:lumMod val="75000"/>
                  </a:schemeClr>
                </a:solidFill>
              </a:rPr>
              <a:t>Другие характеристики</a:t>
            </a:r>
          </a:p>
        </p:txBody>
      </p:sp>
    </p:spTree>
    <p:extLst>
      <p:ext uri="{BB962C8B-B14F-4D97-AF65-F5344CB8AC3E}">
        <p14:creationId xmlns:p14="http://schemas.microsoft.com/office/powerpoint/2010/main" val="929135110"/>
      </p:ext>
    </p:extLst>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p:cNvSpPr>
            <a:spLocks noChangeArrowheads="1"/>
          </p:cNvSpPr>
          <p:nvPr/>
        </p:nvSpPr>
        <p:spPr bwMode="auto">
          <a:xfrm>
            <a:off x="503808" y="324645"/>
            <a:ext cx="9433048" cy="934913"/>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17694720 60000 65536"/>
              <a:gd name="T9" fmla="*/ 0 60000 65536"/>
              <a:gd name="T10" fmla="*/ 5898240 60000 65536"/>
              <a:gd name="T11" fmla="*/ 1179648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solidFill>
            <a:schemeClr val="bg1"/>
          </a:solidFill>
          <a:ln>
            <a:noFill/>
          </a:ln>
          <a:extLst/>
        </p:spPr>
        <p:txBody>
          <a:bodyPr lIns="89995" tIns="44993" rIns="89995" bIns="44993" anchorCtr="1"/>
          <a:lstStyle/>
          <a:p>
            <a:pPr algn="ctr">
              <a:spcAft>
                <a:spcPts val="0"/>
              </a:spcAft>
              <a:defRPr/>
            </a:pPr>
            <a:r>
              <a:rPr lang="ru-RU" sz="2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Приказ Минтруда России от 18.10.2013 № 544 «Об утверждении профессионального стандарта «Педагог» (воспитатель, учитель)»</a:t>
            </a:r>
          </a:p>
          <a:p>
            <a:pPr algn="ctr">
              <a:spcAft>
                <a:spcPts val="0"/>
              </a:spcAft>
              <a:defRPr/>
            </a:pPr>
            <a:endParaRPr lang="ru-RU" sz="3200" b="1" dirty="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Times New Roman" pitchFamily="18" charset="0"/>
              <a:ea typeface="Calibri"/>
              <a:cs typeface="Times New Roman" pitchFamily="18" charset="0"/>
            </a:endParaRPr>
          </a:p>
          <a:p>
            <a:pPr algn="ctr">
              <a:spcAft>
                <a:spcPts val="0"/>
              </a:spcAft>
              <a:defRPr/>
            </a:pPr>
            <a:endParaRPr lang="ru-RU" sz="3200" b="1" dirty="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latin typeface="Times New Roman" pitchFamily="18" charset="0"/>
              <a:ea typeface="Calibri"/>
              <a:cs typeface="Times New Roman" pitchFamily="18" charset="0"/>
            </a:endParaRPr>
          </a:p>
        </p:txBody>
      </p:sp>
      <p:sp>
        <p:nvSpPr>
          <p:cNvPr id="3" name="Rectangle 1"/>
          <p:cNvSpPr>
            <a:spLocks noChangeArrowheads="1"/>
          </p:cNvSpPr>
          <p:nvPr/>
        </p:nvSpPr>
        <p:spPr bwMode="auto">
          <a:xfrm>
            <a:off x="473356" y="1691606"/>
            <a:ext cx="9433048" cy="5688631"/>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17694720 60000 65536"/>
              <a:gd name="T9" fmla="*/ 0 60000 65536"/>
              <a:gd name="T10" fmla="*/ 5898240 60000 65536"/>
              <a:gd name="T11" fmla="*/ 1179648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solidFill>
            <a:schemeClr val="bg1"/>
          </a:solidFill>
          <a:ln>
            <a:noFill/>
          </a:ln>
          <a:extLst/>
        </p:spPr>
        <p:txBody>
          <a:bodyPr lIns="89995" tIns="44993" rIns="89995" bIns="44993" anchorCtr="1"/>
          <a:lstStyle/>
          <a:p>
            <a:pPr algn="ctr">
              <a:spcAft>
                <a:spcPts val="600"/>
              </a:spcAft>
              <a:defRPr/>
            </a:pPr>
            <a:r>
              <a:rPr lang="ru-RU" sz="2200" b="1" dirty="0">
                <a:ln w="12700">
                  <a:solidFill>
                    <a:schemeClr val="tx2">
                      <a:satMod val="155000"/>
                    </a:schemeClr>
                  </a:solidFill>
                  <a:prstDash val="solid"/>
                </a:ln>
                <a:solidFill>
                  <a:srgbClr val="C00000"/>
                </a:solidFill>
                <a:latin typeface="Times New Roman" pitchFamily="18" charset="0"/>
                <a:cs typeface="Times New Roman" pitchFamily="18" charset="0"/>
              </a:rPr>
              <a:t>Трудовые действия (связанные с оценкой):</a:t>
            </a:r>
          </a:p>
          <a:p>
            <a:pPr algn="just">
              <a:spcAft>
                <a:spcPts val="600"/>
              </a:spcAft>
              <a:defRPr/>
            </a:pPr>
            <a:r>
              <a:rPr lang="ru-RU" sz="2200" b="1" dirty="0">
                <a:ln w="12700">
                  <a:solidFill>
                    <a:schemeClr val="tx2">
                      <a:satMod val="155000"/>
                    </a:schemeClr>
                  </a:solidFill>
                  <a:prstDash val="solid"/>
                </a:ln>
                <a:solidFill>
                  <a:srgbClr val="0070C0"/>
                </a:solidFill>
                <a:latin typeface="Times New Roman" pitchFamily="18" charset="0"/>
                <a:cs typeface="Times New Roman" pitchFamily="18" charset="0"/>
              </a:rPr>
              <a:t>- </a:t>
            </a:r>
            <a:r>
              <a:rPr lang="ru-RU" sz="2200" b="1" dirty="0">
                <a:ln w="12700">
                  <a:solidFill>
                    <a:schemeClr val="tx2">
                      <a:satMod val="155000"/>
                    </a:schemeClr>
                  </a:solidFill>
                  <a:prstDash val="solid"/>
                </a:ln>
                <a:solidFill>
                  <a:srgbClr val="C00000"/>
                </a:solidFill>
                <a:latin typeface="Times New Roman" pitchFamily="18" charset="0"/>
                <a:cs typeface="Times New Roman" pitchFamily="18" charset="0"/>
              </a:rPr>
              <a:t>анализ эффективности учебных занятий </a:t>
            </a:r>
            <a:r>
              <a:rPr lang="ru-RU" sz="2200" b="1" dirty="0">
                <a:ln w="12700">
                  <a:solidFill>
                    <a:schemeClr val="tx2">
                      <a:satMod val="155000"/>
                    </a:schemeClr>
                  </a:solidFill>
                  <a:prstDash val="solid"/>
                </a:ln>
                <a:solidFill>
                  <a:srgbClr val="0070C0"/>
                </a:solidFill>
                <a:latin typeface="Times New Roman" pitchFamily="18" charset="0"/>
                <a:cs typeface="Times New Roman" pitchFamily="18" charset="0"/>
              </a:rPr>
              <a:t>и подходов к обучению;</a:t>
            </a:r>
          </a:p>
          <a:p>
            <a:pPr algn="just">
              <a:spcAft>
                <a:spcPts val="600"/>
              </a:spcAft>
              <a:defRPr/>
            </a:pPr>
            <a:r>
              <a:rPr lang="ru-RU" sz="2200" b="1" dirty="0">
                <a:ln w="12700">
                  <a:solidFill>
                    <a:schemeClr val="tx2">
                      <a:satMod val="155000"/>
                    </a:schemeClr>
                  </a:solidFill>
                  <a:prstDash val="solid"/>
                </a:ln>
                <a:solidFill>
                  <a:srgbClr val="0070C0"/>
                </a:solidFill>
                <a:latin typeface="Times New Roman" pitchFamily="18" charset="0"/>
                <a:cs typeface="Times New Roman" pitchFamily="18" charset="0"/>
              </a:rPr>
              <a:t>- </a:t>
            </a:r>
            <a:r>
              <a:rPr lang="ru-RU" sz="2200" b="1" dirty="0">
                <a:ln w="12700">
                  <a:solidFill>
                    <a:schemeClr val="tx2">
                      <a:satMod val="155000"/>
                    </a:schemeClr>
                  </a:solidFill>
                  <a:prstDash val="solid"/>
                </a:ln>
                <a:solidFill>
                  <a:srgbClr val="C00000"/>
                </a:solidFill>
                <a:latin typeface="Times New Roman" pitchFamily="18" charset="0"/>
                <a:cs typeface="Times New Roman" pitchFamily="18" charset="0"/>
              </a:rPr>
              <a:t>организация, осуществление контроля и оценки </a:t>
            </a:r>
            <a:r>
              <a:rPr lang="ru-RU" sz="2200" b="1" dirty="0">
                <a:ln w="12700">
                  <a:solidFill>
                    <a:schemeClr val="tx2">
                      <a:satMod val="155000"/>
                    </a:schemeClr>
                  </a:solidFill>
                  <a:prstDash val="solid"/>
                </a:ln>
                <a:solidFill>
                  <a:srgbClr val="0070C0"/>
                </a:solidFill>
                <a:latin typeface="Times New Roman" pitchFamily="18" charset="0"/>
                <a:cs typeface="Times New Roman" pitchFamily="18" charset="0"/>
              </a:rPr>
              <a:t>учебных достижений, текущих и итоговых результатов освоения ОП;</a:t>
            </a:r>
          </a:p>
          <a:p>
            <a:pPr algn="just">
              <a:spcAft>
                <a:spcPts val="600"/>
              </a:spcAft>
              <a:defRPr/>
            </a:pPr>
            <a:r>
              <a:rPr lang="ru-RU" sz="2200" b="1" dirty="0">
                <a:ln w="12700">
                  <a:solidFill>
                    <a:schemeClr val="tx2">
                      <a:satMod val="155000"/>
                    </a:schemeClr>
                  </a:solidFill>
                  <a:prstDash val="solid"/>
                </a:ln>
                <a:solidFill>
                  <a:srgbClr val="0070C0"/>
                </a:solidFill>
                <a:latin typeface="Times New Roman" pitchFamily="18" charset="0"/>
                <a:cs typeface="Times New Roman" pitchFamily="18" charset="0"/>
              </a:rPr>
              <a:t>- </a:t>
            </a:r>
            <a:r>
              <a:rPr lang="ru-RU" sz="2200" b="1" dirty="0">
                <a:ln w="12700">
                  <a:solidFill>
                    <a:schemeClr val="tx2">
                      <a:satMod val="155000"/>
                    </a:schemeClr>
                  </a:solidFill>
                  <a:prstDash val="solid"/>
                </a:ln>
                <a:solidFill>
                  <a:srgbClr val="C00000"/>
                </a:solidFill>
                <a:latin typeface="Times New Roman" pitchFamily="18" charset="0"/>
                <a:cs typeface="Times New Roman" pitchFamily="18" charset="0"/>
              </a:rPr>
              <a:t>оценка знаний </a:t>
            </a:r>
            <a:r>
              <a:rPr lang="ru-RU" sz="2200" b="1" dirty="0">
                <a:ln w="12700">
                  <a:solidFill>
                    <a:schemeClr val="tx2">
                      <a:satMod val="155000"/>
                    </a:schemeClr>
                  </a:solidFill>
                  <a:prstDash val="solid"/>
                </a:ln>
                <a:solidFill>
                  <a:srgbClr val="0070C0"/>
                </a:solidFill>
                <a:latin typeface="Times New Roman" pitchFamily="18" charset="0"/>
                <a:cs typeface="Times New Roman" pitchFamily="18" charset="0"/>
              </a:rPr>
              <a:t>обучающихся на основе тестирования и других методов контроля </a:t>
            </a:r>
            <a:r>
              <a:rPr lang="ru-RU" sz="2200" b="1" i="1" dirty="0">
                <a:ln w="12700">
                  <a:solidFill>
                    <a:schemeClr val="tx2">
                      <a:satMod val="155000"/>
                    </a:schemeClr>
                  </a:solidFill>
                  <a:prstDash val="solid"/>
                </a:ln>
                <a:solidFill>
                  <a:srgbClr val="00B050"/>
                </a:solidFill>
                <a:latin typeface="Times New Roman" pitchFamily="18" charset="0"/>
                <a:cs typeface="Times New Roman" pitchFamily="18" charset="0"/>
              </a:rPr>
              <a:t>(общепедагогическая функция);</a:t>
            </a:r>
          </a:p>
          <a:p>
            <a:pPr algn="just">
              <a:spcAft>
                <a:spcPts val="600"/>
              </a:spcAft>
              <a:defRPr/>
            </a:pPr>
            <a:r>
              <a:rPr lang="ru-RU" sz="2200" b="1" dirty="0">
                <a:ln w="12700">
                  <a:solidFill>
                    <a:schemeClr val="tx2">
                      <a:satMod val="155000"/>
                    </a:schemeClr>
                  </a:solidFill>
                  <a:prstDash val="solid"/>
                </a:ln>
                <a:solidFill>
                  <a:srgbClr val="0070C0"/>
                </a:solidFill>
                <a:latin typeface="Times New Roman" pitchFamily="18" charset="0"/>
                <a:cs typeface="Times New Roman" pitchFamily="18" charset="0"/>
              </a:rPr>
              <a:t>- </a:t>
            </a:r>
            <a:r>
              <a:rPr lang="ru-RU" sz="2200" b="1" dirty="0">
                <a:ln w="12700">
                  <a:solidFill>
                    <a:schemeClr val="tx2">
                      <a:satMod val="155000"/>
                    </a:schemeClr>
                  </a:solidFill>
                  <a:prstDash val="solid"/>
                </a:ln>
                <a:solidFill>
                  <a:srgbClr val="C00000"/>
                </a:solidFill>
                <a:latin typeface="Times New Roman" pitchFamily="18" charset="0"/>
                <a:cs typeface="Times New Roman" pitchFamily="18" charset="0"/>
              </a:rPr>
              <a:t>анализ реального состояния дел </a:t>
            </a:r>
            <a:r>
              <a:rPr lang="ru-RU" sz="2200" b="1" dirty="0">
                <a:ln w="12700">
                  <a:solidFill>
                    <a:schemeClr val="tx2">
                      <a:satMod val="155000"/>
                    </a:schemeClr>
                  </a:solidFill>
                  <a:prstDash val="solid"/>
                </a:ln>
                <a:solidFill>
                  <a:srgbClr val="0070C0"/>
                </a:solidFill>
                <a:latin typeface="Times New Roman" pitchFamily="18" charset="0"/>
                <a:cs typeface="Times New Roman" pitchFamily="18" charset="0"/>
              </a:rPr>
              <a:t>в учебной группе </a:t>
            </a:r>
            <a:r>
              <a:rPr lang="ru-RU" sz="2200" b="1" i="1" dirty="0">
                <a:ln w="12700">
                  <a:solidFill>
                    <a:schemeClr val="tx2">
                      <a:satMod val="155000"/>
                    </a:schemeClr>
                  </a:solidFill>
                  <a:prstDash val="solid"/>
                </a:ln>
                <a:solidFill>
                  <a:srgbClr val="00B050"/>
                </a:solidFill>
                <a:latin typeface="Times New Roman" pitchFamily="18" charset="0"/>
                <a:cs typeface="Times New Roman" pitchFamily="18" charset="0"/>
              </a:rPr>
              <a:t>(воспитательная деятельность);</a:t>
            </a:r>
          </a:p>
          <a:p>
            <a:pPr algn="just">
              <a:spcAft>
                <a:spcPts val="600"/>
              </a:spcAft>
              <a:defRPr/>
            </a:pPr>
            <a:r>
              <a:rPr lang="ru-RU" sz="2200" b="1" dirty="0">
                <a:ln w="12700">
                  <a:solidFill>
                    <a:schemeClr val="tx2">
                      <a:satMod val="155000"/>
                    </a:schemeClr>
                  </a:solidFill>
                  <a:prstDash val="solid"/>
                </a:ln>
                <a:solidFill>
                  <a:srgbClr val="C00000"/>
                </a:solidFill>
                <a:latin typeface="Times New Roman" pitchFamily="18" charset="0"/>
                <a:cs typeface="Times New Roman" pitchFamily="18" charset="0"/>
              </a:rPr>
              <a:t>- применение инструментария и методов диагностики </a:t>
            </a:r>
            <a:r>
              <a:rPr lang="ru-RU" sz="2200" b="1" dirty="0">
                <a:ln w="12700">
                  <a:solidFill>
                    <a:schemeClr val="tx2">
                      <a:satMod val="155000"/>
                    </a:schemeClr>
                  </a:solidFill>
                  <a:prstDash val="solid"/>
                </a:ln>
                <a:solidFill>
                  <a:srgbClr val="0070C0"/>
                </a:solidFill>
                <a:latin typeface="Times New Roman" pitchFamily="18" charset="0"/>
                <a:cs typeface="Times New Roman" pitchFamily="18" charset="0"/>
              </a:rPr>
              <a:t>и оценки показателей уровня и динамики развития ребенка; </a:t>
            </a:r>
            <a:endParaRPr lang="ru-RU" sz="2200" b="1" dirty="0">
              <a:ln w="12700">
                <a:solidFill>
                  <a:schemeClr val="tx2">
                    <a:satMod val="155000"/>
                  </a:schemeClr>
                </a:solidFill>
                <a:prstDash val="solid"/>
              </a:ln>
              <a:solidFill>
                <a:srgbClr val="C00000"/>
              </a:solidFill>
              <a:latin typeface="Times New Roman" pitchFamily="18" charset="0"/>
              <a:cs typeface="Times New Roman" pitchFamily="18" charset="0"/>
            </a:endParaRPr>
          </a:p>
          <a:p>
            <a:pPr algn="just">
              <a:spcAft>
                <a:spcPts val="600"/>
              </a:spcAft>
              <a:defRPr/>
            </a:pPr>
            <a:r>
              <a:rPr lang="ru-RU" sz="2200" b="1" dirty="0">
                <a:ln w="12700">
                  <a:solidFill>
                    <a:schemeClr val="tx2">
                      <a:satMod val="155000"/>
                    </a:schemeClr>
                  </a:solidFill>
                  <a:prstDash val="solid"/>
                </a:ln>
                <a:solidFill>
                  <a:srgbClr val="0070C0"/>
                </a:solidFill>
                <a:latin typeface="Times New Roman" pitchFamily="18" charset="0"/>
                <a:cs typeface="Times New Roman" pitchFamily="18" charset="0"/>
              </a:rPr>
              <a:t>- </a:t>
            </a:r>
            <a:r>
              <a:rPr lang="ru-RU" sz="2200" b="1" dirty="0">
                <a:ln w="12700">
                  <a:solidFill>
                    <a:schemeClr val="tx2">
                      <a:satMod val="155000"/>
                    </a:schemeClr>
                  </a:solidFill>
                  <a:prstDash val="solid"/>
                </a:ln>
                <a:solidFill>
                  <a:srgbClr val="C00000"/>
                </a:solidFill>
                <a:latin typeface="Times New Roman" pitchFamily="18" charset="0"/>
                <a:cs typeface="Times New Roman" pitchFamily="18" charset="0"/>
              </a:rPr>
              <a:t>владение методами психодиагностики </a:t>
            </a:r>
            <a:r>
              <a:rPr lang="ru-RU" sz="2200" b="1" dirty="0">
                <a:ln w="12700">
                  <a:solidFill>
                    <a:schemeClr val="tx2">
                      <a:satMod val="155000"/>
                    </a:schemeClr>
                  </a:solidFill>
                  <a:prstDash val="solid"/>
                </a:ln>
                <a:solidFill>
                  <a:srgbClr val="0070C0"/>
                </a:solidFill>
                <a:latin typeface="Times New Roman" pitchFamily="18" charset="0"/>
                <a:cs typeface="Times New Roman" pitchFamily="18" charset="0"/>
              </a:rPr>
              <a:t>личностных характеристик и возрастных особенностей обучающихся</a:t>
            </a:r>
            <a:r>
              <a:rPr lang="ru-RU" sz="2200" b="1" dirty="0">
                <a:ln w="12700">
                  <a:solidFill>
                    <a:schemeClr val="tx2">
                      <a:satMod val="155000"/>
                    </a:schemeClr>
                  </a:solidFill>
                  <a:prstDash val="solid"/>
                </a:ln>
                <a:solidFill>
                  <a:srgbClr val="C00000"/>
                </a:solidFill>
                <a:latin typeface="Times New Roman" pitchFamily="18" charset="0"/>
                <a:cs typeface="Times New Roman" pitchFamily="18" charset="0"/>
              </a:rPr>
              <a:t> </a:t>
            </a:r>
            <a:r>
              <a:rPr lang="ru-RU" sz="2200" b="1" i="1" dirty="0">
                <a:ln w="12700">
                  <a:solidFill>
                    <a:schemeClr val="tx2">
                      <a:satMod val="155000"/>
                    </a:schemeClr>
                  </a:solidFill>
                  <a:prstDash val="solid"/>
                </a:ln>
                <a:solidFill>
                  <a:srgbClr val="00B050"/>
                </a:solidFill>
                <a:latin typeface="Times New Roman" pitchFamily="18" charset="0"/>
                <a:cs typeface="Times New Roman" pitchFamily="18" charset="0"/>
              </a:rPr>
              <a:t>(развивающая деятельность);</a:t>
            </a:r>
          </a:p>
          <a:p>
            <a:pPr algn="just">
              <a:spcAft>
                <a:spcPts val="600"/>
              </a:spcAft>
              <a:defRPr/>
            </a:pPr>
            <a:r>
              <a:rPr lang="ru-RU" sz="2200" b="1" dirty="0">
                <a:ln w="12700">
                  <a:solidFill>
                    <a:schemeClr val="tx2">
                      <a:satMod val="155000"/>
                    </a:schemeClr>
                  </a:solidFill>
                  <a:prstDash val="solid"/>
                </a:ln>
                <a:solidFill>
                  <a:srgbClr val="0070C0"/>
                </a:solidFill>
                <a:latin typeface="Times New Roman" pitchFamily="18" charset="0"/>
                <a:cs typeface="Times New Roman" pitchFamily="18" charset="0"/>
              </a:rPr>
              <a:t>- </a:t>
            </a:r>
            <a:r>
              <a:rPr lang="ru-RU" sz="2200" dirty="0">
                <a:ln w="12700">
                  <a:solidFill>
                    <a:schemeClr val="tx2">
                      <a:satMod val="155000"/>
                    </a:schemeClr>
                  </a:solidFill>
                  <a:prstDash val="solid"/>
                </a:ln>
                <a:solidFill>
                  <a:srgbClr val="0070C0"/>
                </a:solidFill>
                <a:latin typeface="Times New Roman" pitchFamily="18" charset="0"/>
                <a:cs typeface="Times New Roman" pitchFamily="18" charset="0"/>
              </a:rPr>
              <a:t>объективная оценка успехов </a:t>
            </a:r>
            <a:r>
              <a:rPr lang="ru-RU" sz="2200" b="1" dirty="0">
                <a:ln w="12700">
                  <a:solidFill>
                    <a:schemeClr val="tx2">
                      <a:satMod val="155000"/>
                    </a:schemeClr>
                  </a:solidFill>
                  <a:prstDash val="solid"/>
                </a:ln>
                <a:solidFill>
                  <a:srgbClr val="0070C0"/>
                </a:solidFill>
                <a:latin typeface="Times New Roman" pitchFamily="18" charset="0"/>
                <a:cs typeface="Times New Roman" pitchFamily="18" charset="0"/>
              </a:rPr>
              <a:t>и возможностей обучающихся </a:t>
            </a:r>
            <a:r>
              <a:rPr lang="ru-RU" sz="2200" b="1" i="1" dirty="0">
                <a:ln w="12700">
                  <a:solidFill>
                    <a:schemeClr val="tx2">
                      <a:satMod val="155000"/>
                    </a:schemeClr>
                  </a:solidFill>
                  <a:prstDash val="solid"/>
                </a:ln>
                <a:solidFill>
                  <a:srgbClr val="00B050"/>
                </a:solidFill>
                <a:latin typeface="Times New Roman" pitchFamily="18" charset="0"/>
                <a:cs typeface="Times New Roman" pitchFamily="18" charset="0"/>
              </a:rPr>
              <a:t>(педагогическая деятельность по реализации программ </a:t>
            </a:r>
            <a:r>
              <a:rPr lang="ru-RU" sz="2200" b="1" i="1" dirty="0">
                <a:ln w="12700">
                  <a:solidFill>
                    <a:schemeClr val="tx2">
                      <a:satMod val="155000"/>
                    </a:schemeClr>
                  </a:solidFill>
                  <a:prstDash val="solid"/>
                </a:ln>
                <a:solidFill>
                  <a:srgbClr val="00B050"/>
                </a:solidFill>
                <a:latin typeface="Times New Roman" pitchFamily="18" charset="0"/>
                <a:cs typeface="Times New Roman" pitchFamily="18" charset="0"/>
                <a:hlinkClick r:id="rId3" action="ppaction://hlinkfile"/>
              </a:rPr>
              <a:t>ОО)</a:t>
            </a:r>
            <a:endParaRPr lang="ru-RU" sz="2200" b="1" i="1" dirty="0">
              <a:ln w="12700">
                <a:solidFill>
                  <a:schemeClr val="tx2">
                    <a:satMod val="155000"/>
                  </a:schemeClr>
                </a:solidFill>
                <a:prstDash val="solid"/>
              </a:ln>
              <a:solidFill>
                <a:srgbClr val="00B050"/>
              </a:solidFill>
              <a:latin typeface="Times New Roman" pitchFamily="18" charset="0"/>
              <a:cs typeface="Times New Roman" pitchFamily="18" charset="0"/>
            </a:endParaRPr>
          </a:p>
        </p:txBody>
      </p:sp>
    </p:spTree>
    <p:extLst>
      <p:ext uri="{BB962C8B-B14F-4D97-AF65-F5344CB8AC3E}">
        <p14:creationId xmlns:p14="http://schemas.microsoft.com/office/powerpoint/2010/main" val="1901414027"/>
      </p:ext>
    </p:extLst>
  </p:cSld>
  <p:clrMapOvr>
    <a:masterClrMapping/>
  </p:clrMapOvr>
  <p:transition spd="med">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a:xfrm>
            <a:off x="595037" y="0"/>
            <a:ext cx="9072563" cy="1387691"/>
          </a:xfrm>
        </p:spPr>
        <p:txBody>
          <a:bodyPr/>
          <a:lstStyle/>
          <a:p>
            <a:pPr eaLnBrk="1" hangingPunct="1"/>
            <a:r>
              <a:rPr lang="ru-RU" sz="3100" b="1">
                <a:solidFill>
                  <a:srgbClr val="FF0000"/>
                </a:solidFill>
              </a:rPr>
              <a:t>Необходимость наполнения профессионального стандарта учителя новыми компетенциями</a:t>
            </a:r>
          </a:p>
        </p:txBody>
      </p:sp>
      <p:sp>
        <p:nvSpPr>
          <p:cNvPr id="10243" name="Объект 2"/>
          <p:cNvSpPr>
            <a:spLocks noGrp="1"/>
          </p:cNvSpPr>
          <p:nvPr>
            <p:ph idx="1"/>
          </p:nvPr>
        </p:nvSpPr>
        <p:spPr>
          <a:xfrm>
            <a:off x="197764" y="1478687"/>
            <a:ext cx="9685100" cy="5794000"/>
          </a:xfrm>
        </p:spPr>
        <p:txBody>
          <a:bodyPr/>
          <a:lstStyle/>
          <a:p>
            <a:pPr eaLnBrk="1" hangingPunct="1"/>
            <a:r>
              <a:rPr lang="ru-RU" sz="3100" b="1" dirty="0">
                <a:solidFill>
                  <a:schemeClr val="tx2"/>
                </a:solidFill>
              </a:rPr>
              <a:t>Работа с одаренными учащимися.</a:t>
            </a:r>
          </a:p>
          <a:p>
            <a:pPr eaLnBrk="1" hangingPunct="1"/>
            <a:r>
              <a:rPr lang="ru-RU" sz="3100" b="1" dirty="0">
                <a:solidFill>
                  <a:schemeClr val="tx2"/>
                </a:solidFill>
              </a:rPr>
              <a:t>Работа в условиях реализации программ инклюзивного образования.</a:t>
            </a:r>
          </a:p>
          <a:p>
            <a:pPr eaLnBrk="1" hangingPunct="1"/>
            <a:r>
              <a:rPr lang="ru-RU" sz="3100" b="1" dirty="0">
                <a:solidFill>
                  <a:schemeClr val="tx2"/>
                </a:solidFill>
              </a:rPr>
              <a:t>Преподавание русского языка учащимся, для которых он не является родным.</a:t>
            </a:r>
          </a:p>
          <a:p>
            <a:pPr eaLnBrk="1" hangingPunct="1"/>
            <a:r>
              <a:rPr lang="ru-RU" sz="3100" b="1" dirty="0">
                <a:solidFill>
                  <a:schemeClr val="tx2"/>
                </a:solidFill>
              </a:rPr>
              <a:t>Работа с учащимися, имеющими проблемы</a:t>
            </a:r>
            <a:r>
              <a:rPr lang="ru-RU" sz="3100" b="1" dirty="0">
                <a:solidFill>
                  <a:schemeClr val="tx2"/>
                </a:solidFill>
                <a:hlinkClick r:id="rId2" action="ppaction://hlinkfile"/>
              </a:rPr>
              <a:t> </a:t>
            </a:r>
            <a:r>
              <a:rPr lang="ru-RU" sz="3100" b="1" dirty="0">
                <a:solidFill>
                  <a:schemeClr val="tx2"/>
                </a:solidFill>
              </a:rPr>
              <a:t>в развитии.</a:t>
            </a:r>
          </a:p>
          <a:p>
            <a:pPr eaLnBrk="1" hangingPunct="1"/>
            <a:r>
              <a:rPr lang="ru-RU" sz="3100" b="1" dirty="0">
                <a:solidFill>
                  <a:schemeClr val="tx2"/>
                </a:solidFill>
              </a:rPr>
              <a:t>Работа с </a:t>
            </a:r>
            <a:r>
              <a:rPr lang="ru-RU" sz="3100" b="1" dirty="0" err="1">
                <a:solidFill>
                  <a:schemeClr val="tx2"/>
                </a:solidFill>
              </a:rPr>
              <a:t>девиантными</a:t>
            </a:r>
            <a:r>
              <a:rPr lang="ru-RU" sz="3100" b="1" dirty="0">
                <a:solidFill>
                  <a:schemeClr val="tx2"/>
                </a:solidFill>
              </a:rPr>
              <a:t>, зависимыми, социально запущенными и социально уязвимыми учащимися, имеющими серьезные отклонения в поведении</a:t>
            </a:r>
            <a:r>
              <a:rPr lang="ru-RU" sz="3100" dirty="0">
                <a:solidFill>
                  <a:schemeClr val="tx2"/>
                </a:solidFill>
              </a:rPr>
              <a:t>.</a:t>
            </a:r>
          </a:p>
        </p:txBody>
      </p:sp>
    </p:spTree>
    <p:extLst>
      <p:ext uri="{BB962C8B-B14F-4D97-AF65-F5344CB8AC3E}">
        <p14:creationId xmlns:p14="http://schemas.microsoft.com/office/powerpoint/2010/main" val="1863996823"/>
      </p:ext>
    </p:extLst>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solidFill>
                  <a:srgbClr val="FF0000"/>
                </a:solidFill>
              </a:rPr>
              <a:t>Оценка качества общего образования</a:t>
            </a:r>
            <a:endParaRPr lang="ru-RU" dirty="0">
              <a:solidFill>
                <a:srgbClr val="FF0000"/>
              </a:solidFill>
            </a:endParaRPr>
          </a:p>
        </p:txBody>
      </p:sp>
      <p:sp>
        <p:nvSpPr>
          <p:cNvPr id="3" name="Объект 2"/>
          <p:cNvSpPr>
            <a:spLocks noGrp="1"/>
          </p:cNvSpPr>
          <p:nvPr>
            <p:ph idx="1"/>
          </p:nvPr>
        </p:nvSpPr>
        <p:spPr/>
        <p:txBody>
          <a:bodyPr/>
          <a:lstStyle/>
          <a:p>
            <a:r>
              <a:rPr lang="ru-RU" sz="2800" dirty="0" smtClean="0">
                <a:solidFill>
                  <a:schemeClr val="accent2">
                    <a:lumMod val="75000"/>
                  </a:schemeClr>
                </a:solidFill>
                <a:latin typeface="Times New Roman" pitchFamily="18" charset="0"/>
                <a:cs typeface="Times New Roman" pitchFamily="18" charset="0"/>
              </a:rPr>
              <a:t>Внешняя ОКО:  </a:t>
            </a:r>
            <a:r>
              <a:rPr lang="ru-RU" sz="2800" dirty="0" smtClean="0">
                <a:latin typeface="Times New Roman" pitchFamily="18" charset="0"/>
                <a:cs typeface="Times New Roman" pitchFamily="18" charset="0"/>
              </a:rPr>
              <a:t>№ 273-ФЗ (ст. 90, 91, 92, 93. 59): </a:t>
            </a:r>
            <a:r>
              <a:rPr lang="ru-RU" sz="2800" dirty="0" smtClean="0">
                <a:solidFill>
                  <a:schemeClr val="tx2">
                    <a:lumMod val="75000"/>
                  </a:schemeClr>
                </a:solidFill>
                <a:latin typeface="Times New Roman" pitchFamily="18" charset="0"/>
                <a:cs typeface="Times New Roman" pitchFamily="18" charset="0"/>
              </a:rPr>
              <a:t>лицензирование, аккредитация, государственный контроль (надзор), государственная итоговая  аттестация (порядок определяется  федеральными органами гос. Власти в сфере образования)</a:t>
            </a:r>
          </a:p>
          <a:p>
            <a:r>
              <a:rPr lang="ru-RU" sz="2800" dirty="0" smtClean="0">
                <a:solidFill>
                  <a:schemeClr val="accent2">
                    <a:lumMod val="75000"/>
                  </a:schemeClr>
                </a:solidFill>
                <a:latin typeface="Times New Roman" pitchFamily="18" charset="0"/>
                <a:cs typeface="Times New Roman" pitchFamily="18" charset="0"/>
              </a:rPr>
              <a:t>Независимая оценка качества образования:</a:t>
            </a:r>
          </a:p>
          <a:p>
            <a:r>
              <a:rPr lang="ru-RU" sz="2800" dirty="0">
                <a:latin typeface="Times New Roman" pitchFamily="18" charset="0"/>
                <a:cs typeface="Times New Roman" pitchFamily="18" charset="0"/>
              </a:rPr>
              <a:t>№ 273-ФЗ (ст</a:t>
            </a:r>
            <a:r>
              <a:rPr lang="ru-RU" sz="2800" dirty="0" smtClean="0">
                <a:latin typeface="Times New Roman" pitchFamily="18" charset="0"/>
                <a:cs typeface="Times New Roman" pitchFamily="18" charset="0"/>
              </a:rPr>
              <a:t>. 95, 95.1. 95.2): </a:t>
            </a:r>
            <a:r>
              <a:rPr lang="ru-RU" sz="2800" dirty="0" smtClean="0">
                <a:solidFill>
                  <a:schemeClr val="accent1">
                    <a:lumMod val="75000"/>
                  </a:schemeClr>
                </a:solidFill>
                <a:latin typeface="Times New Roman" pitchFamily="18" charset="0"/>
                <a:cs typeface="Times New Roman" pitchFamily="18" charset="0"/>
              </a:rPr>
              <a:t>выявление, обобщение и анализ общественного мнения о качестве образования в образовательных организациях</a:t>
            </a:r>
            <a:r>
              <a:rPr lang="ru-RU" sz="2800" dirty="0" smtClean="0">
                <a:latin typeface="Times New Roman" pitchFamily="18" charset="0"/>
                <a:cs typeface="Times New Roman" pitchFamily="18" charset="0"/>
              </a:rPr>
              <a:t> (порядок определяется региональными и муниципальными органами управления образованием)</a:t>
            </a:r>
          </a:p>
          <a:p>
            <a:r>
              <a:rPr lang="ru-RU" sz="2800" dirty="0" smtClean="0">
                <a:solidFill>
                  <a:schemeClr val="accent2">
                    <a:lumMod val="75000"/>
                  </a:schemeClr>
                </a:solidFill>
                <a:latin typeface="Times New Roman" pitchFamily="18" charset="0"/>
                <a:cs typeface="Times New Roman" pitchFamily="18" charset="0"/>
              </a:rPr>
              <a:t>Внутренняя: </a:t>
            </a:r>
            <a:r>
              <a:rPr lang="ru-RU" sz="2800" dirty="0" smtClean="0">
                <a:latin typeface="Times New Roman" pitchFamily="18" charset="0"/>
                <a:cs typeface="Times New Roman" pitchFamily="18" charset="0"/>
              </a:rPr>
              <a:t>№ </a:t>
            </a:r>
            <a:r>
              <a:rPr lang="ru-RU" sz="2800" dirty="0">
                <a:latin typeface="Times New Roman" pitchFamily="18" charset="0"/>
                <a:cs typeface="Times New Roman" pitchFamily="18" charset="0"/>
              </a:rPr>
              <a:t>273-ФЗ (ст</a:t>
            </a:r>
            <a:r>
              <a:rPr lang="ru-RU" sz="2800" dirty="0" smtClean="0">
                <a:latin typeface="Times New Roman" pitchFamily="18" charset="0"/>
                <a:cs typeface="Times New Roman" pitchFamily="18" charset="0"/>
              </a:rPr>
              <a:t>. 28): </a:t>
            </a:r>
            <a:r>
              <a:rPr lang="ru-RU" sz="2800" dirty="0" smtClean="0">
                <a:solidFill>
                  <a:schemeClr val="accent1">
                    <a:lumMod val="75000"/>
                  </a:schemeClr>
                </a:solidFill>
                <a:latin typeface="Times New Roman" pitchFamily="18" charset="0"/>
                <a:cs typeface="Times New Roman" pitchFamily="18" charset="0"/>
              </a:rPr>
              <a:t>ВСОКО</a:t>
            </a:r>
            <a:r>
              <a:rPr lang="ru-RU" sz="2800" dirty="0" smtClean="0">
                <a:latin typeface="Times New Roman" pitchFamily="18" charset="0"/>
                <a:cs typeface="Times New Roman" pitchFamily="18" charset="0"/>
              </a:rPr>
              <a:t> (порядок </a:t>
            </a:r>
            <a:r>
              <a:rPr lang="ru-RU" sz="2800" dirty="0">
                <a:latin typeface="Times New Roman" pitchFamily="18" charset="0"/>
                <a:cs typeface="Times New Roman" pitchFamily="18" charset="0"/>
              </a:rPr>
              <a:t>о</a:t>
            </a:r>
            <a:r>
              <a:rPr lang="ru-RU" sz="2800" dirty="0" smtClean="0">
                <a:latin typeface="Times New Roman" pitchFamily="18" charset="0"/>
                <a:cs typeface="Times New Roman" pitchFamily="18" charset="0"/>
              </a:rPr>
              <a:t>пределяется ОО</a:t>
            </a:r>
          </a:p>
          <a:p>
            <a:endParaRPr lang="ru-RU" sz="2800" b="1" dirty="0" smtClean="0">
              <a:solidFill>
                <a:schemeClr val="tx2">
                  <a:lumMod val="75000"/>
                </a:schemeClr>
              </a:solidFill>
            </a:endParaRPr>
          </a:p>
          <a:p>
            <a:endParaRPr lang="ru-RU" dirty="0"/>
          </a:p>
        </p:txBody>
      </p:sp>
    </p:spTree>
    <p:extLst>
      <p:ext uri="{BB962C8B-B14F-4D97-AF65-F5344CB8AC3E}">
        <p14:creationId xmlns:p14="http://schemas.microsoft.com/office/powerpoint/2010/main" val="326209246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solidFill>
                  <a:srgbClr val="FF0000"/>
                </a:solidFill>
                <a:latin typeface="Times New Roman" pitchFamily="18" charset="0"/>
                <a:cs typeface="Lucida Sans Unicode" pitchFamily="34" charset="0"/>
              </a:rPr>
              <a:t>Актуальность – в нормативных </a:t>
            </a:r>
            <a:r>
              <a:rPr lang="ru-RU" b="1" dirty="0" smtClean="0">
                <a:solidFill>
                  <a:srgbClr val="FF0000"/>
                </a:solidFill>
                <a:latin typeface="Times New Roman" pitchFamily="18" charset="0"/>
                <a:cs typeface="Lucida Sans Unicode" pitchFamily="34" charset="0"/>
              </a:rPr>
              <a:t>документах</a:t>
            </a:r>
            <a:br>
              <a:rPr lang="ru-RU" b="1" dirty="0" smtClean="0">
                <a:solidFill>
                  <a:srgbClr val="FF0000"/>
                </a:solidFill>
                <a:latin typeface="Times New Roman" pitchFamily="18" charset="0"/>
                <a:cs typeface="Lucida Sans Unicode" pitchFamily="34" charset="0"/>
              </a:rPr>
            </a:br>
            <a:r>
              <a:rPr lang="ru-RU" b="1" dirty="0" smtClean="0">
                <a:solidFill>
                  <a:srgbClr val="FF0000"/>
                </a:solidFill>
                <a:latin typeface="Times New Roman" pitchFamily="18" charset="0"/>
                <a:cs typeface="Lucida Sans Unicode" pitchFamily="34" charset="0"/>
              </a:rPr>
              <a:t> </a:t>
            </a:r>
            <a:r>
              <a:rPr lang="ru-RU" b="1" dirty="0">
                <a:solidFill>
                  <a:srgbClr val="FF0000"/>
                </a:solidFill>
                <a:latin typeface="Times New Roman" pitchFamily="18" charset="0"/>
                <a:cs typeface="Lucida Sans Unicode" pitchFamily="34" charset="0"/>
              </a:rPr>
              <a:t/>
            </a:r>
            <a:br>
              <a:rPr lang="ru-RU" b="1" dirty="0">
                <a:solidFill>
                  <a:srgbClr val="FF0000"/>
                </a:solidFill>
                <a:latin typeface="Times New Roman" pitchFamily="18" charset="0"/>
                <a:cs typeface="Lucida Sans Unicode" pitchFamily="34" charset="0"/>
              </a:rPr>
            </a:br>
            <a:endParaRPr lang="ru-RU" dirty="0"/>
          </a:p>
        </p:txBody>
      </p:sp>
      <p:sp>
        <p:nvSpPr>
          <p:cNvPr id="3" name="Объект 2"/>
          <p:cNvSpPr>
            <a:spLocks noGrp="1"/>
          </p:cNvSpPr>
          <p:nvPr>
            <p:ph idx="1"/>
          </p:nvPr>
        </p:nvSpPr>
        <p:spPr>
          <a:xfrm>
            <a:off x="0" y="899517"/>
            <a:ext cx="9558338" cy="6336704"/>
          </a:xfrm>
        </p:spPr>
        <p:txBody>
          <a:bodyPr/>
          <a:lstStyle/>
          <a:p>
            <a:pPr algn="ctr">
              <a:defRPr/>
            </a:pPr>
            <a:r>
              <a:rPr lang="ru-RU" sz="2000" b="1" dirty="0" smtClean="0">
                <a:solidFill>
                  <a:schemeClr val="tx2">
                    <a:lumMod val="75000"/>
                  </a:schemeClr>
                </a:solidFill>
                <a:latin typeface="Times New Roman" pitchFamily="18" charset="0"/>
                <a:cs typeface="Times New Roman" pitchFamily="18" charset="0"/>
              </a:rPr>
              <a:t>.Подзаконные </a:t>
            </a:r>
            <a:r>
              <a:rPr lang="ru-RU" sz="2000" b="1" dirty="0">
                <a:solidFill>
                  <a:schemeClr val="tx2">
                    <a:lumMod val="75000"/>
                  </a:schemeClr>
                </a:solidFill>
                <a:latin typeface="Times New Roman" pitchFamily="18" charset="0"/>
                <a:cs typeface="Times New Roman" pitchFamily="18" charset="0"/>
              </a:rPr>
              <a:t>акты, регулирующие отношения в сфере образования</a:t>
            </a:r>
            <a:endParaRPr lang="ru-RU" sz="2000" b="1" i="1" dirty="0">
              <a:solidFill>
                <a:schemeClr val="tx2">
                  <a:lumMod val="75000"/>
                </a:schemeClr>
              </a:solidFill>
              <a:latin typeface="Times New Roman" pitchFamily="18" charset="0"/>
              <a:cs typeface="Times New Roman" pitchFamily="18" charset="0"/>
            </a:endParaRPr>
          </a:p>
          <a:p>
            <a:pPr algn="just">
              <a:lnSpc>
                <a:spcPct val="93000"/>
              </a:lnSpc>
              <a:defRPr/>
            </a:pPr>
            <a:r>
              <a:rPr lang="ru-RU" sz="2000" b="1" dirty="0">
                <a:solidFill>
                  <a:srgbClr val="FF0000"/>
                </a:solidFill>
                <a:latin typeface="Times New Roman" pitchFamily="18" charset="0"/>
                <a:cs typeface="Times New Roman" pitchFamily="18" charset="0"/>
              </a:rPr>
              <a:t>Постановление</a:t>
            </a:r>
            <a:r>
              <a:rPr lang="ru-RU" sz="2000" b="1" dirty="0">
                <a:solidFill>
                  <a:schemeClr val="tx2">
                    <a:lumMod val="75000"/>
                  </a:schemeClr>
                </a:solidFill>
                <a:latin typeface="Times New Roman" pitchFamily="18" charset="0"/>
                <a:cs typeface="Times New Roman" pitchFamily="18" charset="0"/>
              </a:rPr>
              <a:t> Правительства Российской Федерации от 30 марта 2013 г. № 286 «О формировании независимой системы оценки качества работы организаций, оказывающих социальные услуги»; </a:t>
            </a:r>
            <a:r>
              <a:rPr lang="ru-RU" sz="2000" b="1" dirty="0">
                <a:solidFill>
                  <a:srgbClr val="FF0000"/>
                </a:solidFill>
                <a:latin typeface="Times New Roman" pitchFamily="18" charset="0"/>
                <a:cs typeface="Times New Roman" pitchFamily="18" charset="0"/>
              </a:rPr>
              <a:t>Методические рекомендации </a:t>
            </a:r>
            <a:r>
              <a:rPr lang="ru-RU" sz="2000" b="1" dirty="0">
                <a:solidFill>
                  <a:schemeClr val="tx2">
                    <a:lumMod val="75000"/>
                  </a:schemeClr>
                </a:solidFill>
                <a:latin typeface="Times New Roman" pitchFamily="18" charset="0"/>
                <a:cs typeface="Times New Roman" pitchFamily="18" charset="0"/>
              </a:rPr>
              <a:t>по проведению независимой оценки качества образовательной деятельности организаций, осуществляющих образовательную деятельность (</a:t>
            </a:r>
            <a:r>
              <a:rPr lang="ru-RU" sz="2000" b="1" dirty="0" err="1">
                <a:solidFill>
                  <a:schemeClr val="tx2">
                    <a:lumMod val="75000"/>
                  </a:schemeClr>
                </a:solidFill>
                <a:latin typeface="Times New Roman" pitchFamily="18" charset="0"/>
                <a:cs typeface="Times New Roman" pitchFamily="18" charset="0"/>
              </a:rPr>
              <a:t>МОиН</a:t>
            </a:r>
            <a:r>
              <a:rPr lang="ru-RU" sz="2000" b="1" dirty="0">
                <a:solidFill>
                  <a:schemeClr val="tx2">
                    <a:lumMod val="75000"/>
                  </a:schemeClr>
                </a:solidFill>
                <a:latin typeface="Times New Roman" pitchFamily="18" charset="0"/>
                <a:cs typeface="Times New Roman" pitchFamily="18" charset="0"/>
              </a:rPr>
              <a:t> РФ от 01.04.2015)</a:t>
            </a:r>
          </a:p>
          <a:p>
            <a:pPr algn="just">
              <a:defRPr/>
            </a:pPr>
            <a:r>
              <a:rPr lang="ru-RU" sz="2000" b="1" dirty="0" smtClean="0">
                <a:solidFill>
                  <a:srgbClr val="FF0000"/>
                </a:solidFill>
                <a:latin typeface="Times New Roman" pitchFamily="18" charset="0"/>
                <a:cs typeface="Times New Roman" pitchFamily="18" charset="0"/>
              </a:rPr>
              <a:t>Приказ </a:t>
            </a:r>
            <a:r>
              <a:rPr lang="ru-RU" sz="2000" b="1" dirty="0" err="1">
                <a:solidFill>
                  <a:srgbClr val="FF0000"/>
                </a:solidFill>
                <a:latin typeface="Times New Roman" pitchFamily="18" charset="0"/>
                <a:cs typeface="Times New Roman" pitchFamily="18" charset="0"/>
              </a:rPr>
              <a:t>Минобрнауки</a:t>
            </a:r>
            <a:r>
              <a:rPr lang="ru-RU" sz="2000" b="1" dirty="0">
                <a:solidFill>
                  <a:srgbClr val="FF0000"/>
                </a:solidFill>
                <a:latin typeface="Times New Roman" pitchFamily="18" charset="0"/>
                <a:cs typeface="Times New Roman" pitchFamily="18" charset="0"/>
              </a:rPr>
              <a:t> </a:t>
            </a:r>
            <a:r>
              <a:rPr lang="ru-RU" sz="2000" b="1" dirty="0">
                <a:solidFill>
                  <a:schemeClr val="tx2">
                    <a:lumMod val="75000"/>
                  </a:schemeClr>
                </a:solidFill>
                <a:latin typeface="Times New Roman" pitchFamily="18" charset="0"/>
                <a:cs typeface="Times New Roman" pitchFamily="18" charset="0"/>
              </a:rPr>
              <a:t>России от 30.08.2013 г. № 1015 «Об утверждении Порядка организации и осуществления образовательной деятельности по ОП начального, основного и среднего общего образования</a:t>
            </a:r>
            <a:r>
              <a:rPr lang="ru-RU" sz="2000" b="1" dirty="0" smtClean="0">
                <a:solidFill>
                  <a:schemeClr val="tx2">
                    <a:lumMod val="75000"/>
                  </a:schemeClr>
                </a:solidFill>
                <a:latin typeface="Times New Roman" pitchFamily="18" charset="0"/>
                <a:cs typeface="Times New Roman" pitchFamily="18" charset="0"/>
              </a:rPr>
              <a:t>»</a:t>
            </a:r>
          </a:p>
          <a:p>
            <a:pPr algn="just">
              <a:defRPr/>
            </a:pPr>
            <a:r>
              <a:rPr lang="ru-RU" sz="2000" b="1" dirty="0" smtClean="0">
                <a:solidFill>
                  <a:srgbClr val="FF0000"/>
                </a:solidFill>
                <a:latin typeface="Times New Roman" pitchFamily="18" charset="0"/>
                <a:cs typeface="Times New Roman" pitchFamily="18" charset="0"/>
              </a:rPr>
              <a:t>Приказ </a:t>
            </a:r>
            <a:r>
              <a:rPr lang="ru-RU" sz="2000" b="1" dirty="0" err="1" smtClean="0">
                <a:solidFill>
                  <a:srgbClr val="FF0000"/>
                </a:solidFill>
                <a:latin typeface="Times New Roman" pitchFamily="18" charset="0"/>
                <a:cs typeface="Times New Roman" pitchFamily="18" charset="0"/>
              </a:rPr>
              <a:t>Минобра</a:t>
            </a:r>
            <a:r>
              <a:rPr lang="ru-RU" sz="2000" b="1" dirty="0" smtClean="0">
                <a:solidFill>
                  <a:srgbClr val="FF0000"/>
                </a:solidFill>
                <a:latin typeface="Times New Roman" pitchFamily="18" charset="0"/>
                <a:cs typeface="Times New Roman" pitchFamily="18" charset="0"/>
              </a:rPr>
              <a:t> России от 23.12.2013 г. № 1008  </a:t>
            </a:r>
            <a:r>
              <a:rPr lang="ru-RU" sz="2000" b="1" dirty="0" smtClean="0">
                <a:solidFill>
                  <a:schemeClr val="tx2">
                    <a:lumMod val="75000"/>
                  </a:schemeClr>
                </a:solidFill>
                <a:latin typeface="Times New Roman" pitchFamily="18" charset="0"/>
                <a:cs typeface="Times New Roman" pitchFamily="18" charset="0"/>
              </a:rPr>
              <a:t>«Об утверждении Порядка организации и осуществления образовательной деятельности по дополнительным общеразвивающим программам»</a:t>
            </a:r>
            <a:endParaRPr lang="ru-RU" sz="2000" b="1" dirty="0">
              <a:solidFill>
                <a:schemeClr val="tx2">
                  <a:lumMod val="75000"/>
                </a:schemeClr>
              </a:solidFill>
              <a:latin typeface="Times New Roman" pitchFamily="18" charset="0"/>
              <a:cs typeface="Times New Roman" pitchFamily="18" charset="0"/>
            </a:endParaRPr>
          </a:p>
          <a:p>
            <a:pPr algn="just">
              <a:defRPr/>
            </a:pPr>
            <a:r>
              <a:rPr lang="ru-RU" sz="2000" b="1" dirty="0">
                <a:solidFill>
                  <a:srgbClr val="FF0000"/>
                </a:solidFill>
                <a:latin typeface="Times New Roman" pitchFamily="18" charset="0"/>
                <a:cs typeface="Times New Roman" pitchFamily="18" charset="0"/>
              </a:rPr>
              <a:t>Приказ Министерства труда и социальной защиты </a:t>
            </a:r>
            <a:r>
              <a:rPr lang="ru-RU" sz="2000" b="1" dirty="0">
                <a:solidFill>
                  <a:schemeClr val="tx2">
                    <a:lumMod val="75000"/>
                  </a:schemeClr>
                </a:solidFill>
                <a:latin typeface="Times New Roman" pitchFamily="18" charset="0"/>
                <a:cs typeface="Times New Roman" pitchFamily="18" charset="0"/>
              </a:rPr>
              <a:t>РФ от 18 октября 2013 г. N 544н «Профессиональный стандарт «Педагог (Педагогическая деятельность в дошкольном, начальном общем, </a:t>
            </a:r>
            <a:r>
              <a:rPr lang="ru-RU" sz="2000" b="1" dirty="0" smtClean="0">
                <a:solidFill>
                  <a:schemeClr val="tx2">
                    <a:lumMod val="75000"/>
                  </a:schemeClr>
                </a:solidFill>
                <a:latin typeface="Times New Roman" pitchFamily="18" charset="0"/>
                <a:cs typeface="Times New Roman" pitchFamily="18" charset="0"/>
              </a:rPr>
              <a:t>основном </a:t>
            </a:r>
            <a:r>
              <a:rPr lang="ru-RU" sz="2000" b="1" dirty="0">
                <a:solidFill>
                  <a:schemeClr val="tx2">
                    <a:lumMod val="75000"/>
                  </a:schemeClr>
                </a:solidFill>
                <a:latin typeface="Times New Roman" pitchFamily="18" charset="0"/>
                <a:cs typeface="Times New Roman" pitchFamily="18" charset="0"/>
              </a:rPr>
              <a:t>общем, среднем общем образовании)(воспитатель, </a:t>
            </a:r>
            <a:r>
              <a:rPr lang="ru-RU" sz="2000" b="1" dirty="0" smtClean="0">
                <a:solidFill>
                  <a:schemeClr val="tx2">
                    <a:lumMod val="75000"/>
                  </a:schemeClr>
                </a:solidFill>
                <a:latin typeface="Times New Roman" pitchFamily="18" charset="0"/>
                <a:cs typeface="Times New Roman" pitchFamily="18" charset="0"/>
              </a:rPr>
              <a:t>учитель</a:t>
            </a:r>
            <a:endParaRPr lang="ru-RU" sz="2000" b="1" dirty="0">
              <a:solidFill>
                <a:schemeClr val="tx2">
                  <a:lumMod val="75000"/>
                </a:schemeClr>
              </a:solidFill>
              <a:latin typeface="Times New Roman" pitchFamily="18" charset="0"/>
              <a:cs typeface="Times New Roman" pitchFamily="18" charset="0"/>
            </a:endParaRPr>
          </a:p>
          <a:p>
            <a:pPr algn="just">
              <a:defRPr/>
            </a:pPr>
            <a:endParaRPr lang="ru-RU" sz="1800" dirty="0"/>
          </a:p>
        </p:txBody>
      </p:sp>
    </p:spTree>
    <p:extLst>
      <p:ext uri="{BB962C8B-B14F-4D97-AF65-F5344CB8AC3E}">
        <p14:creationId xmlns:p14="http://schemas.microsoft.com/office/powerpoint/2010/main" val="2942299869"/>
      </p:ext>
    </p:extLst>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Заголовок 1"/>
          <p:cNvSpPr txBox="1">
            <a:spLocks noGrp="1"/>
          </p:cNvSpPr>
          <p:nvPr>
            <p:ph type="title"/>
          </p:nvPr>
        </p:nvSpPr>
        <p:spPr>
          <a:xfrm>
            <a:off x="2341562" y="-427037"/>
            <a:ext cx="6900863" cy="1641476"/>
          </a:xfrm>
        </p:spPr>
        <p:txBody>
          <a:bodyPr lIns="91430" tIns="45716" rIns="91430" bIns="45716">
            <a:normAutofit fontScale="90000"/>
          </a:bodyPr>
          <a:lstStyle/>
          <a:p>
            <a:pPr>
              <a:defRPr/>
            </a:pP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r>
              <a:rPr sz="3100" b="1" smtClean="0">
                <a:solidFill>
                  <a:srgbClr val="FF0000"/>
                </a:solidFill>
                <a:latin typeface="Times New Roman" pitchFamily="18" charset="0"/>
                <a:cs typeface="Times New Roman" pitchFamily="18" charset="0"/>
              </a:rPr>
              <a:t/>
            </a:r>
            <a:br>
              <a:rPr sz="3100" b="1" smtClean="0">
                <a:solidFill>
                  <a:srgbClr val="FF0000"/>
                </a:solidFill>
                <a:latin typeface="Times New Roman" pitchFamily="18" charset="0"/>
                <a:cs typeface="Times New Roman" pitchFamily="18" charset="0"/>
              </a:rPr>
            </a:br>
            <a:endParaRPr sz="3100" smtClean="0">
              <a:solidFill>
                <a:srgbClr val="FF0000"/>
              </a:solidFill>
              <a:latin typeface="Arial" pitchFamily="34" charset="0"/>
              <a:cs typeface="Lucida Sans Unicode" pitchFamily="34" charset="0"/>
            </a:endParaRPr>
          </a:p>
        </p:txBody>
      </p:sp>
      <p:sp>
        <p:nvSpPr>
          <p:cNvPr id="19459" name="Объект 2" descr="Rectangle: Click to edit Master text styles&#10;Second level&#10;Third level&#10;Fourth level&#10;Fifth level"/>
          <p:cNvSpPr txBox="1">
            <a:spLocks noGrp="1"/>
          </p:cNvSpPr>
          <p:nvPr>
            <p:ph idx="1"/>
          </p:nvPr>
        </p:nvSpPr>
        <p:spPr>
          <a:xfrm>
            <a:off x="276518" y="1478687"/>
            <a:ext cx="9216071" cy="5157028"/>
          </a:xfrm>
        </p:spPr>
        <p:txBody>
          <a:bodyPr/>
          <a:lstStyle>
            <a:lvl1pPr>
              <a:tabLst>
                <a:tab pos="250825" algn="l"/>
              </a:tabLst>
              <a:defRPr sz="3200">
                <a:solidFill>
                  <a:srgbClr val="000000"/>
                </a:solidFill>
                <a:latin typeface="Arial" pitchFamily="34" charset="0"/>
                <a:cs typeface="Lucida Sans Unicode" pitchFamily="34" charset="0"/>
              </a:defRPr>
            </a:lvl1pPr>
            <a:lvl2pPr marL="742950" indent="-285750">
              <a:tabLst>
                <a:tab pos="250825" algn="l"/>
              </a:tabLst>
              <a:defRPr sz="2000">
                <a:solidFill>
                  <a:srgbClr val="000000"/>
                </a:solidFill>
                <a:latin typeface="Calibri" pitchFamily="34" charset="0"/>
                <a:cs typeface="Lucida Sans Unicode" pitchFamily="34" charset="0"/>
              </a:defRPr>
            </a:lvl2pPr>
            <a:lvl3pPr marL="1143000" indent="-228600">
              <a:tabLst>
                <a:tab pos="250825" algn="l"/>
              </a:tabLst>
              <a:defRPr sz="2000">
                <a:solidFill>
                  <a:srgbClr val="000000"/>
                </a:solidFill>
                <a:latin typeface="Calibri" pitchFamily="34" charset="0"/>
                <a:cs typeface="Lucida Sans Unicode" pitchFamily="34" charset="0"/>
              </a:defRPr>
            </a:lvl3pPr>
            <a:lvl4pPr marL="1600200" indent="-228600">
              <a:tabLst>
                <a:tab pos="250825" algn="l"/>
              </a:tabLst>
              <a:defRPr sz="2000">
                <a:solidFill>
                  <a:srgbClr val="000000"/>
                </a:solidFill>
                <a:latin typeface="Calibri" pitchFamily="34" charset="0"/>
                <a:cs typeface="Lucida Sans Unicode" pitchFamily="34" charset="0"/>
              </a:defRPr>
            </a:lvl4pPr>
            <a:lvl5pPr marL="2057400" indent="-228600">
              <a:tabLst>
                <a:tab pos="250825" algn="l"/>
              </a:tabLst>
              <a:defRPr sz="2000">
                <a:solidFill>
                  <a:srgbClr val="000000"/>
                </a:solidFill>
                <a:latin typeface="Calibri" pitchFamily="34" charset="0"/>
                <a:cs typeface="Lucida Sans Unicode" pitchFamily="34" charset="0"/>
              </a:defRPr>
            </a:lvl5pPr>
            <a:lvl6pPr marL="2514600" indent="-228600">
              <a:tabLst>
                <a:tab pos="250825" algn="l"/>
              </a:tabLst>
              <a:defRPr sz="2000">
                <a:solidFill>
                  <a:srgbClr val="000000"/>
                </a:solidFill>
                <a:latin typeface="Calibri" pitchFamily="34" charset="0"/>
                <a:cs typeface="Lucida Sans Unicode" pitchFamily="34" charset="0"/>
              </a:defRPr>
            </a:lvl6pPr>
            <a:lvl7pPr marL="2971800" indent="-228600">
              <a:tabLst>
                <a:tab pos="250825" algn="l"/>
              </a:tabLst>
              <a:defRPr sz="2000">
                <a:solidFill>
                  <a:srgbClr val="000000"/>
                </a:solidFill>
                <a:latin typeface="Calibri" pitchFamily="34" charset="0"/>
                <a:cs typeface="Lucida Sans Unicode" pitchFamily="34" charset="0"/>
              </a:defRPr>
            </a:lvl7pPr>
            <a:lvl8pPr marL="3429000" indent="-228600">
              <a:tabLst>
                <a:tab pos="250825" algn="l"/>
              </a:tabLst>
              <a:defRPr sz="2000">
                <a:solidFill>
                  <a:srgbClr val="000000"/>
                </a:solidFill>
                <a:latin typeface="Calibri" pitchFamily="34" charset="0"/>
                <a:cs typeface="Lucida Sans Unicode" pitchFamily="34" charset="0"/>
              </a:defRPr>
            </a:lvl8pPr>
            <a:lvl9pPr marL="3886200" indent="-228600">
              <a:tabLst>
                <a:tab pos="250825" algn="l"/>
              </a:tabLst>
              <a:defRPr sz="2000">
                <a:solidFill>
                  <a:srgbClr val="000000"/>
                </a:solidFill>
                <a:latin typeface="Calibri" pitchFamily="34" charset="0"/>
                <a:cs typeface="Lucida Sans Unicode" pitchFamily="34" charset="0"/>
              </a:defRPr>
            </a:lvl9pPr>
          </a:lstStyle>
          <a:p>
            <a:pPr marL="0" indent="0" algn="ctr">
              <a:defRPr/>
            </a:pPr>
            <a:r>
              <a:rPr sz="2600" b="1" i="1" dirty="0" err="1" smtClean="0">
                <a:solidFill>
                  <a:srgbClr val="C00000"/>
                </a:solidFill>
              </a:rPr>
              <a:t>Ст</a:t>
            </a:r>
            <a:r>
              <a:rPr sz="2600" b="1" i="1" dirty="0" smtClean="0">
                <a:solidFill>
                  <a:srgbClr val="C00000"/>
                </a:solidFill>
              </a:rPr>
              <a:t>. 28. </a:t>
            </a:r>
            <a:r>
              <a:rPr sz="2600" b="1" i="1" dirty="0" err="1" smtClean="0">
                <a:solidFill>
                  <a:srgbClr val="C00000"/>
                </a:solidFill>
              </a:rPr>
              <a:t>Компетенция</a:t>
            </a:r>
            <a:r>
              <a:rPr sz="2600" b="1" i="1" dirty="0" smtClean="0">
                <a:solidFill>
                  <a:srgbClr val="C00000"/>
                </a:solidFill>
              </a:rPr>
              <a:t>, </a:t>
            </a:r>
            <a:r>
              <a:rPr sz="2600" b="1" i="1" dirty="0" err="1" smtClean="0">
                <a:solidFill>
                  <a:srgbClr val="C00000"/>
                </a:solidFill>
              </a:rPr>
              <a:t>права</a:t>
            </a:r>
            <a:r>
              <a:rPr sz="2600" b="1" i="1" dirty="0" smtClean="0">
                <a:solidFill>
                  <a:srgbClr val="C00000"/>
                </a:solidFill>
              </a:rPr>
              <a:t>, </a:t>
            </a:r>
            <a:r>
              <a:rPr sz="2600" b="1" i="1" dirty="0" err="1" smtClean="0">
                <a:solidFill>
                  <a:srgbClr val="C00000"/>
                </a:solidFill>
              </a:rPr>
              <a:t>обязанности</a:t>
            </a:r>
            <a:r>
              <a:rPr sz="2600" b="1" i="1" dirty="0" smtClean="0">
                <a:solidFill>
                  <a:srgbClr val="C00000"/>
                </a:solidFill>
              </a:rPr>
              <a:t> и </a:t>
            </a:r>
            <a:r>
              <a:rPr sz="2600" b="1" i="1" dirty="0" err="1" smtClean="0">
                <a:solidFill>
                  <a:srgbClr val="C00000"/>
                </a:solidFill>
              </a:rPr>
              <a:t>ответственность</a:t>
            </a:r>
            <a:r>
              <a:rPr sz="2600" b="1" i="1" dirty="0" smtClean="0">
                <a:solidFill>
                  <a:srgbClr val="C00000"/>
                </a:solidFill>
              </a:rPr>
              <a:t> </a:t>
            </a:r>
            <a:r>
              <a:rPr sz="2600" b="1" i="1" dirty="0" err="1" smtClean="0">
                <a:solidFill>
                  <a:srgbClr val="C00000"/>
                </a:solidFill>
              </a:rPr>
              <a:t>образовательной</a:t>
            </a:r>
            <a:r>
              <a:rPr sz="2600" b="1" i="1" dirty="0" smtClean="0">
                <a:solidFill>
                  <a:srgbClr val="C00000"/>
                </a:solidFill>
              </a:rPr>
              <a:t> </a:t>
            </a:r>
            <a:r>
              <a:rPr sz="2600" b="1" i="1" dirty="0" err="1" smtClean="0">
                <a:solidFill>
                  <a:srgbClr val="C00000"/>
                </a:solidFill>
              </a:rPr>
              <a:t>организации</a:t>
            </a:r>
            <a:endParaRPr sz="2600" b="1" i="1" dirty="0" smtClean="0">
              <a:solidFill>
                <a:srgbClr val="C00000"/>
              </a:solidFill>
            </a:endParaRPr>
          </a:p>
          <a:p>
            <a:pPr marL="0" indent="0">
              <a:defRPr/>
            </a:pPr>
            <a:r>
              <a:rPr sz="2600" dirty="0" smtClean="0">
                <a:solidFill>
                  <a:schemeClr val="tx2">
                    <a:lumMod val="75000"/>
                  </a:schemeClr>
                </a:solidFill>
              </a:rPr>
              <a:t>п. 3. </a:t>
            </a:r>
            <a:r>
              <a:rPr sz="2600" dirty="0" err="1" smtClean="0">
                <a:solidFill>
                  <a:schemeClr val="tx2">
                    <a:lumMod val="75000"/>
                  </a:schemeClr>
                </a:solidFill>
              </a:rPr>
              <a:t>пп</a:t>
            </a:r>
            <a:r>
              <a:rPr sz="2600" dirty="0" smtClean="0">
                <a:solidFill>
                  <a:schemeClr val="tx2">
                    <a:lumMod val="75000"/>
                  </a:schemeClr>
                </a:solidFill>
              </a:rPr>
              <a:t>. 10)  </a:t>
            </a:r>
            <a:r>
              <a:rPr sz="2600" dirty="0" err="1" smtClean="0">
                <a:solidFill>
                  <a:schemeClr val="tx2">
                    <a:lumMod val="75000"/>
                  </a:schemeClr>
                </a:solidFill>
              </a:rPr>
              <a:t>осуществление</a:t>
            </a:r>
            <a:r>
              <a:rPr sz="2600" dirty="0" smtClean="0">
                <a:solidFill>
                  <a:schemeClr val="tx2">
                    <a:lumMod val="75000"/>
                  </a:schemeClr>
                </a:solidFill>
              </a:rPr>
              <a:t> </a:t>
            </a:r>
            <a:r>
              <a:rPr sz="2600" dirty="0" err="1" smtClean="0">
                <a:solidFill>
                  <a:srgbClr val="FF0000"/>
                </a:solidFill>
              </a:rPr>
              <a:t>текущего</a:t>
            </a:r>
            <a:r>
              <a:rPr sz="2600" dirty="0" smtClean="0">
                <a:solidFill>
                  <a:srgbClr val="FF0000"/>
                </a:solidFill>
              </a:rPr>
              <a:t> </a:t>
            </a:r>
            <a:r>
              <a:rPr sz="2600" dirty="0" err="1" smtClean="0">
                <a:solidFill>
                  <a:srgbClr val="FF0000"/>
                </a:solidFill>
              </a:rPr>
              <a:t>контроля</a:t>
            </a:r>
            <a:r>
              <a:rPr sz="2600" dirty="0" smtClean="0">
                <a:solidFill>
                  <a:srgbClr val="FF0000"/>
                </a:solidFill>
              </a:rPr>
              <a:t> </a:t>
            </a:r>
            <a:r>
              <a:rPr sz="2600" dirty="0" err="1" smtClean="0">
                <a:solidFill>
                  <a:srgbClr val="FF0000"/>
                </a:solidFill>
              </a:rPr>
              <a:t>успеваемости</a:t>
            </a:r>
            <a:r>
              <a:rPr sz="2600" dirty="0" smtClean="0">
                <a:solidFill>
                  <a:srgbClr val="FF0000"/>
                </a:solidFill>
              </a:rPr>
              <a:t> </a:t>
            </a:r>
            <a:r>
              <a:rPr sz="2600" dirty="0" smtClean="0">
                <a:solidFill>
                  <a:schemeClr val="tx2">
                    <a:lumMod val="75000"/>
                  </a:schemeClr>
                </a:solidFill>
              </a:rPr>
              <a:t>и</a:t>
            </a:r>
            <a:r>
              <a:rPr sz="2600" dirty="0" smtClean="0"/>
              <a:t> </a:t>
            </a:r>
            <a:r>
              <a:rPr sz="2600" dirty="0" err="1" smtClean="0">
                <a:solidFill>
                  <a:srgbClr val="FF0000"/>
                </a:solidFill>
              </a:rPr>
              <a:t>промежуточной</a:t>
            </a:r>
            <a:r>
              <a:rPr sz="2600" dirty="0" smtClean="0">
                <a:solidFill>
                  <a:srgbClr val="FF0000"/>
                </a:solidFill>
              </a:rPr>
              <a:t> </a:t>
            </a:r>
            <a:r>
              <a:rPr sz="2600" dirty="0" err="1" smtClean="0">
                <a:solidFill>
                  <a:srgbClr val="FF0000"/>
                </a:solidFill>
              </a:rPr>
              <a:t>аттестации</a:t>
            </a:r>
            <a:r>
              <a:rPr sz="2600" dirty="0" smtClean="0">
                <a:solidFill>
                  <a:srgbClr val="FF0000"/>
                </a:solidFill>
              </a:rPr>
              <a:t> </a:t>
            </a:r>
            <a:r>
              <a:rPr sz="2600" dirty="0" err="1" smtClean="0">
                <a:solidFill>
                  <a:schemeClr val="tx2">
                    <a:lumMod val="75000"/>
                  </a:schemeClr>
                </a:solidFill>
              </a:rPr>
              <a:t>обучающихся</a:t>
            </a:r>
            <a:r>
              <a:rPr sz="2600" dirty="0" smtClean="0">
                <a:solidFill>
                  <a:schemeClr val="tx2">
                    <a:lumMod val="75000"/>
                  </a:schemeClr>
                </a:solidFill>
              </a:rPr>
              <a:t>, </a:t>
            </a:r>
            <a:r>
              <a:rPr sz="2600" dirty="0" err="1" smtClean="0">
                <a:solidFill>
                  <a:schemeClr val="tx2">
                    <a:lumMod val="75000"/>
                  </a:schemeClr>
                </a:solidFill>
              </a:rPr>
              <a:t>установление</a:t>
            </a:r>
            <a:r>
              <a:rPr sz="2600" dirty="0" smtClean="0">
                <a:solidFill>
                  <a:schemeClr val="tx2">
                    <a:lumMod val="75000"/>
                  </a:schemeClr>
                </a:solidFill>
              </a:rPr>
              <a:t> </a:t>
            </a:r>
            <a:r>
              <a:rPr sz="2600" dirty="0" err="1" smtClean="0">
                <a:solidFill>
                  <a:schemeClr val="tx2">
                    <a:lumMod val="75000"/>
                  </a:schemeClr>
                </a:solidFill>
              </a:rPr>
              <a:t>их</a:t>
            </a:r>
            <a:r>
              <a:rPr sz="2600" dirty="0" smtClean="0">
                <a:solidFill>
                  <a:schemeClr val="tx2">
                    <a:lumMod val="75000"/>
                  </a:schemeClr>
                </a:solidFill>
              </a:rPr>
              <a:t> </a:t>
            </a:r>
            <a:r>
              <a:rPr sz="2600" dirty="0" err="1" smtClean="0">
                <a:solidFill>
                  <a:schemeClr val="tx2">
                    <a:lumMod val="75000"/>
                  </a:schemeClr>
                </a:solidFill>
              </a:rPr>
              <a:t>форм</a:t>
            </a:r>
            <a:r>
              <a:rPr sz="2600" dirty="0" smtClean="0">
                <a:solidFill>
                  <a:schemeClr val="tx2">
                    <a:lumMod val="75000"/>
                  </a:schemeClr>
                </a:solidFill>
              </a:rPr>
              <a:t>, </a:t>
            </a:r>
            <a:r>
              <a:rPr sz="2600" dirty="0" err="1" smtClean="0">
                <a:solidFill>
                  <a:schemeClr val="tx2">
                    <a:lumMod val="75000"/>
                  </a:schemeClr>
                </a:solidFill>
              </a:rPr>
              <a:t>периодичности</a:t>
            </a:r>
            <a:r>
              <a:rPr sz="2600" dirty="0" smtClean="0">
                <a:solidFill>
                  <a:schemeClr val="tx2">
                    <a:lumMod val="75000"/>
                  </a:schemeClr>
                </a:solidFill>
              </a:rPr>
              <a:t> и </a:t>
            </a:r>
            <a:r>
              <a:rPr sz="2600" dirty="0" err="1" smtClean="0">
                <a:solidFill>
                  <a:schemeClr val="tx2">
                    <a:lumMod val="75000"/>
                  </a:schemeClr>
                </a:solidFill>
              </a:rPr>
              <a:t>порядка</a:t>
            </a:r>
            <a:r>
              <a:rPr sz="2600" dirty="0" smtClean="0">
                <a:solidFill>
                  <a:schemeClr val="tx2">
                    <a:lumMod val="75000"/>
                  </a:schemeClr>
                </a:solidFill>
              </a:rPr>
              <a:t> </a:t>
            </a:r>
            <a:r>
              <a:rPr sz="2600" dirty="0" err="1" smtClean="0">
                <a:solidFill>
                  <a:schemeClr val="tx2">
                    <a:lumMod val="75000"/>
                  </a:schemeClr>
                </a:solidFill>
              </a:rPr>
              <a:t>проведения</a:t>
            </a:r>
            <a:r>
              <a:rPr sz="2600" dirty="0" smtClean="0">
                <a:solidFill>
                  <a:schemeClr val="tx2">
                    <a:lumMod val="75000"/>
                  </a:schemeClr>
                </a:solidFill>
              </a:rPr>
              <a:t>;</a:t>
            </a:r>
          </a:p>
          <a:p>
            <a:pPr marL="0" indent="0">
              <a:defRPr/>
            </a:pPr>
            <a:r>
              <a:rPr sz="2600" dirty="0" smtClean="0">
                <a:solidFill>
                  <a:schemeClr val="tx2">
                    <a:lumMod val="75000"/>
                  </a:schemeClr>
                </a:solidFill>
              </a:rPr>
              <a:t>п. 3. </a:t>
            </a:r>
            <a:r>
              <a:rPr sz="2600" dirty="0" err="1" smtClean="0">
                <a:solidFill>
                  <a:schemeClr val="tx2">
                    <a:lumMod val="75000"/>
                  </a:schemeClr>
                </a:solidFill>
              </a:rPr>
              <a:t>пп</a:t>
            </a:r>
            <a:r>
              <a:rPr sz="2600" dirty="0" smtClean="0">
                <a:solidFill>
                  <a:schemeClr val="tx2">
                    <a:lumMod val="75000"/>
                  </a:schemeClr>
                </a:solidFill>
              </a:rPr>
              <a:t>. 11) </a:t>
            </a:r>
            <a:r>
              <a:rPr sz="2600" dirty="0" err="1" smtClean="0">
                <a:solidFill>
                  <a:srgbClr val="FF0000"/>
                </a:solidFill>
              </a:rPr>
              <a:t>индивидуальный</a:t>
            </a:r>
            <a:r>
              <a:rPr sz="2600" dirty="0" smtClean="0">
                <a:solidFill>
                  <a:srgbClr val="FF0000"/>
                </a:solidFill>
              </a:rPr>
              <a:t> </a:t>
            </a:r>
            <a:r>
              <a:rPr sz="2600" dirty="0" err="1" smtClean="0">
                <a:solidFill>
                  <a:srgbClr val="FF0000"/>
                </a:solidFill>
              </a:rPr>
              <a:t>учёт</a:t>
            </a:r>
            <a:r>
              <a:rPr sz="2600" dirty="0" smtClean="0">
                <a:solidFill>
                  <a:srgbClr val="FF0000"/>
                </a:solidFill>
              </a:rPr>
              <a:t> </a:t>
            </a:r>
            <a:r>
              <a:rPr sz="2600" dirty="0" err="1" smtClean="0">
                <a:solidFill>
                  <a:srgbClr val="FF0000"/>
                </a:solidFill>
              </a:rPr>
              <a:t>результатов</a:t>
            </a:r>
            <a:r>
              <a:rPr sz="2600" dirty="0" smtClean="0">
                <a:solidFill>
                  <a:srgbClr val="FF0000"/>
                </a:solidFill>
              </a:rPr>
              <a:t>   </a:t>
            </a:r>
            <a:r>
              <a:rPr sz="2600" dirty="0" err="1" smtClean="0">
                <a:solidFill>
                  <a:schemeClr val="tx2">
                    <a:lumMod val="75000"/>
                  </a:schemeClr>
                </a:solidFill>
              </a:rPr>
              <a:t>освоения</a:t>
            </a:r>
            <a:r>
              <a:rPr sz="2600" dirty="0" smtClean="0">
                <a:solidFill>
                  <a:schemeClr val="tx2">
                    <a:lumMod val="75000"/>
                  </a:schemeClr>
                </a:solidFill>
              </a:rPr>
              <a:t> </a:t>
            </a:r>
            <a:r>
              <a:rPr sz="2600" dirty="0" err="1" smtClean="0">
                <a:solidFill>
                  <a:schemeClr val="tx2">
                    <a:lumMod val="75000"/>
                  </a:schemeClr>
                </a:solidFill>
              </a:rPr>
              <a:t>обучающимися</a:t>
            </a:r>
            <a:r>
              <a:rPr sz="2600" dirty="0" smtClean="0">
                <a:solidFill>
                  <a:schemeClr val="tx2">
                    <a:lumMod val="75000"/>
                  </a:schemeClr>
                </a:solidFill>
              </a:rPr>
              <a:t> </a:t>
            </a:r>
            <a:r>
              <a:rPr sz="2600" dirty="0" err="1" smtClean="0">
                <a:solidFill>
                  <a:schemeClr val="tx2">
                    <a:lumMod val="75000"/>
                  </a:schemeClr>
                </a:solidFill>
              </a:rPr>
              <a:t>образовательных</a:t>
            </a:r>
            <a:r>
              <a:rPr sz="2600" dirty="0" smtClean="0">
                <a:solidFill>
                  <a:schemeClr val="tx2">
                    <a:lumMod val="75000"/>
                  </a:schemeClr>
                </a:solidFill>
              </a:rPr>
              <a:t> </a:t>
            </a:r>
            <a:r>
              <a:rPr sz="2600" dirty="0" err="1" smtClean="0">
                <a:solidFill>
                  <a:schemeClr val="tx2">
                    <a:lumMod val="75000"/>
                  </a:schemeClr>
                </a:solidFill>
              </a:rPr>
              <a:t>программ</a:t>
            </a:r>
            <a:r>
              <a:rPr sz="2600" dirty="0" smtClean="0">
                <a:solidFill>
                  <a:schemeClr val="tx2">
                    <a:lumMod val="75000"/>
                  </a:schemeClr>
                </a:solidFill>
              </a:rPr>
              <a:t>, а </a:t>
            </a:r>
            <a:r>
              <a:rPr sz="2600" dirty="0" err="1" smtClean="0">
                <a:solidFill>
                  <a:schemeClr val="tx2">
                    <a:lumMod val="75000"/>
                  </a:schemeClr>
                </a:solidFill>
              </a:rPr>
              <a:t>также</a:t>
            </a:r>
            <a:r>
              <a:rPr sz="2600" dirty="0" smtClean="0">
                <a:solidFill>
                  <a:schemeClr val="tx2">
                    <a:lumMod val="75000"/>
                  </a:schemeClr>
                </a:solidFill>
              </a:rPr>
              <a:t> </a:t>
            </a:r>
            <a:r>
              <a:rPr sz="2600" dirty="0" err="1" smtClean="0">
                <a:solidFill>
                  <a:schemeClr val="tx2">
                    <a:lumMod val="75000"/>
                  </a:schemeClr>
                </a:solidFill>
              </a:rPr>
              <a:t>хранение</a:t>
            </a:r>
            <a:r>
              <a:rPr sz="2600" dirty="0" smtClean="0">
                <a:solidFill>
                  <a:schemeClr val="tx2">
                    <a:lumMod val="75000"/>
                  </a:schemeClr>
                </a:solidFill>
              </a:rPr>
              <a:t> в </a:t>
            </a:r>
            <a:r>
              <a:rPr sz="2600" dirty="0" err="1" smtClean="0">
                <a:solidFill>
                  <a:schemeClr val="tx2">
                    <a:lumMod val="75000"/>
                  </a:schemeClr>
                </a:solidFill>
              </a:rPr>
              <a:t>архивах</a:t>
            </a:r>
            <a:r>
              <a:rPr sz="2600" dirty="0" smtClean="0">
                <a:solidFill>
                  <a:schemeClr val="tx2">
                    <a:lumMod val="75000"/>
                  </a:schemeClr>
                </a:solidFill>
              </a:rPr>
              <a:t> </a:t>
            </a:r>
            <a:r>
              <a:rPr sz="2600" dirty="0" err="1" smtClean="0">
                <a:solidFill>
                  <a:schemeClr val="tx2">
                    <a:lumMod val="75000"/>
                  </a:schemeClr>
                </a:solidFill>
              </a:rPr>
              <a:t>информации</a:t>
            </a:r>
            <a:r>
              <a:rPr sz="2600" dirty="0" smtClean="0">
                <a:solidFill>
                  <a:schemeClr val="tx2">
                    <a:lumMod val="75000"/>
                  </a:schemeClr>
                </a:solidFill>
              </a:rPr>
              <a:t> </a:t>
            </a:r>
            <a:r>
              <a:rPr sz="2600" dirty="0" err="1" smtClean="0">
                <a:solidFill>
                  <a:schemeClr val="tx2">
                    <a:lumMod val="75000"/>
                  </a:schemeClr>
                </a:solidFill>
              </a:rPr>
              <a:t>об</a:t>
            </a:r>
            <a:r>
              <a:rPr sz="2600" dirty="0" smtClean="0">
                <a:solidFill>
                  <a:schemeClr val="tx2">
                    <a:lumMod val="75000"/>
                  </a:schemeClr>
                </a:solidFill>
              </a:rPr>
              <a:t> </a:t>
            </a:r>
            <a:r>
              <a:rPr sz="2600" dirty="0" err="1" smtClean="0">
                <a:solidFill>
                  <a:schemeClr val="tx2">
                    <a:lumMod val="75000"/>
                  </a:schemeClr>
                </a:solidFill>
              </a:rPr>
              <a:t>этих</a:t>
            </a:r>
            <a:r>
              <a:rPr sz="2600" dirty="0" smtClean="0">
                <a:solidFill>
                  <a:schemeClr val="tx2">
                    <a:lumMod val="75000"/>
                  </a:schemeClr>
                </a:solidFill>
              </a:rPr>
              <a:t> </a:t>
            </a:r>
            <a:r>
              <a:rPr sz="2600" dirty="0" err="1" smtClean="0">
                <a:solidFill>
                  <a:schemeClr val="tx2">
                    <a:lumMod val="75000"/>
                  </a:schemeClr>
                </a:solidFill>
              </a:rPr>
              <a:t>результатах</a:t>
            </a:r>
            <a:r>
              <a:rPr sz="2600" dirty="0" smtClean="0">
                <a:solidFill>
                  <a:schemeClr val="tx2">
                    <a:lumMod val="75000"/>
                  </a:schemeClr>
                </a:solidFill>
              </a:rPr>
              <a:t> </a:t>
            </a:r>
            <a:r>
              <a:rPr sz="2600" dirty="0" err="1" smtClean="0">
                <a:solidFill>
                  <a:schemeClr val="tx2">
                    <a:lumMod val="75000"/>
                  </a:schemeClr>
                </a:solidFill>
              </a:rPr>
              <a:t>на</a:t>
            </a:r>
            <a:r>
              <a:rPr sz="2600" dirty="0" smtClean="0">
                <a:solidFill>
                  <a:schemeClr val="tx2">
                    <a:lumMod val="75000"/>
                  </a:schemeClr>
                </a:solidFill>
              </a:rPr>
              <a:t> </a:t>
            </a:r>
            <a:r>
              <a:rPr sz="2600" dirty="0" err="1" smtClean="0">
                <a:solidFill>
                  <a:schemeClr val="tx2">
                    <a:lumMod val="75000"/>
                  </a:schemeClr>
                </a:solidFill>
              </a:rPr>
              <a:t>бумажных</a:t>
            </a:r>
            <a:r>
              <a:rPr sz="2600" dirty="0" smtClean="0">
                <a:solidFill>
                  <a:schemeClr val="tx2">
                    <a:lumMod val="75000"/>
                  </a:schemeClr>
                </a:solidFill>
              </a:rPr>
              <a:t> и (</a:t>
            </a:r>
            <a:r>
              <a:rPr sz="2600" dirty="0" err="1" smtClean="0">
                <a:solidFill>
                  <a:schemeClr val="tx2">
                    <a:lumMod val="75000"/>
                  </a:schemeClr>
                </a:solidFill>
              </a:rPr>
              <a:t>или</a:t>
            </a:r>
            <a:r>
              <a:rPr sz="2600" dirty="0" smtClean="0">
                <a:solidFill>
                  <a:schemeClr val="tx2">
                    <a:lumMod val="75000"/>
                  </a:schemeClr>
                </a:solidFill>
              </a:rPr>
              <a:t>) </a:t>
            </a:r>
            <a:r>
              <a:rPr sz="2600" dirty="0" err="1" smtClean="0">
                <a:solidFill>
                  <a:schemeClr val="tx2">
                    <a:lumMod val="75000"/>
                  </a:schemeClr>
                </a:solidFill>
              </a:rPr>
              <a:t>электронных</a:t>
            </a:r>
            <a:r>
              <a:rPr sz="2600" dirty="0" smtClean="0">
                <a:solidFill>
                  <a:schemeClr val="tx2">
                    <a:lumMod val="75000"/>
                  </a:schemeClr>
                </a:solidFill>
              </a:rPr>
              <a:t> </a:t>
            </a:r>
            <a:r>
              <a:rPr sz="2600" dirty="0" err="1" smtClean="0">
                <a:solidFill>
                  <a:schemeClr val="tx2">
                    <a:lumMod val="75000"/>
                  </a:schemeClr>
                </a:solidFill>
              </a:rPr>
              <a:t>носителях</a:t>
            </a:r>
            <a:r>
              <a:rPr sz="2600" dirty="0" smtClean="0">
                <a:solidFill>
                  <a:schemeClr val="tx2">
                    <a:lumMod val="75000"/>
                  </a:schemeClr>
                </a:solidFill>
              </a:rPr>
              <a:t>;</a:t>
            </a:r>
          </a:p>
          <a:p>
            <a:pPr marL="0" indent="0">
              <a:defRPr/>
            </a:pPr>
            <a:r>
              <a:rPr sz="2600" dirty="0" smtClean="0">
                <a:solidFill>
                  <a:schemeClr val="tx2">
                    <a:lumMod val="75000"/>
                  </a:schemeClr>
                </a:solidFill>
              </a:rPr>
              <a:t>п. 3. </a:t>
            </a:r>
            <a:r>
              <a:rPr sz="2600" dirty="0" err="1" smtClean="0">
                <a:solidFill>
                  <a:schemeClr val="tx2">
                    <a:lumMod val="75000"/>
                  </a:schemeClr>
                </a:solidFill>
              </a:rPr>
              <a:t>пп</a:t>
            </a:r>
            <a:r>
              <a:rPr sz="2600" dirty="0" smtClean="0">
                <a:solidFill>
                  <a:schemeClr val="tx2">
                    <a:lumMod val="75000"/>
                  </a:schemeClr>
                </a:solidFill>
              </a:rPr>
              <a:t>. 13) </a:t>
            </a:r>
            <a:r>
              <a:rPr sz="2600" dirty="0" err="1" smtClean="0">
                <a:solidFill>
                  <a:schemeClr val="tx2">
                    <a:lumMod val="75000"/>
                  </a:schemeClr>
                </a:solidFill>
              </a:rPr>
              <a:t>проведение</a:t>
            </a:r>
            <a:r>
              <a:rPr sz="2600" dirty="0" smtClean="0">
                <a:solidFill>
                  <a:schemeClr val="tx2">
                    <a:lumMod val="75000"/>
                  </a:schemeClr>
                </a:solidFill>
              </a:rPr>
              <a:t> </a:t>
            </a:r>
            <a:r>
              <a:rPr sz="2600" dirty="0" err="1" smtClean="0">
                <a:solidFill>
                  <a:schemeClr val="tx2">
                    <a:lumMod val="75000"/>
                  </a:schemeClr>
                </a:solidFill>
              </a:rPr>
              <a:t>самообследования</a:t>
            </a:r>
            <a:r>
              <a:rPr sz="2600" dirty="0" smtClean="0">
                <a:solidFill>
                  <a:schemeClr val="tx2">
                    <a:lumMod val="75000"/>
                  </a:schemeClr>
                </a:solidFill>
              </a:rPr>
              <a:t>, </a:t>
            </a:r>
            <a:r>
              <a:rPr sz="2600" dirty="0" err="1" smtClean="0">
                <a:solidFill>
                  <a:schemeClr val="tx2">
                    <a:lumMod val="75000"/>
                  </a:schemeClr>
                </a:solidFill>
              </a:rPr>
              <a:t>обеспечение</a:t>
            </a:r>
            <a:r>
              <a:rPr sz="2600" dirty="0" smtClean="0">
                <a:solidFill>
                  <a:schemeClr val="tx2">
                    <a:lumMod val="75000"/>
                  </a:schemeClr>
                </a:solidFill>
              </a:rPr>
              <a:t> </a:t>
            </a:r>
            <a:r>
              <a:rPr sz="2600" dirty="0" err="1" smtClean="0">
                <a:solidFill>
                  <a:schemeClr val="tx2">
                    <a:lumMod val="75000"/>
                  </a:schemeClr>
                </a:solidFill>
              </a:rPr>
              <a:t>функционирования</a:t>
            </a:r>
            <a:r>
              <a:rPr sz="2600" dirty="0" smtClean="0">
                <a:solidFill>
                  <a:schemeClr val="tx2">
                    <a:lumMod val="75000"/>
                  </a:schemeClr>
                </a:solidFill>
              </a:rPr>
              <a:t> </a:t>
            </a:r>
            <a:r>
              <a:rPr sz="2600" dirty="0" err="1" smtClean="0">
                <a:solidFill>
                  <a:srgbClr val="FF0000"/>
                </a:solidFill>
              </a:rPr>
              <a:t>внутренней</a:t>
            </a:r>
            <a:r>
              <a:rPr sz="2600" dirty="0" smtClean="0">
                <a:solidFill>
                  <a:srgbClr val="FF0000"/>
                </a:solidFill>
              </a:rPr>
              <a:t> </a:t>
            </a:r>
            <a:r>
              <a:rPr sz="2600" dirty="0" err="1" smtClean="0">
                <a:solidFill>
                  <a:srgbClr val="FF0000"/>
                </a:solidFill>
              </a:rPr>
              <a:t>системы</a:t>
            </a:r>
            <a:r>
              <a:rPr sz="2600" dirty="0" smtClean="0">
                <a:solidFill>
                  <a:srgbClr val="FF0000"/>
                </a:solidFill>
              </a:rPr>
              <a:t> </a:t>
            </a:r>
            <a:r>
              <a:rPr sz="2600" dirty="0" err="1" smtClean="0">
                <a:solidFill>
                  <a:srgbClr val="FF0000"/>
                </a:solidFill>
              </a:rPr>
              <a:t>оценки</a:t>
            </a:r>
            <a:r>
              <a:rPr sz="2600" dirty="0" smtClean="0">
                <a:solidFill>
                  <a:srgbClr val="FF0000"/>
                </a:solidFill>
              </a:rPr>
              <a:t> </a:t>
            </a:r>
            <a:r>
              <a:rPr sz="2600" dirty="0" err="1" smtClean="0">
                <a:solidFill>
                  <a:srgbClr val="FF0000"/>
                </a:solidFill>
              </a:rPr>
              <a:t>качества</a:t>
            </a:r>
            <a:r>
              <a:rPr sz="2600" dirty="0" smtClean="0">
                <a:solidFill>
                  <a:srgbClr val="FF0000"/>
                </a:solidFill>
              </a:rPr>
              <a:t> </a:t>
            </a:r>
            <a:r>
              <a:rPr sz="2600" dirty="0" err="1" smtClean="0">
                <a:solidFill>
                  <a:srgbClr val="FF0000"/>
                </a:solidFill>
              </a:rPr>
              <a:t>образования</a:t>
            </a:r>
            <a:r>
              <a:rPr sz="2600" dirty="0" smtClean="0">
                <a:solidFill>
                  <a:srgbClr val="FF0000"/>
                </a:solidFill>
              </a:rPr>
              <a:t>.</a:t>
            </a:r>
          </a:p>
          <a:p>
            <a:pPr marL="0" indent="0" algn="ctr">
              <a:defRPr/>
            </a:pPr>
            <a:endParaRPr sz="2600" dirty="0" smtClean="0"/>
          </a:p>
          <a:p>
            <a:pPr marL="0" indent="0">
              <a:defRPr/>
            </a:pPr>
            <a:endParaRPr sz="2600" dirty="0" smtClean="0"/>
          </a:p>
        </p:txBody>
      </p:sp>
    </p:spTree>
    <p:extLst>
      <p:ext uri="{BB962C8B-B14F-4D97-AF65-F5344CB8AC3E}">
        <p14:creationId xmlns:p14="http://schemas.microsoft.com/office/powerpoint/2010/main" val="238677981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Заголовок 1"/>
          <p:cNvSpPr>
            <a:spLocks noGrp="1"/>
          </p:cNvSpPr>
          <p:nvPr>
            <p:ph type="title"/>
          </p:nvPr>
        </p:nvSpPr>
        <p:spPr/>
        <p:txBody>
          <a:bodyPr/>
          <a:lstStyle/>
          <a:p>
            <a:pPr algn="ctr"/>
            <a:r>
              <a:rPr lang="ru-RU" sz="2600" dirty="0">
                <a:solidFill>
                  <a:srgbClr val="FF0000"/>
                </a:solidFill>
              </a:rPr>
              <a:t>Локальный нормативный акт образовательного учреждения</a:t>
            </a:r>
          </a:p>
        </p:txBody>
      </p:sp>
      <p:sp>
        <p:nvSpPr>
          <p:cNvPr id="23555" name="Содержимое 2" descr="Rectangle: Click to edit Master text styles&#10;Second level&#10;Third level&#10;Fourth level&#10;Fifth level"/>
          <p:cNvSpPr>
            <a:spLocks noGrp="1"/>
          </p:cNvSpPr>
          <p:nvPr>
            <p:ph idx="1"/>
          </p:nvPr>
        </p:nvSpPr>
        <p:spPr>
          <a:xfrm>
            <a:off x="647824" y="1167619"/>
            <a:ext cx="8844764" cy="6364682"/>
          </a:xfrm>
        </p:spPr>
        <p:txBody>
          <a:bodyPr/>
          <a:lstStyle/>
          <a:p>
            <a:pPr>
              <a:defRPr/>
            </a:pPr>
            <a:r>
              <a:rPr lang="ru-RU" sz="1800" dirty="0">
                <a:solidFill>
                  <a:schemeClr val="tx1">
                    <a:lumMod val="75000"/>
                  </a:schemeClr>
                </a:solidFill>
              </a:rPr>
              <a:t>Наименования Положений ОУ в соответствии с требованиями Федерального закона от 29 декабря 2012 г. № 273-ФЗ «Об образовании в Российской Федерации»,  федерального государственного образовательного стандарта начального общего образования (2009 г. с изм.)</a:t>
            </a:r>
            <a:endParaRPr lang="ru-RU" sz="1800" dirty="0">
              <a:solidFill>
                <a:srgbClr val="FF0000"/>
              </a:solidFill>
            </a:endParaRPr>
          </a:p>
          <a:p>
            <a:pPr>
              <a:defRPr/>
            </a:pPr>
            <a:r>
              <a:rPr lang="ru-RU" sz="2200" b="1" dirty="0">
                <a:solidFill>
                  <a:srgbClr val="FF0000"/>
                </a:solidFill>
              </a:rPr>
              <a:t>Положение о текущем контроле успеваемости и промежуточной  аттестации обучающихся, установление их форм, периодичности и порядка проведения</a:t>
            </a:r>
          </a:p>
          <a:p>
            <a:pPr lvl="1">
              <a:defRPr/>
            </a:pPr>
            <a:endParaRPr lang="ru-RU" sz="1800" dirty="0"/>
          </a:p>
          <a:p>
            <a:pPr lvl="1">
              <a:defRPr/>
            </a:pPr>
            <a:r>
              <a:rPr lang="ru-RU" sz="1800" dirty="0"/>
              <a:t>Положение об индивидуальном учёте результатов освоения обучающимися основной образовательной программы начального общего образования образовательного учреждения (организации)</a:t>
            </a:r>
          </a:p>
          <a:p>
            <a:pPr lvl="1">
              <a:defRPr/>
            </a:pPr>
            <a:r>
              <a:rPr lang="ru-RU" sz="1800" dirty="0"/>
              <a:t>Положение об организации </a:t>
            </a:r>
            <a:r>
              <a:rPr lang="ru-RU" sz="1800" dirty="0" err="1"/>
              <a:t>самообследования</a:t>
            </a:r>
            <a:r>
              <a:rPr lang="ru-RU" sz="1800" dirty="0"/>
              <a:t> образовательного учреждения (организации)</a:t>
            </a:r>
          </a:p>
          <a:p>
            <a:pPr marL="503972" lvl="1" indent="0">
              <a:buNone/>
              <a:defRPr/>
            </a:pPr>
            <a:r>
              <a:rPr lang="ru-RU" sz="2600" b="1" dirty="0">
                <a:solidFill>
                  <a:srgbClr val="FF0000"/>
                </a:solidFill>
              </a:rPr>
              <a:t>Положение о внутренней системе оценки качества образования образовательного учреждения </a:t>
            </a:r>
            <a:endParaRPr lang="ru-RU" sz="1800" dirty="0"/>
          </a:p>
          <a:p>
            <a:pPr marL="0" indent="0">
              <a:defRPr/>
            </a:pPr>
            <a:endParaRPr lang="ru-RU" dirty="0" smtClean="0"/>
          </a:p>
        </p:txBody>
      </p:sp>
    </p:spTree>
    <p:extLst>
      <p:ext uri="{BB962C8B-B14F-4D97-AF65-F5344CB8AC3E}">
        <p14:creationId xmlns:p14="http://schemas.microsoft.com/office/powerpoint/2010/main" val="67776488"/>
      </p:ext>
    </p:extLst>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5816" y="29060"/>
            <a:ext cx="9072562" cy="1262063"/>
          </a:xfrm>
        </p:spPr>
        <p:txBody>
          <a:bodyPr/>
          <a:lstStyle/>
          <a:p>
            <a:pPr algn="ctr"/>
            <a:r>
              <a:rPr lang="ru-RU" sz="2800" dirty="0">
                <a:solidFill>
                  <a:srgbClr val="FF0000"/>
                </a:solidFill>
              </a:rPr>
              <a:t>РЕГУЛИРОВАНИЕ ПО </a:t>
            </a:r>
            <a:r>
              <a:rPr lang="ru-RU" sz="2800" dirty="0" smtClean="0">
                <a:solidFill>
                  <a:srgbClr val="FF0000"/>
                </a:solidFill>
              </a:rPr>
              <a:t>ФЗ </a:t>
            </a:r>
            <a:r>
              <a:rPr lang="ru-RU" sz="2800" dirty="0">
                <a:solidFill>
                  <a:srgbClr val="FF0000"/>
                </a:solidFill>
              </a:rPr>
              <a:t>РФ «ОБ ОБРАЗОВАНИИ» 1992 ГОДА</a:t>
            </a:r>
          </a:p>
        </p:txBody>
      </p:sp>
      <p:sp>
        <p:nvSpPr>
          <p:cNvPr id="3" name="Объект 2"/>
          <p:cNvSpPr>
            <a:spLocks noGrp="1"/>
          </p:cNvSpPr>
          <p:nvPr>
            <p:ph idx="1"/>
          </p:nvPr>
        </p:nvSpPr>
        <p:spPr>
          <a:xfrm>
            <a:off x="503808" y="611485"/>
            <a:ext cx="9071992" cy="6624736"/>
          </a:xfrm>
        </p:spPr>
        <p:txBody>
          <a:bodyPr/>
          <a:lstStyle/>
          <a:p>
            <a:r>
              <a:rPr lang="ru-RU" sz="2400" b="1" dirty="0"/>
              <a:t>Статья 35. Управление государственными и муниципальными образовательными учреждениями. </a:t>
            </a:r>
            <a:endParaRPr lang="ru-RU" sz="2400" dirty="0"/>
          </a:p>
          <a:p>
            <a:r>
              <a:rPr lang="ru-RU" sz="2400" dirty="0"/>
              <a:t>2. Управление государственными и муниципальными образовательными учреждениями строится </a:t>
            </a:r>
            <a:r>
              <a:rPr lang="ru-RU" sz="2400" b="1" dirty="0"/>
              <a:t>на принципах единоначалия и самоуправления</a:t>
            </a:r>
            <a:r>
              <a:rPr lang="ru-RU" sz="2400" dirty="0"/>
              <a:t>. Формами </a:t>
            </a:r>
            <a:r>
              <a:rPr lang="ru-RU" sz="2400" b="1" dirty="0"/>
              <a:t>самоуправления </a:t>
            </a:r>
            <a:r>
              <a:rPr lang="ru-RU" sz="2400" dirty="0"/>
              <a:t>образовательного учреждения являются совет образовательного учреждения, попечительский совет, общее собрание, педагогический совет и другие формы. </a:t>
            </a:r>
            <a:r>
              <a:rPr lang="ru-RU" sz="2400" b="1" dirty="0"/>
              <a:t>Порядок выборов </a:t>
            </a:r>
            <a:r>
              <a:rPr lang="ru-RU" sz="2400" b="1" dirty="0">
                <a:solidFill>
                  <a:srgbClr val="FF0000"/>
                </a:solidFill>
              </a:rPr>
              <a:t>органов самоуправления </a:t>
            </a:r>
            <a:r>
              <a:rPr lang="ru-RU" sz="2400" b="1" dirty="0"/>
              <a:t>образовательного учреждения и их компетенция определяются </a:t>
            </a:r>
            <a:r>
              <a:rPr lang="ru-RU" sz="2400" b="1" dirty="0" smtClean="0"/>
              <a:t>уставом</a:t>
            </a:r>
            <a:r>
              <a:rPr lang="ru-RU" sz="2400" dirty="0"/>
              <a:t> </a:t>
            </a:r>
            <a:r>
              <a:rPr lang="ru-RU" sz="2400" dirty="0" smtClean="0"/>
              <a:t>ОУ</a:t>
            </a:r>
            <a:endParaRPr lang="ru-RU" sz="2400" dirty="0"/>
          </a:p>
          <a:p>
            <a:r>
              <a:rPr lang="ru-RU" sz="2400" dirty="0"/>
              <a:t>2.1. В части, не урегулированной законодательством Российской Федерации, </a:t>
            </a:r>
            <a:r>
              <a:rPr lang="ru-RU" sz="2400" b="1" dirty="0">
                <a:solidFill>
                  <a:srgbClr val="FF0000"/>
                </a:solidFill>
              </a:rPr>
              <a:t>порядок формирования органов управления образовательного учреждения и их компетенция определяются уставом </a:t>
            </a:r>
            <a:r>
              <a:rPr lang="ru-RU" sz="2400" dirty="0"/>
              <a:t>образовательного учреждения.</a:t>
            </a:r>
          </a:p>
          <a:p>
            <a:r>
              <a:rPr lang="ru-RU" sz="2400" dirty="0"/>
              <a:t>5. Разграничение полномочий между советом образовательного учреждения и руководителем образовательного учреждения определяется уставом образовательного учреждения.</a:t>
            </a:r>
          </a:p>
        </p:txBody>
      </p:sp>
    </p:spTree>
    <p:extLst>
      <p:ext uri="{BB962C8B-B14F-4D97-AF65-F5344CB8AC3E}">
        <p14:creationId xmlns:p14="http://schemas.microsoft.com/office/powerpoint/2010/main" val="3718675778"/>
      </p:ext>
    </p:extLst>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2400" b="1" dirty="0">
                <a:solidFill>
                  <a:srgbClr val="FF0000"/>
                </a:solidFill>
              </a:rPr>
              <a:t>РЕГУЛИРОВАНИЕ </a:t>
            </a:r>
            <a:br>
              <a:rPr lang="ru-RU" sz="2400" b="1" dirty="0">
                <a:solidFill>
                  <a:srgbClr val="FF0000"/>
                </a:solidFill>
              </a:rPr>
            </a:br>
            <a:r>
              <a:rPr lang="ru-RU" sz="2400" b="1" dirty="0">
                <a:solidFill>
                  <a:srgbClr val="FF0000"/>
                </a:solidFill>
              </a:rPr>
              <a:t>ПО </a:t>
            </a:r>
            <a:r>
              <a:rPr lang="ru-RU" sz="2400" b="1" dirty="0" smtClean="0">
                <a:solidFill>
                  <a:srgbClr val="FF0000"/>
                </a:solidFill>
              </a:rPr>
              <a:t>ФЕДЕРАЛЬНОМУ </a:t>
            </a:r>
            <a:r>
              <a:rPr lang="ru-RU" sz="2400" b="1" dirty="0">
                <a:solidFill>
                  <a:srgbClr val="FF0000"/>
                </a:solidFill>
              </a:rPr>
              <a:t>ЗАКОНУ ОТ 29.12.2013 г. № 273-ФЗ</a:t>
            </a:r>
          </a:p>
        </p:txBody>
      </p:sp>
      <p:sp>
        <p:nvSpPr>
          <p:cNvPr id="3" name="Объект 2"/>
          <p:cNvSpPr>
            <a:spLocks noGrp="1"/>
          </p:cNvSpPr>
          <p:nvPr>
            <p:ph idx="1"/>
          </p:nvPr>
        </p:nvSpPr>
        <p:spPr>
          <a:xfrm>
            <a:off x="359792" y="971525"/>
            <a:ext cx="9216008" cy="6768752"/>
          </a:xfrm>
        </p:spPr>
        <p:txBody>
          <a:bodyPr/>
          <a:lstStyle/>
          <a:p>
            <a:r>
              <a:rPr lang="ru-RU" sz="2400" b="1" dirty="0"/>
              <a:t>Статья 26. Управление образовательной организацией</a:t>
            </a:r>
            <a:endParaRPr lang="ru-RU" sz="2400" dirty="0"/>
          </a:p>
          <a:p>
            <a:r>
              <a:rPr lang="ru-RU" sz="2400" dirty="0"/>
              <a:t>2. Управление образовательной организацией осуществляется на основе сочетания принципов единоначалия и коллегиальности.</a:t>
            </a:r>
          </a:p>
          <a:p>
            <a:r>
              <a:rPr lang="ru-RU" sz="2400" dirty="0"/>
              <a:t>4. В образовательной организации </a:t>
            </a:r>
            <a:r>
              <a:rPr lang="ru-RU" sz="2400" b="1" dirty="0"/>
              <a:t>формируются коллегиальные органы управления</a:t>
            </a:r>
            <a:r>
              <a:rPr lang="ru-RU" sz="2400" dirty="0"/>
              <a:t>, к которым относятся </a:t>
            </a:r>
            <a:r>
              <a:rPr lang="ru-RU" sz="2400" b="1" dirty="0"/>
              <a:t>общее собрание (конференция) работников </a:t>
            </a:r>
            <a:r>
              <a:rPr lang="ru-RU" sz="2400" dirty="0"/>
              <a:t>образовательной организации (в профессиональной образовательной организации и образовательной организации высшего образования -общее собрание (конференция) работников и обучающихся образовательной организации), </a:t>
            </a:r>
            <a:r>
              <a:rPr lang="ru-RU" sz="2400" b="1" dirty="0"/>
              <a:t>педагогический совет </a:t>
            </a:r>
            <a:r>
              <a:rPr lang="ru-RU" sz="2400" dirty="0"/>
              <a:t>(в образовательной организации высшего образования -ученый совет), </a:t>
            </a:r>
            <a:r>
              <a:rPr lang="ru-RU" sz="2400" b="1" dirty="0"/>
              <a:t>а также могут формироваться </a:t>
            </a:r>
            <a:r>
              <a:rPr lang="ru-RU" sz="2400" dirty="0"/>
              <a:t>попечительский совет, управляющий совет, наблюдательный совет и </a:t>
            </a:r>
            <a:r>
              <a:rPr lang="ru-RU" sz="2400" b="1" dirty="0"/>
              <a:t>другие коллегиальные органы управления, предусмотренные уставом </a:t>
            </a:r>
            <a:r>
              <a:rPr lang="ru-RU" sz="2400" dirty="0"/>
              <a:t>соответствующей образовательной организации.</a:t>
            </a:r>
          </a:p>
        </p:txBody>
      </p:sp>
    </p:spTree>
    <p:extLst>
      <p:ext uri="{BB962C8B-B14F-4D97-AF65-F5344CB8AC3E}">
        <p14:creationId xmlns:p14="http://schemas.microsoft.com/office/powerpoint/2010/main" val="902915005"/>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2400" b="1" dirty="0">
                <a:solidFill>
                  <a:srgbClr val="FF0000"/>
                </a:solidFill>
              </a:rPr>
              <a:t>РЕГУЛИРОВАНИЕ </a:t>
            </a:r>
            <a:br>
              <a:rPr lang="ru-RU" sz="2400" b="1" dirty="0">
                <a:solidFill>
                  <a:srgbClr val="FF0000"/>
                </a:solidFill>
              </a:rPr>
            </a:br>
            <a:r>
              <a:rPr lang="ru-RU" sz="2400" b="1" dirty="0">
                <a:solidFill>
                  <a:srgbClr val="FF0000"/>
                </a:solidFill>
              </a:rPr>
              <a:t>ПО </a:t>
            </a:r>
            <a:r>
              <a:rPr lang="ru-RU" sz="2400" b="1" dirty="0" smtClean="0">
                <a:solidFill>
                  <a:srgbClr val="FF0000"/>
                </a:solidFill>
              </a:rPr>
              <a:t>ФЕДЕРАЛЬНОМУ </a:t>
            </a:r>
            <a:r>
              <a:rPr lang="ru-RU" sz="2400" b="1" dirty="0">
                <a:solidFill>
                  <a:srgbClr val="FF0000"/>
                </a:solidFill>
              </a:rPr>
              <a:t>ЗАКОНУ ОТ 29.12.2013 г. № 273-ФЗ</a:t>
            </a:r>
          </a:p>
        </p:txBody>
      </p:sp>
      <p:sp>
        <p:nvSpPr>
          <p:cNvPr id="3" name="Объект 2"/>
          <p:cNvSpPr>
            <a:spLocks noGrp="1"/>
          </p:cNvSpPr>
          <p:nvPr>
            <p:ph idx="1"/>
          </p:nvPr>
        </p:nvSpPr>
        <p:spPr>
          <a:xfrm>
            <a:off x="359792" y="971525"/>
            <a:ext cx="9216008" cy="6768752"/>
          </a:xfrm>
        </p:spPr>
        <p:txBody>
          <a:bodyPr/>
          <a:lstStyle/>
          <a:p>
            <a:r>
              <a:rPr lang="ru-RU" sz="2400" b="1" dirty="0"/>
              <a:t>Статья 26. Управление образовательной организацией</a:t>
            </a:r>
            <a:endParaRPr lang="ru-RU" sz="2400" dirty="0"/>
          </a:p>
          <a:p>
            <a:r>
              <a:rPr lang="ru-RU" sz="2400" dirty="0"/>
              <a:t>2. Управление образовательной организацией осуществляется на основе сочетания принципов единоначалия и коллегиальности.</a:t>
            </a:r>
          </a:p>
          <a:p>
            <a:r>
              <a:rPr lang="ru-RU" sz="2400" dirty="0"/>
              <a:t>4. В образовательной организации </a:t>
            </a:r>
            <a:r>
              <a:rPr lang="ru-RU" sz="2400" b="1" dirty="0"/>
              <a:t>формируются коллегиальные органы управления</a:t>
            </a:r>
            <a:r>
              <a:rPr lang="ru-RU" sz="2400" dirty="0"/>
              <a:t>, к которым относятся </a:t>
            </a:r>
            <a:r>
              <a:rPr lang="ru-RU" sz="2400" b="1" dirty="0"/>
              <a:t>общее собрание (конференция) работников </a:t>
            </a:r>
            <a:r>
              <a:rPr lang="ru-RU" sz="2400" dirty="0"/>
              <a:t>образовательной организации (в профессиональной образовательной организации и образовательной организации высшего образования -общее собрание (конференция) работников и обучающихся образовательной организации), </a:t>
            </a:r>
            <a:r>
              <a:rPr lang="ru-RU" sz="2400" b="1" dirty="0"/>
              <a:t>педагогический совет </a:t>
            </a:r>
            <a:r>
              <a:rPr lang="ru-RU" sz="2400" dirty="0"/>
              <a:t>(в образовательной организации высшего образования -ученый совет), </a:t>
            </a:r>
            <a:r>
              <a:rPr lang="ru-RU" sz="2400" b="1" dirty="0"/>
              <a:t>а также могут формироваться </a:t>
            </a:r>
            <a:r>
              <a:rPr lang="ru-RU" sz="2400" dirty="0"/>
              <a:t>попечительский совет, управляющий совет, наблюдательный совет и </a:t>
            </a:r>
            <a:r>
              <a:rPr lang="ru-RU" sz="2400" b="1" dirty="0"/>
              <a:t>другие коллегиальные органы управления, предусмотренные уставом </a:t>
            </a:r>
            <a:r>
              <a:rPr lang="ru-RU" sz="2400" dirty="0"/>
              <a:t>соответствующей образовательной организации.</a:t>
            </a:r>
          </a:p>
        </p:txBody>
      </p:sp>
    </p:spTree>
    <p:extLst>
      <p:ext uri="{BB962C8B-B14F-4D97-AF65-F5344CB8AC3E}">
        <p14:creationId xmlns:p14="http://schemas.microsoft.com/office/powerpoint/2010/main" val="3318564272"/>
      </p:ext>
    </p:extLst>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2400" b="1" dirty="0">
                <a:solidFill>
                  <a:srgbClr val="FF0000"/>
                </a:solidFill>
              </a:rPr>
              <a:t>РЕГУЛИРОВАНИЕ </a:t>
            </a:r>
            <a:br>
              <a:rPr lang="ru-RU" sz="2400" b="1" dirty="0">
                <a:solidFill>
                  <a:srgbClr val="FF0000"/>
                </a:solidFill>
              </a:rPr>
            </a:br>
            <a:r>
              <a:rPr lang="ru-RU" sz="2400" b="1" dirty="0">
                <a:solidFill>
                  <a:srgbClr val="FF0000"/>
                </a:solidFill>
              </a:rPr>
              <a:t>ПО </a:t>
            </a:r>
            <a:r>
              <a:rPr lang="ru-RU" sz="2400" b="1" dirty="0" smtClean="0">
                <a:solidFill>
                  <a:srgbClr val="FF0000"/>
                </a:solidFill>
              </a:rPr>
              <a:t>ФЕДЕРАЛЬНОМУ </a:t>
            </a:r>
            <a:r>
              <a:rPr lang="ru-RU" sz="2400" b="1" dirty="0">
                <a:solidFill>
                  <a:srgbClr val="FF0000"/>
                </a:solidFill>
              </a:rPr>
              <a:t>ЗАКОНУ ОТ 29.12.2013 г. № 273-ФЗ</a:t>
            </a:r>
          </a:p>
        </p:txBody>
      </p:sp>
      <p:sp>
        <p:nvSpPr>
          <p:cNvPr id="3" name="Объект 2"/>
          <p:cNvSpPr>
            <a:spLocks noGrp="1"/>
          </p:cNvSpPr>
          <p:nvPr>
            <p:ph idx="1"/>
          </p:nvPr>
        </p:nvSpPr>
        <p:spPr>
          <a:xfrm>
            <a:off x="359792" y="1547589"/>
            <a:ext cx="9216008" cy="5760640"/>
          </a:xfrm>
        </p:spPr>
        <p:txBody>
          <a:bodyPr/>
          <a:lstStyle/>
          <a:p>
            <a:r>
              <a:rPr lang="ru-RU" sz="2400" b="1" dirty="0"/>
              <a:t>Статья 26. Управление образовательной </a:t>
            </a:r>
            <a:r>
              <a:rPr lang="ru-RU" sz="2400" b="1" dirty="0" smtClean="0"/>
              <a:t>организацией</a:t>
            </a:r>
          </a:p>
          <a:p>
            <a:r>
              <a:rPr lang="ru-RU" sz="2400" b="1" dirty="0" smtClean="0"/>
              <a:t>В </a:t>
            </a:r>
            <a:r>
              <a:rPr lang="ru-RU" sz="2400" b="1" dirty="0"/>
              <a:t>целях учета мнения </a:t>
            </a:r>
            <a:r>
              <a:rPr lang="ru-RU" sz="2400" dirty="0"/>
              <a:t>обучающихся, родителей (законных представителей) несовершеннолетних обучающихся </a:t>
            </a:r>
            <a:r>
              <a:rPr lang="ru-RU" sz="2400" b="1" dirty="0"/>
              <a:t>по вопросам управления </a:t>
            </a:r>
            <a:r>
              <a:rPr lang="ru-RU" sz="2400" dirty="0"/>
              <a:t>образовательной организацией </a:t>
            </a:r>
            <a:r>
              <a:rPr lang="ru-RU" sz="2400" b="1" dirty="0"/>
              <a:t>и при принятии </a:t>
            </a:r>
            <a:r>
              <a:rPr lang="ru-RU" sz="2400" dirty="0"/>
              <a:t>образовательной организацией </a:t>
            </a:r>
            <a:r>
              <a:rPr lang="ru-RU" sz="2400" b="1" dirty="0"/>
              <a:t>локальных нормативных актов</a:t>
            </a:r>
            <a:r>
              <a:rPr lang="ru-RU" sz="2400" dirty="0"/>
              <a:t>, затрагивающих их права и законные интересы, </a:t>
            </a:r>
            <a:r>
              <a:rPr lang="ru-RU" sz="2400" b="1" dirty="0"/>
              <a:t>по инициативе обучающихся</a:t>
            </a:r>
            <a:r>
              <a:rPr lang="ru-RU" sz="2400" dirty="0"/>
              <a:t>, родителей (законных представителей) несовершеннолетних обучающихся в образовательной </a:t>
            </a:r>
            <a:r>
              <a:rPr lang="ru-RU" sz="2400" dirty="0" smtClean="0"/>
              <a:t>организации :</a:t>
            </a:r>
            <a:r>
              <a:rPr lang="ru-RU" sz="2400" b="1" dirty="0" smtClean="0"/>
              <a:t>создаются </a:t>
            </a:r>
            <a:r>
              <a:rPr lang="ru-RU" sz="2400" b="1" dirty="0"/>
              <a:t>советы обучающихся </a:t>
            </a:r>
            <a:r>
              <a:rPr lang="ru-RU" sz="2400" dirty="0"/>
              <a:t>(в профессиональной образовательной организации и образовательной организации высшего образования -студенческие советы), </a:t>
            </a:r>
            <a:r>
              <a:rPr lang="ru-RU" sz="2400" b="1" dirty="0"/>
              <a:t>советы родителей (законных представителей) несовершеннолетних </a:t>
            </a:r>
            <a:r>
              <a:rPr lang="ru-RU" sz="2400" b="1" dirty="0" smtClean="0"/>
              <a:t>обучающихся </a:t>
            </a:r>
            <a:r>
              <a:rPr lang="ru-RU" sz="2400" dirty="0" smtClean="0"/>
              <a:t>или </a:t>
            </a:r>
            <a:r>
              <a:rPr lang="ru-RU" sz="2400" dirty="0"/>
              <a:t>иные </a:t>
            </a:r>
            <a:r>
              <a:rPr lang="ru-RU" sz="2400" dirty="0" smtClean="0"/>
              <a:t>органы</a:t>
            </a:r>
          </a:p>
          <a:p>
            <a:r>
              <a:rPr lang="ru-RU" sz="2400" b="1" dirty="0" smtClean="0"/>
              <a:t>Обязательный </a:t>
            </a:r>
            <a:r>
              <a:rPr lang="ru-RU" sz="2400" b="1" dirty="0"/>
              <a:t>учет мнения советов при</a:t>
            </a:r>
            <a:r>
              <a:rPr lang="ru-RU" sz="2400" b="1" dirty="0" smtClean="0"/>
              <a:t>: </a:t>
            </a:r>
            <a:r>
              <a:rPr lang="ru-RU" sz="2400" b="1" i="1" dirty="0" smtClean="0">
                <a:solidFill>
                  <a:srgbClr val="FF0000"/>
                </a:solidFill>
              </a:rPr>
              <a:t>Принятии </a:t>
            </a:r>
            <a:r>
              <a:rPr lang="ru-RU" sz="2400" b="1" i="1" dirty="0">
                <a:solidFill>
                  <a:srgbClr val="FF0000"/>
                </a:solidFill>
              </a:rPr>
              <a:t>локальных нормативных актов, Выборе меры дисциплинарного взыскания в отношении обучающегося</a:t>
            </a:r>
          </a:p>
        </p:txBody>
      </p:sp>
    </p:spTree>
    <p:extLst>
      <p:ext uri="{BB962C8B-B14F-4D97-AF65-F5344CB8AC3E}">
        <p14:creationId xmlns:p14="http://schemas.microsoft.com/office/powerpoint/2010/main" val="2935292920"/>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Обычный">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38511</TotalTime>
  <Words>6056</Words>
  <Application>Microsoft Office PowerPoint</Application>
  <PresentationFormat>Произвольный</PresentationFormat>
  <Paragraphs>612</Paragraphs>
  <Slides>95</Slides>
  <Notes>9</Notes>
  <HiddenSlides>0</HiddenSlides>
  <MMClips>0</MMClips>
  <ScaleCrop>false</ScaleCrop>
  <HeadingPairs>
    <vt:vector size="4" baseType="variant">
      <vt:variant>
        <vt:lpstr>Тема</vt:lpstr>
      </vt:variant>
      <vt:variant>
        <vt:i4>1</vt:i4>
      </vt:variant>
      <vt:variant>
        <vt:lpstr>Заголовки слайдов</vt:lpstr>
      </vt:variant>
      <vt:variant>
        <vt:i4>95</vt:i4>
      </vt:variant>
    </vt:vector>
  </HeadingPairs>
  <TitlesOfParts>
    <vt:vector size="96" baseType="lpstr">
      <vt:lpstr>Обычный</vt:lpstr>
      <vt:lpstr>  Влияние федеральной нормативной базы на управленческие решения</vt:lpstr>
      <vt:lpstr>Современные подходы к оценке качества общего образования: управленческий аспект</vt:lpstr>
      <vt:lpstr>Презентация PowerPoint</vt:lpstr>
      <vt:lpstr>Общий замысел - многофункциональный документ, который должен использоваться в различных применениях, а именно:</vt:lpstr>
      <vt:lpstr>Необходимость наполнения профессионального стандарта учителя новыми компетенциями: </vt:lpstr>
      <vt:lpstr>Научно-методическое и информационно-аналитическое обеспечение управления качеством образования</vt:lpstr>
      <vt:lpstr>Научно-методическое и информационно-аналитическое обеспечение управления качеством образования ФЦПРО – 2016 – 2020 гг</vt:lpstr>
      <vt:lpstr>Презентация PowerPoint</vt:lpstr>
      <vt:lpstr>Актуальность – в нормативных документах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Приказ от 31 декабря 2015г. № 1576 «О внесении изменений в ФГОС НОО</vt:lpstr>
      <vt:lpstr>Приказ от 31 декабря 2015г. № 1576 «О внесении изменений в ФГОС НОО</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Актуальность – в нормативных документах</vt:lpstr>
      <vt:lpstr>Презентация PowerPoint</vt:lpstr>
      <vt:lpstr>Презентация PowerPoint</vt:lpstr>
      <vt:lpstr>Дополнительная общеразвивающая программа: нормативные основания</vt:lpstr>
      <vt:lpstr>Дополнительные общеразвивающие программы</vt:lpstr>
      <vt:lpstr>Дополнительные общеразвивающие программы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Адаптированная образовательная программа</vt:lpstr>
      <vt:lpstr>Презентация PowerPoint</vt:lpstr>
      <vt:lpstr>Презентация PowerPoint</vt:lpstr>
      <vt:lpstr>Презентация PowerPoint</vt:lpstr>
      <vt:lpstr>Презентация PowerPoint</vt:lpstr>
      <vt:lpstr>Презентация PowerPoint</vt:lpstr>
      <vt:lpstr>Каким образом именовать АОП в локальных нормативных актах общеобразовательной организации и иной документации?</vt:lpstr>
      <vt:lpstr>Презентация PowerPoint</vt:lpstr>
      <vt:lpstr>Актуальность Федеральный закон от 29 декабря № 273-ФЗ «Об образовании в Российской Федерации»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Трудовая функция Педагогическая деятельность по реализации  программ начального общего образования. Трудовые действия</vt:lpstr>
      <vt:lpstr>Необходимые умения</vt:lpstr>
      <vt:lpstr>Необходимые знания</vt:lpstr>
      <vt:lpstr>Другие характеристики</vt:lpstr>
      <vt:lpstr>Презентация PowerPoint</vt:lpstr>
      <vt:lpstr>Необходимость наполнения профессионального стандарта учителя новыми компетенциями</vt:lpstr>
      <vt:lpstr>Оценка качества общего образования</vt:lpstr>
      <vt:lpstr>                                                     </vt:lpstr>
      <vt:lpstr>Локальный нормативный акт образовательного учреждения</vt:lpstr>
      <vt:lpstr>РЕГУЛИРОВАНИЕ ПО ФЗ РФ «ОБ ОБРАЗОВАНИИ» 1992 ГОДА</vt:lpstr>
      <vt:lpstr>РЕГУЛИРОВАНИЕ  ПО ФЕДЕРАЛЬНОМУ ЗАКОНУ ОТ 29.12.2013 г. № 273-ФЗ</vt:lpstr>
      <vt:lpstr>РЕГУЛИРОВАНИЕ  ПО ФЕДЕРАЛЬНОМУ ЗАКОНУ ОТ 29.12.2013 г. № 273-ФЗ</vt:lpstr>
      <vt:lpstr>РЕГУЛИРОВАНИЕ  ПО ФЕДЕРАЛЬНОМУ ЗАКОНУ ОТ 29.12.2013 г. № 273-ФЗ</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са</cp:lastModifiedBy>
  <cp:revision>486</cp:revision>
  <dcterms:modified xsi:type="dcterms:W3CDTF">2016-03-22T01:31:08Z</dcterms:modified>
</cp:coreProperties>
</file>