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6" r:id="rId2"/>
    <p:sldId id="298" r:id="rId3"/>
    <p:sldId id="360" r:id="rId4"/>
    <p:sldId id="388" r:id="rId5"/>
    <p:sldId id="377" r:id="rId6"/>
    <p:sldId id="389" r:id="rId7"/>
    <p:sldId id="380" r:id="rId8"/>
    <p:sldId id="378" r:id="rId9"/>
    <p:sldId id="362" r:id="rId10"/>
    <p:sldId id="381" r:id="rId11"/>
    <p:sldId id="363" r:id="rId12"/>
    <p:sldId id="364" r:id="rId13"/>
    <p:sldId id="383" r:id="rId14"/>
    <p:sldId id="365" r:id="rId15"/>
    <p:sldId id="384" r:id="rId16"/>
    <p:sldId id="385" r:id="rId17"/>
    <p:sldId id="367" r:id="rId18"/>
    <p:sldId id="391" r:id="rId19"/>
    <p:sldId id="392" r:id="rId20"/>
    <p:sldId id="394" r:id="rId21"/>
    <p:sldId id="395" r:id="rId22"/>
    <p:sldId id="396" r:id="rId23"/>
    <p:sldId id="397" r:id="rId24"/>
    <p:sldId id="398" r:id="rId25"/>
    <p:sldId id="399" r:id="rId26"/>
    <p:sldId id="400" r:id="rId27"/>
    <p:sldId id="401" r:id="rId28"/>
    <p:sldId id="402" r:id="rId29"/>
    <p:sldId id="403" r:id="rId30"/>
    <p:sldId id="406" r:id="rId31"/>
    <p:sldId id="407" r:id="rId32"/>
    <p:sldId id="408" r:id="rId33"/>
    <p:sldId id="409" r:id="rId34"/>
    <p:sldId id="410" r:id="rId35"/>
    <p:sldId id="411" r:id="rId36"/>
    <p:sldId id="412" r:id="rId37"/>
    <p:sldId id="413" r:id="rId38"/>
    <p:sldId id="414" r:id="rId39"/>
    <p:sldId id="415" r:id="rId40"/>
    <p:sldId id="421" r:id="rId41"/>
    <p:sldId id="423" r:id="rId42"/>
    <p:sldId id="424" r:id="rId43"/>
    <p:sldId id="425" r:id="rId44"/>
    <p:sldId id="426" r:id="rId45"/>
    <p:sldId id="417" r:id="rId46"/>
    <p:sldId id="418" r:id="rId47"/>
    <p:sldId id="420" r:id="rId48"/>
    <p:sldId id="427" r:id="rId49"/>
    <p:sldId id="258" r:id="rId50"/>
  </p:sldIdLst>
  <p:sldSz cx="9144000" cy="6858000" type="screen4x3"/>
  <p:notesSz cx="6797675" cy="9872663"/>
  <p:custDataLst>
    <p:tags r:id="rId52"/>
  </p:custDataLst>
  <p:defaultTextStyle>
    <a:defPPr>
      <a:defRPr lang="ru-RU"/>
    </a:defPPr>
    <a:lvl1pPr marL="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5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58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63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15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20" algn="l" defTabSz="9143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05" autoAdjust="0"/>
  </p:normalViewPr>
  <p:slideViewPr>
    <p:cSldViewPr>
      <p:cViewPr>
        <p:scale>
          <a:sx n="80" d="100"/>
          <a:sy n="80" d="100"/>
        </p:scale>
        <p:origin x="-864" y="-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B6E11-E974-4C03-AE56-BA01E59E8E22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3FDE20-C65E-4BCB-9CB5-4DD2C36250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815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3FDE20-C65E-4BCB-9CB5-4DD2C362508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639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F3CA-8B69-4D0E-9F98-4EF5B6C3B681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A6F9C-E7AD-48F2-A07E-3B848BBA0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430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F3CA-8B69-4D0E-9F98-4EF5B6C3B681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A6F9C-E7AD-48F2-A07E-3B848BBA0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680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F3CA-8B69-4D0E-9F98-4EF5B6C3B681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A6F9C-E7AD-48F2-A07E-3B848BBA0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51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F3CA-8B69-4D0E-9F98-4EF5B6C3B681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A6F9C-E7AD-48F2-A07E-3B848BBA0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1644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F3CA-8B69-4D0E-9F98-4EF5B6C3B681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A6F9C-E7AD-48F2-A07E-3B848BBA0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32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F3CA-8B69-4D0E-9F98-4EF5B6C3B681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A6F9C-E7AD-48F2-A07E-3B848BBA0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548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3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8" indent="0">
              <a:buNone/>
              <a:defRPr sz="1600" b="1"/>
            </a:lvl4pPr>
            <a:lvl5pPr marL="1828610" indent="0">
              <a:buNone/>
              <a:defRPr sz="1600" b="1"/>
            </a:lvl5pPr>
            <a:lvl6pPr marL="2285763" indent="0">
              <a:buNone/>
              <a:defRPr sz="1600" b="1"/>
            </a:lvl6pPr>
            <a:lvl7pPr marL="2742915" indent="0">
              <a:buNone/>
              <a:defRPr sz="1600" b="1"/>
            </a:lvl7pPr>
            <a:lvl8pPr marL="3200068" indent="0">
              <a:buNone/>
              <a:defRPr sz="1600" b="1"/>
            </a:lvl8pPr>
            <a:lvl9pPr marL="365722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3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8" indent="0">
              <a:buNone/>
              <a:defRPr sz="1600" b="1"/>
            </a:lvl4pPr>
            <a:lvl5pPr marL="1828610" indent="0">
              <a:buNone/>
              <a:defRPr sz="1600" b="1"/>
            </a:lvl5pPr>
            <a:lvl6pPr marL="2285763" indent="0">
              <a:buNone/>
              <a:defRPr sz="1600" b="1"/>
            </a:lvl6pPr>
            <a:lvl7pPr marL="2742915" indent="0">
              <a:buNone/>
              <a:defRPr sz="1600" b="1"/>
            </a:lvl7pPr>
            <a:lvl8pPr marL="3200068" indent="0">
              <a:buNone/>
              <a:defRPr sz="1600" b="1"/>
            </a:lvl8pPr>
            <a:lvl9pPr marL="365722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F3CA-8B69-4D0E-9F98-4EF5B6C3B681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A6F9C-E7AD-48F2-A07E-3B848BBA0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582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F3CA-8B69-4D0E-9F98-4EF5B6C3B681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A6F9C-E7AD-48F2-A07E-3B848BBA0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735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F3CA-8B69-4D0E-9F98-4EF5B6C3B681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A6F9C-E7AD-48F2-A07E-3B848BBA0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485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5" indent="0">
              <a:buNone/>
              <a:defRPr sz="1000"/>
            </a:lvl3pPr>
            <a:lvl4pPr marL="1371458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5" indent="0">
              <a:buNone/>
              <a:defRPr sz="900"/>
            </a:lvl7pPr>
            <a:lvl8pPr marL="3200068" indent="0">
              <a:buNone/>
              <a:defRPr sz="900"/>
            </a:lvl8pPr>
            <a:lvl9pPr marL="365722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F3CA-8B69-4D0E-9F98-4EF5B6C3B681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A6F9C-E7AD-48F2-A07E-3B848BBA0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024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3" indent="0">
              <a:buNone/>
              <a:defRPr sz="2800"/>
            </a:lvl2pPr>
            <a:lvl3pPr marL="914305" indent="0">
              <a:buNone/>
              <a:defRPr sz="2400"/>
            </a:lvl3pPr>
            <a:lvl4pPr marL="1371458" indent="0">
              <a:buNone/>
              <a:defRPr sz="2000"/>
            </a:lvl4pPr>
            <a:lvl5pPr marL="1828610" indent="0">
              <a:buNone/>
              <a:defRPr sz="2000"/>
            </a:lvl5pPr>
            <a:lvl6pPr marL="2285763" indent="0">
              <a:buNone/>
              <a:defRPr sz="2000"/>
            </a:lvl6pPr>
            <a:lvl7pPr marL="2742915" indent="0">
              <a:buNone/>
              <a:defRPr sz="2000"/>
            </a:lvl7pPr>
            <a:lvl8pPr marL="3200068" indent="0">
              <a:buNone/>
              <a:defRPr sz="2000"/>
            </a:lvl8pPr>
            <a:lvl9pPr marL="365722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5" indent="0">
              <a:buNone/>
              <a:defRPr sz="1000"/>
            </a:lvl3pPr>
            <a:lvl4pPr marL="1371458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5" indent="0">
              <a:buNone/>
              <a:defRPr sz="900"/>
            </a:lvl7pPr>
            <a:lvl8pPr marL="3200068" indent="0">
              <a:buNone/>
              <a:defRPr sz="900"/>
            </a:lvl8pPr>
            <a:lvl9pPr marL="365722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9F3CA-8B69-4D0E-9F98-4EF5B6C3B681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A6F9C-E7AD-48F2-A07E-3B848BBA0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648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9F3CA-8B69-4D0E-9F98-4EF5B6C3B681}" type="datetimeFigureOut">
              <a:rPr lang="ru-RU" smtClean="0"/>
              <a:t>14.12.2015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A6F9C-E7AD-48F2-A07E-3B848BBA0F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413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30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5" indent="-342865" algn="l" defTabSz="91430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3" indent="-285720" algn="l" defTabSz="91430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2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34" indent="-228577" algn="l" defTabSz="91430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87" indent="-228577" algn="l" defTabSz="91430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0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92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45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97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6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1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6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2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9.png"/><Relationship Id="rId7" Type="http://schemas.openxmlformats.org/officeDocument/2006/relationships/hyperlink" Target="http://www.akademkniga.ru/catalog/15/2534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odval_1.tif"/>
          <p:cNvPicPr>
            <a:picLocks noChangeAspect="1"/>
          </p:cNvPicPr>
          <p:nvPr/>
        </p:nvPicPr>
        <p:blipFill rotWithShape="1">
          <a:blip r:embed="rId2" cstate="print"/>
          <a:srcRect l="2655" t="1380" r="22544" b="3428"/>
          <a:stretch/>
        </p:blipFill>
        <p:spPr>
          <a:xfrm>
            <a:off x="-7938" y="133896"/>
            <a:ext cx="9144000" cy="6858000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06072" y="1196752"/>
            <a:ext cx="7793453" cy="446449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30" tIns="45715" rIns="91430" bIns="45715" anchor="ctr"/>
          <a:lstStyle/>
          <a:p>
            <a:pPr algn="ctr"/>
            <a:endParaRPr lang="ru-RU" dirty="0">
              <a:latin typeface="+mj-lt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806071" y="844552"/>
            <a:ext cx="7793453" cy="504607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89991" tIns="44996" rIns="89991" bIns="44996" anchor="ctr">
            <a:spAutoFit/>
          </a:bodyPr>
          <a:lstStyle/>
          <a:p>
            <a:pPr algn="ctr">
              <a:tabLst>
                <a:tab pos="723825" algn="l"/>
                <a:tab pos="1447650" algn="l"/>
                <a:tab pos="2171475" algn="l"/>
                <a:tab pos="2895300" algn="l"/>
                <a:tab pos="3619125" algn="l"/>
                <a:tab pos="4342950" algn="l"/>
                <a:tab pos="5066775" algn="l"/>
              </a:tabLst>
            </a:pPr>
            <a:endParaRPr lang="ru-RU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algn="ctr">
              <a:tabLst>
                <a:tab pos="723825" algn="l"/>
                <a:tab pos="1447650" algn="l"/>
                <a:tab pos="2171475" algn="l"/>
                <a:tab pos="2895300" algn="l"/>
                <a:tab pos="3619125" algn="l"/>
                <a:tab pos="4342950" algn="l"/>
                <a:tab pos="5066775" algn="l"/>
              </a:tabLst>
            </a:pPr>
            <a:endParaRPr lang="ru-RU" sz="14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algn="ctr">
              <a:tabLst>
                <a:tab pos="723825" algn="l"/>
                <a:tab pos="1447650" algn="l"/>
                <a:tab pos="2171475" algn="l"/>
                <a:tab pos="2895300" algn="l"/>
                <a:tab pos="3619125" algn="l"/>
                <a:tab pos="4342950" algn="l"/>
                <a:tab pos="5066775" algn="l"/>
              </a:tabLst>
            </a:pPr>
            <a:r>
              <a:rPr lang="ru-RU" sz="4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Способный </a:t>
            </a:r>
            <a:r>
              <a:rPr lang="ru-RU" sz="4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ребенок:</a:t>
            </a:r>
          </a:p>
          <a:p>
            <a:pPr algn="ctr">
              <a:tabLst>
                <a:tab pos="723825" algn="l"/>
                <a:tab pos="1447650" algn="l"/>
                <a:tab pos="2171475" algn="l"/>
                <a:tab pos="2895300" algn="l"/>
                <a:tab pos="3619125" algn="l"/>
                <a:tab pos="4342950" algn="l"/>
                <a:tab pos="5066775" algn="l"/>
              </a:tabLst>
            </a:pPr>
            <a:endParaRPr lang="ru-RU" sz="20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algn="ctr">
              <a:tabLst>
                <a:tab pos="723825" algn="l"/>
                <a:tab pos="1447650" algn="l"/>
                <a:tab pos="2171475" algn="l"/>
                <a:tab pos="2895300" algn="l"/>
                <a:tab pos="3619125" algn="l"/>
                <a:tab pos="4342950" algn="l"/>
                <a:tab pos="5066775" algn="l"/>
              </a:tabLst>
            </a:pPr>
            <a:r>
              <a:rPr lang="ru-RU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особенности выявления </a:t>
            </a:r>
          </a:p>
          <a:p>
            <a:pPr algn="ctr">
              <a:tabLst>
                <a:tab pos="723825" algn="l"/>
                <a:tab pos="1447650" algn="l"/>
                <a:tab pos="2171475" algn="l"/>
                <a:tab pos="2895300" algn="l"/>
                <a:tab pos="3619125" algn="l"/>
                <a:tab pos="4342950" algn="l"/>
                <a:tab pos="5066775" algn="l"/>
              </a:tabLst>
            </a:pPr>
            <a:r>
              <a:rPr lang="ru-RU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и поддержки в современной начальной школе</a:t>
            </a:r>
          </a:p>
          <a:p>
            <a:pPr algn="r">
              <a:tabLst>
                <a:tab pos="723825" algn="l"/>
                <a:tab pos="1447650" algn="l"/>
                <a:tab pos="2171475" algn="l"/>
                <a:tab pos="2895300" algn="l"/>
                <a:tab pos="3619125" algn="l"/>
                <a:tab pos="4342950" algn="l"/>
                <a:tab pos="5066775" algn="l"/>
              </a:tabLst>
            </a:pPr>
            <a:endParaRPr lang="ru-RU" sz="20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algn="r">
              <a:tabLst>
                <a:tab pos="723825" algn="l"/>
                <a:tab pos="1447650" algn="l"/>
                <a:tab pos="2171475" algn="l"/>
                <a:tab pos="2895300" algn="l"/>
                <a:tab pos="3619125" algn="l"/>
                <a:tab pos="4342950" algn="l"/>
                <a:tab pos="5066775" algn="l"/>
              </a:tabLst>
            </a:pPr>
            <a:endParaRPr lang="ru-RU" sz="20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algn="r">
              <a:tabLst>
                <a:tab pos="723825" algn="l"/>
                <a:tab pos="1447650" algn="l"/>
                <a:tab pos="2171475" algn="l"/>
                <a:tab pos="2895300" algn="l"/>
                <a:tab pos="3619125" algn="l"/>
                <a:tab pos="4342950" algn="l"/>
                <a:tab pos="5066775" algn="l"/>
              </a:tabLst>
            </a:pPr>
            <a:r>
              <a:rPr lang="ru-RU" sz="20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Янычева</a:t>
            </a:r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 Галина Владимировна, </a:t>
            </a:r>
          </a:p>
          <a:p>
            <a:pPr algn="r">
              <a:tabLst>
                <a:tab pos="723825" algn="l"/>
                <a:tab pos="1447650" algn="l"/>
                <a:tab pos="2171475" algn="l"/>
                <a:tab pos="2895300" algn="l"/>
                <a:tab pos="3619125" algn="l"/>
                <a:tab pos="4342950" algn="l"/>
                <a:tab pos="5066775" algn="l"/>
              </a:tabLst>
            </a:pPr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методист издательства</a:t>
            </a:r>
          </a:p>
          <a:p>
            <a:pPr algn="r">
              <a:tabLst>
                <a:tab pos="723825" algn="l"/>
                <a:tab pos="1447650" algn="l"/>
                <a:tab pos="2171475" algn="l"/>
                <a:tab pos="2895300" algn="l"/>
                <a:tab pos="3619125" algn="l"/>
                <a:tab pos="4342950" algn="l"/>
                <a:tab pos="5066775" algn="l"/>
              </a:tabLst>
            </a:pPr>
            <a:endParaRPr lang="ru-RU" sz="20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-7938" y="5949280"/>
            <a:ext cx="9151938" cy="5397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360">
            <a:noFill/>
            <a:round/>
            <a:headEnd/>
            <a:tailEnd/>
          </a:ln>
          <a:effectLst/>
        </p:spPr>
        <p:txBody>
          <a:bodyPr wrap="none" lIns="91430" tIns="45715" rIns="91430" bIns="45715" anchor="ctr"/>
          <a:lstStyle/>
          <a:p>
            <a:endParaRPr lang="ru-RU">
              <a:latin typeface="+mj-lt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4" y="5733255"/>
            <a:ext cx="1523851" cy="100726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954162" y="6026151"/>
            <a:ext cx="6498158" cy="39865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89991" tIns="44996" rIns="89991" bIns="44996">
            <a:spAutoFit/>
          </a:bodyPr>
          <a:lstStyle/>
          <a:p>
            <a:pPr algn="ctr">
              <a:tabLst>
                <a:tab pos="723825" algn="l"/>
                <a:tab pos="1447650" algn="l"/>
                <a:tab pos="2171475" algn="l"/>
                <a:tab pos="2895300" algn="l"/>
                <a:tab pos="3619125" algn="l"/>
                <a:tab pos="4342950" algn="l"/>
                <a:tab pos="5066775" algn="l"/>
                <a:tab pos="5790600" algn="l"/>
                <a:tab pos="6514425" algn="l"/>
                <a:tab pos="7238250" algn="l"/>
              </a:tabLst>
            </a:pPr>
            <a:r>
              <a:rPr lang="ru-RU" sz="2000" b="1" dirty="0">
                <a:solidFill>
                  <a:srgbClr val="310482"/>
                </a:solidFill>
                <a:latin typeface="Cambria" pitchFamily="18" charset="0"/>
                <a:cs typeface="Arial" pitchFamily="34" charset="0"/>
              </a:rPr>
              <a:t>ИЗДАТЕЛЬСТВО «АКАДЕМКНИГА/УЧЕБНИК»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12310" y="188641"/>
            <a:ext cx="7786464" cy="830987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>
              <a:tabLst>
                <a:tab pos="0" algn="l"/>
                <a:tab pos="447628" algn="l"/>
                <a:tab pos="893670" algn="l"/>
                <a:tab pos="1342885" algn="l"/>
                <a:tab pos="1793689" algn="l"/>
                <a:tab pos="2242905" algn="l"/>
                <a:tab pos="2692121" algn="l"/>
                <a:tab pos="3141337" algn="l"/>
                <a:tab pos="3590553" algn="l"/>
                <a:tab pos="4039769" algn="l"/>
                <a:tab pos="4488985" algn="l"/>
                <a:tab pos="4938201" algn="l"/>
                <a:tab pos="5389004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</a:pPr>
            <a:r>
              <a:rPr lang="ru-RU" sz="2400" b="1" dirty="0">
                <a:solidFill>
                  <a:srgbClr val="3104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Российская  Академия наук </a:t>
            </a:r>
            <a:r>
              <a:rPr lang="ru-RU" sz="2400" b="1" dirty="0" smtClean="0">
                <a:solidFill>
                  <a:srgbClr val="3104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   </a:t>
            </a:r>
          </a:p>
          <a:p>
            <a:pPr algn="ctr">
              <a:tabLst>
                <a:tab pos="0" algn="l"/>
                <a:tab pos="447628" algn="l"/>
                <a:tab pos="893670" algn="l"/>
                <a:tab pos="1342885" algn="l"/>
                <a:tab pos="1793689" algn="l"/>
                <a:tab pos="2242905" algn="l"/>
                <a:tab pos="2692121" algn="l"/>
                <a:tab pos="3141337" algn="l"/>
                <a:tab pos="3590553" algn="l"/>
                <a:tab pos="4039769" algn="l"/>
                <a:tab pos="4488985" algn="l"/>
                <a:tab pos="4938201" algn="l"/>
                <a:tab pos="5389004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</a:pPr>
            <a:r>
              <a:rPr lang="ru-RU" sz="2400" b="1" dirty="0" smtClean="0">
                <a:solidFill>
                  <a:srgbClr val="3104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Издательский </a:t>
            </a:r>
            <a:r>
              <a:rPr lang="ru-RU" sz="2400" b="1" dirty="0">
                <a:solidFill>
                  <a:srgbClr val="3104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комплекс </a:t>
            </a:r>
            <a:r>
              <a:rPr lang="ru-RU" sz="2400" b="1" dirty="0" smtClean="0">
                <a:solidFill>
                  <a:srgbClr val="3104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«Наука»</a:t>
            </a:r>
            <a:endParaRPr lang="ru-RU" sz="2400" b="1" dirty="0">
              <a:solidFill>
                <a:srgbClr val="3104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611561" y="133896"/>
            <a:ext cx="7987965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97602" y="1019628"/>
            <a:ext cx="7987965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742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0" y="188640"/>
            <a:ext cx="683567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683567" y="188640"/>
            <a:ext cx="8460433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Нередко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 родителей нет возможности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отдавать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ребенка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кружки и секции, поэтому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они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обращаются к ресурсам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школы.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0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Развитие способностей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часто связано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 интеллектуальной деятельностью. Поэтому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объектом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внимания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вновь становится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школа.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Школа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– в центре  выявления и поддержки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ного ребенка!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294431" y="4365104"/>
            <a:ext cx="1205879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93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1115616" y="290059"/>
            <a:ext cx="7848872" cy="1986813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3.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Всегда ли </a:t>
            </a:r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algn="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ребенок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самостоятелен в выборе деятельности, которая способствует развитию его способностей?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</p:txBody>
      </p:sp>
      <p:pic>
        <p:nvPicPr>
          <p:cNvPr id="10" name="Рисунок 9" descr="http://atrade.info/wp-content/uploads/2010/12/xyz1-300x28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r="13000"/>
          <a:stretch/>
        </p:blipFill>
        <p:spPr bwMode="auto">
          <a:xfrm>
            <a:off x="1150957" y="290061"/>
            <a:ext cx="828755" cy="8346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5616" y="2564904"/>
            <a:ext cx="78488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Вероятно,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нет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!</a:t>
            </a: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Способные к интеллектуальной деятельности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дети 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–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разные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 по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характеру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активности, 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 по направленности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творческого потенциала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. 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Явные 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способности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обнаруживают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себя в деятельности ребенка достаточно ярко и отчетливо (как бы «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сами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 себе»). 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Ск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рытые  способности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могут длительное время не проявляться и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огда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сложно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«увидеть» и оценить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активность, достижения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ребенка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.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92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4" y="188640"/>
            <a:ext cx="8316416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Вместе с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тем, специалисты подчёркивают, что: 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стремление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 творчеству и самостоятельности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считается отличительной особенностью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способных 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детей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. Они высказывают собственные идеи и отстаивают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свою точку зрения.</a:t>
            </a: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Такие дети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не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ограничиваются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своей деятельности требованиями, которые содержит задание,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открывают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новые способы решения проблем. </a:t>
            </a:r>
          </a:p>
        </p:txBody>
      </p:sp>
    </p:spTree>
    <p:extLst>
      <p:ext uri="{BB962C8B-B14F-4D97-AF65-F5344CB8AC3E}">
        <p14:creationId xmlns:p14="http://schemas.microsoft.com/office/powerpoint/2010/main" val="249694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4" y="188640"/>
            <a:ext cx="8316416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ак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правило,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способный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ребенок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отличается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высоким уровнем творчества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самостоятельности. </a:t>
            </a: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Значит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, что для его развития и поддержки необходимо использовать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особые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инструменты,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которые:</a:t>
            </a: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342900" indent="-342900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позволяют 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самостоятельно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искать и находить ответы на интересующие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вопросы;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342900" indent="-342900">
              <a:buFontTx/>
              <a:buChar char="-"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проявлять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инициативу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импровизировать;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342900" indent="-342900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продвигаться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познании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собственным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(как правило, более быстрым, чем «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обычные»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дети)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темпом. </a:t>
            </a:r>
          </a:p>
        </p:txBody>
      </p:sp>
    </p:spTree>
    <p:extLst>
      <p:ext uri="{BB962C8B-B14F-4D97-AF65-F5344CB8AC3E}">
        <p14:creationId xmlns:p14="http://schemas.microsoft.com/office/powerpoint/2010/main" val="170173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1115616" y="290059"/>
            <a:ext cx="7848872" cy="2202837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4.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Какие ресурсы </a:t>
            </a:r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algn="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п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редлагает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система учебников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 </a:t>
            </a:r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algn="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«Перспективная начальная школа» для работы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со способными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детьми? 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</p:txBody>
      </p:sp>
      <p:pic>
        <p:nvPicPr>
          <p:cNvPr id="10" name="Рисунок 9" descr="http://atrade.info/wp-content/uploads/2010/12/xyz1-300x28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r="13000"/>
          <a:stretch/>
        </p:blipFill>
        <p:spPr bwMode="auto">
          <a:xfrm>
            <a:off x="1466521" y="434074"/>
            <a:ext cx="823019" cy="9574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335846"/>
            <a:ext cx="7992888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i="1" dirty="0" smtClean="0"/>
          </a:p>
          <a:p>
            <a:endParaRPr lang="ru-RU" i="1" dirty="0"/>
          </a:p>
          <a:p>
            <a:endParaRPr lang="ru-RU" i="1" dirty="0" smtClean="0"/>
          </a:p>
          <a:p>
            <a:endParaRPr lang="ru-RU" i="1" dirty="0"/>
          </a:p>
          <a:p>
            <a:endParaRPr lang="ru-RU" i="1" dirty="0" smtClean="0"/>
          </a:p>
          <a:p>
            <a:endParaRPr lang="ru-RU" i="1" dirty="0"/>
          </a:p>
          <a:p>
            <a:endParaRPr lang="ru-RU" i="1" dirty="0" smtClean="0"/>
          </a:p>
          <a:p>
            <a:endParaRPr lang="ru-RU" i="1" dirty="0" smtClean="0"/>
          </a:p>
          <a:p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Основная 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идея системы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 «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Перспективная начальная школа»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–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оптимальное развитие каждого ребенка на основе 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педагогической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поддержки его индивидуальных возрастных,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психологических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и физиологических особенностей </a:t>
            </a:r>
            <a:r>
              <a:rPr lang="ru-RU" sz="2000" b="1" dirty="0">
                <a:solidFill>
                  <a:srgbClr val="C00000"/>
                </a:solidFill>
                <a:latin typeface="Cambria" pitchFamily="18" charset="0"/>
              </a:rPr>
              <a:t>в условиях </a:t>
            </a:r>
            <a:r>
              <a:rPr lang="ru-RU" sz="2000" b="1" dirty="0" smtClean="0">
                <a:solidFill>
                  <a:srgbClr val="C00000"/>
                </a:solidFill>
                <a:latin typeface="Cambria" pitchFamily="18" charset="0"/>
              </a:rPr>
              <a:t>специально организованной </a:t>
            </a:r>
            <a:r>
              <a:rPr lang="ru-RU" sz="2000" b="1" dirty="0">
                <a:solidFill>
                  <a:srgbClr val="C00000"/>
                </a:solidFill>
                <a:latin typeface="Cambria" pitchFamily="18" charset="0"/>
              </a:rPr>
              <a:t>аудиторной и внеурочной деятельности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. В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этой деятельности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ученик как равноправный участник процесса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образования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выступает то в роли обучаемого, то –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обучающего, то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 роли организатора этого процесса.</a:t>
            </a:r>
          </a:p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Учет </a:t>
            </a:r>
            <a:r>
              <a:rPr lang="ru-RU" sz="2000" b="1" dirty="0">
                <a:solidFill>
                  <a:srgbClr val="C00000"/>
                </a:solidFill>
                <a:latin typeface="Cambria" pitchFamily="18" charset="0"/>
              </a:rPr>
              <a:t>индивидуальных особенностей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каждого обучающегося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(включая способных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детей и детей с ограниченными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возможностями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здоровья) выдвигает на первый план проблему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соотношения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обучения и развития.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0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4" y="188640"/>
            <a:ext cx="8136904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«Перспективная начальная школа»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учитывает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своеобразие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выполнения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ным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ребенком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определенной деятельности,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его готовность все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делать по-своему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.</a:t>
            </a: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Самое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первое задание 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учебника по математике в 1 классе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сформулировано следующим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образом: 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Рассмотри рисунок и расскажи, 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что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ты на нем видишь…»</a:t>
            </a:r>
          </a:p>
          <a:p>
            <a:pPr algn="r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9" y="3429000"/>
            <a:ext cx="2160240" cy="30415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127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4" y="188640"/>
            <a:ext cx="8208912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Вопросы 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 самому первому заданию 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учебника 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 литературному чтению в 1 </a:t>
            </a:r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кл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.: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Получая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 первых же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шагов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обучения в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школе возможность 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ысказать и обосновать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собственную точку зрения, 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ный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ребенок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реализует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потребность </a:t>
            </a: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творчестве </a:t>
            </a: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самостоятельности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. </a:t>
            </a:r>
          </a:p>
          <a:p>
            <a:pPr algn="r"/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pPr algn="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1" t="10421" r="40047" b="8216"/>
          <a:stretch/>
        </p:blipFill>
        <p:spPr bwMode="auto">
          <a:xfrm>
            <a:off x="1259632" y="764705"/>
            <a:ext cx="3373258" cy="4968552"/>
          </a:xfrm>
          <a:prstGeom prst="rect">
            <a:avLst/>
          </a:prstGeom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ая выноска 6"/>
          <p:cNvSpPr/>
          <p:nvPr/>
        </p:nvSpPr>
        <p:spPr>
          <a:xfrm>
            <a:off x="4788024" y="2348880"/>
            <a:ext cx="3705213" cy="1008112"/>
          </a:xfrm>
          <a:prstGeom prst="wedgeRectCallout">
            <a:avLst>
              <a:gd name="adj1" fmla="val -68864"/>
              <a:gd name="adj2" fmla="val 101373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«Как ты думаешь, </a:t>
            </a:r>
          </a:p>
          <a:p>
            <a:pPr algn="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что выбрала Маша? </a:t>
            </a:r>
          </a:p>
          <a:p>
            <a:pPr algn="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А Миша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? Почему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?»</a:t>
            </a:r>
          </a:p>
        </p:txBody>
      </p:sp>
    </p:spTree>
    <p:extLst>
      <p:ext uri="{BB962C8B-B14F-4D97-AF65-F5344CB8AC3E}">
        <p14:creationId xmlns:p14="http://schemas.microsoft.com/office/powerpoint/2010/main" val="39295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4" y="188640"/>
            <a:ext cx="8316416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Взрослые, понаблюдайте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за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ребенком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!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Он выполнил задание «как все» или высказал свою, оригинальную точку зрения?»; 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Насколько убедительно он отстаивал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свое мнение?». </a:t>
            </a: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Это позволит получить информацию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,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связанную с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направлениями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содержанием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индивидуальной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поддержки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школьника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(если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она ему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необходима)</a:t>
            </a: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0525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4" y="188640"/>
            <a:ext cx="8136904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«Научные клубы младшего школьника» - инструмент развития </a:t>
            </a:r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способного</a:t>
            </a:r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ребенка</a:t>
            </a: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Яркие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незаурядные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оригинальные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 участников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клубов в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ходе заседаний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при выполнении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 – это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проявление познавательных способностей,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не только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выявлять,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 и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развивать.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</a:t>
            </a:r>
          </a:p>
        </p:txBody>
      </p:sp>
      <p:pic>
        <p:nvPicPr>
          <p:cNvPr id="5" name="Рисунок 4"/>
          <p:cNvPicPr/>
          <p:nvPr/>
        </p:nvPicPr>
        <p:blipFill rotWithShape="1">
          <a:blip r:embed="rId3"/>
          <a:srcRect l="24528" t="19439" r="47096" b="19639"/>
          <a:stretch/>
        </p:blipFill>
        <p:spPr bwMode="auto">
          <a:xfrm>
            <a:off x="1403648" y="1700809"/>
            <a:ext cx="1062501" cy="14597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/>
          <a:srcRect l="30781" t="12224" r="30583" b="5411"/>
          <a:stretch/>
        </p:blipFill>
        <p:spPr bwMode="auto">
          <a:xfrm>
            <a:off x="2471754" y="1700808"/>
            <a:ext cx="1164142" cy="14597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5"/>
          <a:srcRect l="17634" t="29259" r="17598" b="23447"/>
          <a:stretch/>
        </p:blipFill>
        <p:spPr bwMode="auto">
          <a:xfrm>
            <a:off x="4644008" y="1836569"/>
            <a:ext cx="1829941" cy="116236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6"/>
          <a:srcRect l="4007" t="25050" r="26414" b="24649"/>
          <a:stretch/>
        </p:blipFill>
        <p:spPr bwMode="auto">
          <a:xfrm>
            <a:off x="6473949" y="1836569"/>
            <a:ext cx="1842467" cy="11687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ая выноска 1"/>
          <p:cNvSpPr/>
          <p:nvPr/>
        </p:nvSpPr>
        <p:spPr>
          <a:xfrm>
            <a:off x="968239" y="3493881"/>
            <a:ext cx="3488977" cy="1080120"/>
          </a:xfrm>
          <a:prstGeom prst="wedgeRectCallout">
            <a:avLst>
              <a:gd name="adj1" fmla="val 8517"/>
              <a:gd name="adj2" fmla="val -66135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Это членский билет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К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луба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лю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бителей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ч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тения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и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за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гадок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р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усского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я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зыка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4788024" y="3474501"/>
            <a:ext cx="3705213" cy="1080120"/>
          </a:xfrm>
          <a:prstGeom prst="wedgeRectCallout">
            <a:avLst>
              <a:gd name="adj1" fmla="val -32327"/>
              <a:gd name="adj2" fmla="val -65036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Это членский билет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любителей  природы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1010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4" y="188640"/>
            <a:ext cx="8136904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Расчётно-конструкторское бюро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(решение практических задач) </a:t>
            </a:r>
            <a:endParaRPr lang="ru-RU" sz="1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тетрадь №3 для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самостоятельной работы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  математике в 3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кл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ассе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«Математика в практических заданиях»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1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Ученикам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предлагается</a:t>
            </a: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практическое задание, </a:t>
            </a: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связанное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изучением</a:t>
            </a: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озера Байкал, 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используя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такие понятия, 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как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«длина», 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ширина», «площадь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»</a:t>
            </a:r>
          </a:p>
          <a:p>
            <a:pPr algn="r"/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(интеграция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математики и 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окружающего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мира, 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истории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экологии)</a:t>
            </a:r>
          </a:p>
          <a:p>
            <a:pPr algn="r"/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</a:t>
            </a:r>
          </a:p>
        </p:txBody>
      </p:sp>
      <p:pic>
        <p:nvPicPr>
          <p:cNvPr id="7" name="Рисунок 6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9" t="18237" r="41805" b="19038"/>
          <a:stretch/>
        </p:blipFill>
        <p:spPr bwMode="auto">
          <a:xfrm>
            <a:off x="1547664" y="2420888"/>
            <a:ext cx="2823434" cy="3528392"/>
          </a:xfrm>
          <a:prstGeom prst="rect">
            <a:avLst/>
          </a:prstGeom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59427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91430" tIns="45715" rIns="91430" bIns="45715" anchor="ctr"/>
          <a:lstStyle/>
          <a:p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6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79095" y="204561"/>
            <a:ext cx="8352929" cy="56014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30" tIns="45715" rIns="91430" bIns="45715" anchor="ctr">
            <a:spAutoFit/>
          </a:bodyPr>
          <a:lstStyle/>
          <a:p>
            <a:pPr algn="ctr">
              <a:lnSpc>
                <a:spcPct val="95000"/>
              </a:lnSpc>
              <a:tabLst>
                <a:tab pos="0" algn="l"/>
                <a:tab pos="447628" algn="l"/>
                <a:tab pos="895257" algn="l"/>
                <a:tab pos="1344474" algn="l"/>
                <a:tab pos="1793689" algn="l"/>
                <a:tab pos="2242905" algn="l"/>
                <a:tab pos="2692121" algn="l"/>
                <a:tab pos="3141337" algn="l"/>
                <a:tab pos="3590553" algn="l"/>
                <a:tab pos="4039769" algn="l"/>
                <a:tab pos="4488985" algn="l"/>
                <a:tab pos="4938201" algn="l"/>
                <a:tab pos="5387417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  <a:tab pos="9409725" algn="l"/>
              </a:tabLst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Рассматриваемые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вопросы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: </a:t>
            </a:r>
            <a:endParaRPr lang="ru-RU" sz="3000" i="1" dirty="0">
              <a:solidFill>
                <a:srgbClr val="002060"/>
              </a:solidFill>
              <a:latin typeface="Cambria" pitchFamily="18" charset="0"/>
              <a:cs typeface="Tahoma" pitchFamily="32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2339752" y="1556792"/>
            <a:ext cx="46805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971601" y="764704"/>
            <a:ext cx="7860424" cy="5940078"/>
          </a:xfrm>
          <a:prstGeom prst="rect">
            <a:avLst/>
          </a:prstGeom>
          <a:solidFill>
            <a:schemeClr val="bg1"/>
          </a:solidFill>
        </p:spPr>
        <p:txBody>
          <a:bodyPr wrap="square" lIns="91430" tIns="45715" rIns="91430" bIns="45715">
            <a:spAutoFit/>
          </a:bodyPr>
          <a:lstStyle/>
          <a:p>
            <a:pPr marL="342900" indent="-342900">
              <a:buAutoNum type="arabicPeriod"/>
              <a:tabLst>
                <a:tab pos="0" algn="l"/>
                <a:tab pos="447628" algn="l"/>
                <a:tab pos="896845" algn="l"/>
                <a:tab pos="1346060" algn="l"/>
                <a:tab pos="1795277" algn="l"/>
                <a:tab pos="2244492" algn="l"/>
                <a:tab pos="2693709" algn="l"/>
                <a:tab pos="3142924" algn="l"/>
                <a:tab pos="3592140" algn="l"/>
                <a:tab pos="4041356" algn="l"/>
                <a:tab pos="4490572" algn="l"/>
                <a:tab pos="4939788" algn="l"/>
                <a:tab pos="5389004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Зачем выявлять и поддерживать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ного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ребенка?</a:t>
            </a:r>
          </a:p>
          <a:p>
            <a:pPr marL="342900" indent="-342900">
              <a:buAutoNum type="arabicPeriod"/>
              <a:tabLst>
                <a:tab pos="0" algn="l"/>
                <a:tab pos="447628" algn="l"/>
                <a:tab pos="896845" algn="l"/>
                <a:tab pos="1346060" algn="l"/>
                <a:tab pos="1795277" algn="l"/>
                <a:tab pos="2244492" algn="l"/>
                <a:tab pos="2693709" algn="l"/>
                <a:tab pos="3142924" algn="l"/>
                <a:tab pos="3592140" algn="l"/>
                <a:tab pos="4041356" algn="l"/>
                <a:tab pos="4490572" algn="l"/>
                <a:tab pos="4939788" algn="l"/>
                <a:tab pos="5389004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</a:pP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342900" indent="-342900">
              <a:buAutoNum type="arabicPeriod"/>
              <a:tabLst>
                <a:tab pos="0" algn="l"/>
                <a:tab pos="447628" algn="l"/>
                <a:tab pos="896845" algn="l"/>
                <a:tab pos="1346060" algn="l"/>
                <a:tab pos="1795277" algn="l"/>
                <a:tab pos="2244492" algn="l"/>
                <a:tab pos="2693709" algn="l"/>
                <a:tab pos="3142924" algn="l"/>
                <a:tab pos="3592140" algn="l"/>
                <a:tab pos="4041356" algn="l"/>
                <a:tab pos="4490572" algn="l"/>
                <a:tab pos="4939788" algn="l"/>
                <a:tab pos="5389004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Какого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ребенка считать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способным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?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342900" indent="-342900">
              <a:buAutoNum type="arabicPeriod"/>
              <a:tabLst>
                <a:tab pos="0" algn="l"/>
                <a:tab pos="447628" algn="l"/>
                <a:tab pos="896845" algn="l"/>
                <a:tab pos="1346060" algn="l"/>
                <a:tab pos="1795277" algn="l"/>
                <a:tab pos="2244492" algn="l"/>
                <a:tab pos="2693709" algn="l"/>
                <a:tab pos="3142924" algn="l"/>
                <a:tab pos="3592140" algn="l"/>
                <a:tab pos="4041356" algn="l"/>
                <a:tab pos="4490572" algn="l"/>
                <a:tab pos="4939788" algn="l"/>
                <a:tab pos="5389004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</a:pP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342900" indent="-342900">
              <a:buAutoNum type="arabicPeriod"/>
              <a:tabLst>
                <a:tab pos="0" algn="l"/>
                <a:tab pos="447628" algn="l"/>
                <a:tab pos="896845" algn="l"/>
                <a:tab pos="1346060" algn="l"/>
                <a:tab pos="1795277" algn="l"/>
                <a:tab pos="2244492" algn="l"/>
                <a:tab pos="2693709" algn="l"/>
                <a:tab pos="3142924" algn="l"/>
                <a:tab pos="3592140" algn="l"/>
                <a:tab pos="4041356" algn="l"/>
                <a:tab pos="4490572" algn="l"/>
                <a:tab pos="4939788" algn="l"/>
                <a:tab pos="5389004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Всегда ли ребёнок самостоятелен в выборе деятельности, которая способствует развитию его способностей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?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342900" indent="-342900">
              <a:buAutoNum type="arabicPeriod"/>
              <a:tabLst>
                <a:tab pos="0" algn="l"/>
                <a:tab pos="447628" algn="l"/>
                <a:tab pos="896845" algn="l"/>
                <a:tab pos="1346060" algn="l"/>
                <a:tab pos="1795277" algn="l"/>
                <a:tab pos="2244492" algn="l"/>
                <a:tab pos="2693709" algn="l"/>
                <a:tab pos="3142924" algn="l"/>
                <a:tab pos="3592140" algn="l"/>
                <a:tab pos="4041356" algn="l"/>
                <a:tab pos="4490572" algn="l"/>
                <a:tab pos="4939788" algn="l"/>
                <a:tab pos="5389004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</a:pP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342900" indent="-342900">
              <a:buAutoNum type="arabicPeriod"/>
              <a:tabLst>
                <a:tab pos="0" algn="l"/>
                <a:tab pos="447628" algn="l"/>
                <a:tab pos="896845" algn="l"/>
                <a:tab pos="1346060" algn="l"/>
                <a:tab pos="1795277" algn="l"/>
                <a:tab pos="2244492" algn="l"/>
                <a:tab pos="2693709" algn="l"/>
                <a:tab pos="3142924" algn="l"/>
                <a:tab pos="3592140" algn="l"/>
                <a:tab pos="4041356" algn="l"/>
                <a:tab pos="4490572" algn="l"/>
                <a:tab pos="4939788" algn="l"/>
                <a:tab pos="5389004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Какие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ресурсы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имеет «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Перспективная начальная школа» для работы с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такими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детьми? 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342900" indent="-342900">
              <a:buAutoNum type="arabicPeriod"/>
              <a:tabLst>
                <a:tab pos="0" algn="l"/>
                <a:tab pos="447628" algn="l"/>
                <a:tab pos="896845" algn="l"/>
                <a:tab pos="1346060" algn="l"/>
                <a:tab pos="1795277" algn="l"/>
                <a:tab pos="2244492" algn="l"/>
                <a:tab pos="2693709" algn="l"/>
                <a:tab pos="3142924" algn="l"/>
                <a:tab pos="3592140" algn="l"/>
                <a:tab pos="4041356" algn="l"/>
                <a:tab pos="4490572" algn="l"/>
                <a:tab pos="4939788" algn="l"/>
                <a:tab pos="5389004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</a:pP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342900" indent="-342900">
              <a:buAutoNum type="arabicPeriod"/>
              <a:tabLst>
                <a:tab pos="0" algn="l"/>
                <a:tab pos="447628" algn="l"/>
                <a:tab pos="896845" algn="l"/>
                <a:tab pos="1346060" algn="l"/>
                <a:tab pos="1795277" algn="l"/>
                <a:tab pos="2244492" algn="l"/>
                <a:tab pos="2693709" algn="l"/>
                <a:tab pos="3142924" algn="l"/>
                <a:tab pos="3592140" algn="l"/>
                <a:tab pos="4041356" algn="l"/>
                <a:tab pos="4490572" algn="l"/>
                <a:tab pos="4939788" algn="l"/>
                <a:tab pos="5389004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Диагностика: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чем заключаются возможности и ограничения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?</a:t>
            </a:r>
          </a:p>
          <a:p>
            <a:pPr marL="342900" indent="-342900">
              <a:buAutoNum type="arabicPeriod"/>
              <a:tabLst>
                <a:tab pos="0" algn="l"/>
                <a:tab pos="447628" algn="l"/>
                <a:tab pos="896845" algn="l"/>
                <a:tab pos="1346060" algn="l"/>
                <a:tab pos="1795277" algn="l"/>
                <a:tab pos="2244492" algn="l"/>
                <a:tab pos="2693709" algn="l"/>
                <a:tab pos="3142924" algn="l"/>
                <a:tab pos="3592140" algn="l"/>
                <a:tab pos="4041356" algn="l"/>
                <a:tab pos="4490572" algn="l"/>
                <a:tab pos="4939788" algn="l"/>
                <a:tab pos="5389004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</a:pP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342900" indent="-342900">
              <a:buAutoNum type="arabicPeriod"/>
              <a:tabLst>
                <a:tab pos="0" algn="l"/>
                <a:tab pos="447628" algn="l"/>
                <a:tab pos="896845" algn="l"/>
                <a:tab pos="1346060" algn="l"/>
                <a:tab pos="1795277" algn="l"/>
                <a:tab pos="2244492" algn="l"/>
                <a:tab pos="2693709" algn="l"/>
                <a:tab pos="3142924" algn="l"/>
                <a:tab pos="3592140" algn="l"/>
                <a:tab pos="4041356" algn="l"/>
                <a:tab pos="4490572" algn="l"/>
                <a:tab pos="4939788" algn="l"/>
                <a:tab pos="5389004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Олимпиады и конкурсы: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каковы возможности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для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развития ребенка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?</a:t>
            </a:r>
          </a:p>
          <a:p>
            <a:pPr marL="342900" indent="-342900">
              <a:buAutoNum type="arabicPeriod"/>
              <a:tabLst>
                <a:tab pos="0" algn="l"/>
                <a:tab pos="447628" algn="l"/>
                <a:tab pos="896845" algn="l"/>
                <a:tab pos="1346060" algn="l"/>
                <a:tab pos="1795277" algn="l"/>
                <a:tab pos="2244492" algn="l"/>
                <a:tab pos="2693709" algn="l"/>
                <a:tab pos="3142924" algn="l"/>
                <a:tab pos="3592140" algn="l"/>
                <a:tab pos="4041356" algn="l"/>
                <a:tab pos="4490572" algn="l"/>
                <a:tab pos="4939788" algn="l"/>
                <a:tab pos="5389004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</a:pP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342900" indent="-342900">
              <a:buAutoNum type="arabicPeriod"/>
              <a:tabLst>
                <a:tab pos="0" algn="l"/>
                <a:tab pos="447628" algn="l"/>
                <a:tab pos="896845" algn="l"/>
                <a:tab pos="1346060" algn="l"/>
                <a:tab pos="1795277" algn="l"/>
                <a:tab pos="2244492" algn="l"/>
                <a:tab pos="2693709" algn="l"/>
                <a:tab pos="3142924" algn="l"/>
                <a:tab pos="3592140" algn="l"/>
                <a:tab pos="4041356" algn="l"/>
                <a:tab pos="4490572" algn="l"/>
                <a:tab pos="4939788" algn="l"/>
                <a:tab pos="5389004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Как развивать специальные способности ребенка?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342900" indent="-342900">
              <a:buAutoNum type="arabicPeriod"/>
              <a:tabLst>
                <a:tab pos="0" algn="l"/>
                <a:tab pos="447628" algn="l"/>
                <a:tab pos="896845" algn="l"/>
                <a:tab pos="1346060" algn="l"/>
                <a:tab pos="1795277" algn="l"/>
                <a:tab pos="2244492" algn="l"/>
                <a:tab pos="2693709" algn="l"/>
                <a:tab pos="3142924" algn="l"/>
                <a:tab pos="3592140" algn="l"/>
                <a:tab pos="4041356" algn="l"/>
                <a:tab pos="4490572" algn="l"/>
                <a:tab pos="4939788" algn="l"/>
                <a:tab pos="5389004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</a:pP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342900" indent="-342900">
              <a:buAutoNum type="arabicPeriod"/>
              <a:tabLst>
                <a:tab pos="0" algn="l"/>
                <a:tab pos="447628" algn="l"/>
                <a:tab pos="896845" algn="l"/>
                <a:tab pos="1346060" algn="l"/>
                <a:tab pos="1795277" algn="l"/>
                <a:tab pos="2244492" algn="l"/>
                <a:tab pos="2693709" algn="l"/>
                <a:tab pos="3142924" algn="l"/>
                <a:tab pos="3592140" algn="l"/>
                <a:tab pos="4041356" algn="l"/>
                <a:tab pos="4490572" algn="l"/>
                <a:tab pos="4939788" algn="l"/>
                <a:tab pos="5389004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Электронные формы учебников и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способный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ребенок.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04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4" y="188640"/>
            <a:ext cx="8136904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Как правило, способный ребёнок – это ещё и хорошо читающий ребёнок!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Хороший вкус к чтению можно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воспитывать!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Такие дети с удовольствием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изучают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словари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 энциклопедии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,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придумывают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слова,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которые, 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их мнению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,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выражают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их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собственные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понятия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 воображаемые события.</a:t>
            </a:r>
          </a:p>
          <a:p>
            <a:pPr algn="r"/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</a:t>
            </a:r>
          </a:p>
        </p:txBody>
      </p:sp>
      <p:pic>
        <p:nvPicPr>
          <p:cNvPr id="5" name="Рисунок 4"/>
          <p:cNvPicPr/>
          <p:nvPr/>
        </p:nvPicPr>
        <p:blipFill rotWithShape="1">
          <a:blip r:embed="rId3"/>
          <a:srcRect l="41088" t="25681" r="25294" b="18872"/>
          <a:stretch/>
        </p:blipFill>
        <p:spPr bwMode="auto">
          <a:xfrm>
            <a:off x="2411760" y="4332446"/>
            <a:ext cx="1368152" cy="18722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0" name="Picture 2" descr="C:\Documents and Settings\metodist1\Рабочий стол\bbc38c5272a8ff68d0b652679b17a6d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946" y="4329100"/>
            <a:ext cx="1502180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metodist1\Рабочий стол\d7aee769d5f520cf2187977c1ec92eb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155" y="4251080"/>
            <a:ext cx="1066433" cy="1416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nts and Settings\metodist1\Рабочий стол\1f575a44ffb32b82335f84d1a5d6adf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475905"/>
            <a:ext cx="1365078" cy="1906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Documents and Settings\metodist1\Рабочий стол\a3223ef27552b975139d3444ae90fd67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160" y="2348881"/>
            <a:ext cx="99742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Documents and Settings\metodist1\Рабочий стол\a13ddaff35cee632350e1a817e77be7e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758" y="4694331"/>
            <a:ext cx="1096202" cy="1510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06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18824" y="188640"/>
            <a:ext cx="8145664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1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учебниках «ПНШ»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выстроена система работы со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словарями.</a:t>
            </a: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Толковый</a:t>
            </a:r>
          </a:p>
          <a:p>
            <a:pPr algn="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Орфографический </a:t>
            </a:r>
          </a:p>
          <a:p>
            <a:pPr algn="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Грамматический </a:t>
            </a:r>
          </a:p>
          <a:p>
            <a:pPr algn="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Орфоэпический </a:t>
            </a:r>
          </a:p>
          <a:p>
            <a:pPr algn="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Этимологический </a:t>
            </a:r>
          </a:p>
          <a:p>
            <a:pPr algn="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Фразеологический </a:t>
            </a:r>
          </a:p>
          <a:p>
            <a:pPr algn="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Словообразовательный</a:t>
            </a:r>
          </a:p>
          <a:p>
            <a:pPr algn="r"/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Эти словари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, 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помещенные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корпус 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ученика, 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используются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на всех уроках по всем 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другим предметам. 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Кроме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того, во всех учебниках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имеются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свои собственные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прикнижние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словари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 справочники.</a:t>
            </a:r>
          </a:p>
          <a:p>
            <a:pPr algn="just"/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</a:t>
            </a:r>
          </a:p>
        </p:txBody>
      </p:sp>
      <p:pic>
        <p:nvPicPr>
          <p:cNvPr id="5" name="Рисунок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6" t="9419" r="37156" b="37876"/>
          <a:stretch/>
        </p:blipFill>
        <p:spPr bwMode="auto">
          <a:xfrm>
            <a:off x="1115616" y="2738240"/>
            <a:ext cx="2808312" cy="3384376"/>
          </a:xfrm>
          <a:prstGeom prst="rect">
            <a:avLst/>
          </a:prstGeom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ая выноска 5"/>
          <p:cNvSpPr/>
          <p:nvPr/>
        </p:nvSpPr>
        <p:spPr>
          <a:xfrm>
            <a:off x="1115616" y="1902223"/>
            <a:ext cx="3488977" cy="540060"/>
          </a:xfrm>
          <a:prstGeom prst="wedgeRectCallout">
            <a:avLst>
              <a:gd name="adj1" fmla="val 9878"/>
              <a:gd name="adj2" fmla="val 63599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Учебник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русскому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языку (ч. 2) 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4128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683567" y="188640"/>
            <a:ext cx="8316416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Как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помочь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ному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ребенку учиться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без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помощи взрослых?</a:t>
            </a:r>
          </a:p>
          <a:p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1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Дети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 признаками одаренности, как правило, уже с раннего возраста отличаются высоким уровнем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способности к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самообучению.</a:t>
            </a:r>
          </a:p>
          <a:p>
            <a:pPr algn="just"/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ПНШ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готовит  всех обучающихся к самостоятельной работе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 учебниками по всем предметам учебного плана, начиная с 1 класса.  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Все начинается … с условных </a:t>
            </a:r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обозначений </a:t>
            </a: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</a:t>
            </a:r>
          </a:p>
        </p:txBody>
      </p:sp>
      <p:sp>
        <p:nvSpPr>
          <p:cNvPr id="5" name="Выгнутая вверх стрелка 4"/>
          <p:cNvSpPr/>
          <p:nvPr/>
        </p:nvSpPr>
        <p:spPr>
          <a:xfrm rot="5400000">
            <a:off x="8053555" y="5312826"/>
            <a:ext cx="648072" cy="36004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31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683567" y="174552"/>
            <a:ext cx="8316416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Условные обозначения в 1 классе</a:t>
            </a: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 smtClean="0"/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18394"/>
            <a:ext cx="2808312" cy="346273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8" name="Рисунок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040036"/>
            <a:ext cx="2592288" cy="35410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9" name="Прямоугольная выноска 8"/>
          <p:cNvSpPr/>
          <p:nvPr/>
        </p:nvSpPr>
        <p:spPr>
          <a:xfrm>
            <a:off x="3074291" y="5805264"/>
            <a:ext cx="3488977" cy="540060"/>
          </a:xfrm>
          <a:prstGeom prst="wedgeRectCallout">
            <a:avLst>
              <a:gd name="adj1" fmla="val 22131"/>
              <a:gd name="adj2" fmla="val -70533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«Проверь правильность выполнения задания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»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5364088" y="4941168"/>
            <a:ext cx="3488977" cy="540060"/>
          </a:xfrm>
          <a:prstGeom prst="wedgeRectCallout">
            <a:avLst>
              <a:gd name="adj1" fmla="val 20429"/>
              <a:gd name="adj2" fmla="val -70533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«Объясни значение слова внизу страницы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1010563" y="4941168"/>
            <a:ext cx="3488977" cy="540060"/>
          </a:xfrm>
          <a:prstGeom prst="wedgeRectCallout">
            <a:avLst>
              <a:gd name="adj1" fmla="val 13622"/>
              <a:gd name="adj2" fmla="val -6393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«Вернись на указанные страницы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2993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683567" y="174552"/>
            <a:ext cx="8316416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Условные  обозначения  во 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2, 3 и 4 классах  дополняются. 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endParaRPr lang="ru-RU" sz="1600" dirty="0" smtClean="0"/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2411760" y="5805264"/>
            <a:ext cx="3488977" cy="540060"/>
          </a:xfrm>
          <a:prstGeom prst="wedgeRectCallout">
            <a:avLst>
              <a:gd name="adj1" fmla="val 22131"/>
              <a:gd name="adj2" fmla="val -70533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«Поход в библиотеку» </a:t>
            </a: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5364088" y="5085184"/>
            <a:ext cx="3488977" cy="540060"/>
          </a:xfrm>
          <a:prstGeom prst="wedgeRectCallout">
            <a:avLst>
              <a:gd name="adj1" fmla="val 20429"/>
              <a:gd name="adj2" fmla="val -70533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«Повтори пройденное» 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1010563" y="4941168"/>
            <a:ext cx="3488977" cy="540060"/>
          </a:xfrm>
          <a:prstGeom prst="wedgeRectCallout">
            <a:avLst>
              <a:gd name="adj1" fmla="val 13622"/>
              <a:gd name="adj2" fmla="val -6393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«Выскажи свое мнение» 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pic>
        <p:nvPicPr>
          <p:cNvPr id="10" name="Рисунок 9"/>
          <p:cNvPicPr/>
          <p:nvPr/>
        </p:nvPicPr>
        <p:blipFill rotWithShape="1">
          <a:blip r:embed="rId3"/>
          <a:srcRect l="28056" t="31062" r="40041" b="31463"/>
          <a:stretch/>
        </p:blipFill>
        <p:spPr bwMode="auto">
          <a:xfrm>
            <a:off x="1010562" y="1340768"/>
            <a:ext cx="2481318" cy="3240360"/>
          </a:xfrm>
          <a:prstGeom prst="rect">
            <a:avLst/>
          </a:prstGeom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/>
          <p:cNvPicPr/>
          <p:nvPr/>
        </p:nvPicPr>
        <p:blipFill rotWithShape="1">
          <a:blip r:embed="rId4"/>
          <a:srcRect l="27253" t="27455" r="42928" b="17635"/>
          <a:stretch/>
        </p:blipFill>
        <p:spPr bwMode="auto">
          <a:xfrm>
            <a:off x="5508104" y="1340768"/>
            <a:ext cx="2448272" cy="3600400"/>
          </a:xfrm>
          <a:prstGeom prst="rect">
            <a:avLst/>
          </a:prstGeom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31791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3" y="204572"/>
            <a:ext cx="8172399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Как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обеспечить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оптимальную нагрузку каждому ребенку?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Вероятно,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начальной школе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ный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ребенок должен учиться вместе с «обычными» детьми.  В результате специально выстроенного взаимодействия, он получает опыт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общения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со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сверстниками. 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Задания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типа 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Работа в паре»,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Работа в группе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»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напрямую связаны</a:t>
            </a: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решением задач </a:t>
            </a:r>
          </a:p>
          <a:p>
            <a:pPr algn="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коммуникации  детей</a:t>
            </a: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на уроке и за его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пределами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</a:t>
            </a:r>
          </a:p>
        </p:txBody>
      </p:sp>
      <p:pic>
        <p:nvPicPr>
          <p:cNvPr id="6" name="Рисунок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17" t="15230" r="41004" b="17234"/>
          <a:stretch/>
        </p:blipFill>
        <p:spPr bwMode="auto">
          <a:xfrm>
            <a:off x="1187624" y="3212976"/>
            <a:ext cx="2304256" cy="3168352"/>
          </a:xfrm>
          <a:prstGeom prst="rect">
            <a:avLst/>
          </a:prstGeom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ая выноска 6"/>
          <p:cNvSpPr/>
          <p:nvPr/>
        </p:nvSpPr>
        <p:spPr>
          <a:xfrm>
            <a:off x="3851920" y="5499230"/>
            <a:ext cx="4464496" cy="540060"/>
          </a:xfrm>
          <a:prstGeom prst="wedgeRectCallout">
            <a:avLst>
              <a:gd name="adj1" fmla="val -59874"/>
              <a:gd name="adj2" fmla="val -99118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«Обсуди свой вариант с соседом по парте»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1884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683567" y="204572"/>
            <a:ext cx="8316416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Вместе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 тем, для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ных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детей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необходимо предусмотреть возможность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более интенсивного продвижения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 программе. </a:t>
            </a:r>
          </a:p>
          <a:p>
            <a:pPr algn="just"/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Такие дети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получают возможность освоения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обязательной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для всех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«базы»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материала повышенного уровня.</a:t>
            </a:r>
          </a:p>
          <a:p>
            <a:pPr algn="just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Перспективная 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начальная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школа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»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редлагает</a:t>
            </a: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задания типа:</a:t>
            </a:r>
          </a:p>
          <a:p>
            <a:pPr algn="just"/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</a:t>
            </a: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5212950" y="5427222"/>
            <a:ext cx="3488977" cy="540060"/>
          </a:xfrm>
          <a:prstGeom prst="wedgeRectCallout">
            <a:avLst>
              <a:gd name="adj1" fmla="val -60577"/>
              <a:gd name="adj2" fmla="val 35013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«Дополнительный материал»</a:t>
            </a: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5212951" y="4635134"/>
            <a:ext cx="3488977" cy="540060"/>
          </a:xfrm>
          <a:prstGeom prst="wedgeRectCallout">
            <a:avLst>
              <a:gd name="adj1" fmla="val -62620"/>
              <a:gd name="adj2" fmla="val 32814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«Трудное задание» 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9999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3" y="204572"/>
            <a:ext cx="8172399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3"/>
          <a:srcRect l="13106" t="42190" r="65529" b="53194"/>
          <a:stretch/>
        </p:blipFill>
        <p:spPr bwMode="auto">
          <a:xfrm>
            <a:off x="2987824" y="676894"/>
            <a:ext cx="3456384" cy="9381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/>
          <p:cNvPicPr/>
          <p:nvPr/>
        </p:nvPicPr>
        <p:blipFill rotWithShape="1">
          <a:blip r:embed="rId4"/>
          <a:srcRect l="33506" t="16031" r="27537" b="15231"/>
          <a:stretch/>
        </p:blipFill>
        <p:spPr bwMode="auto">
          <a:xfrm>
            <a:off x="1259632" y="1821451"/>
            <a:ext cx="3096344" cy="4199837"/>
          </a:xfrm>
          <a:prstGeom prst="rect">
            <a:avLst/>
          </a:prstGeom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/>
          <p:cNvPicPr/>
          <p:nvPr/>
        </p:nvPicPr>
        <p:blipFill rotWithShape="1">
          <a:blip r:embed="rId5"/>
          <a:srcRect l="32544" t="22246" r="29942" b="15029"/>
          <a:stretch/>
        </p:blipFill>
        <p:spPr bwMode="auto">
          <a:xfrm>
            <a:off x="5292080" y="2088610"/>
            <a:ext cx="3174608" cy="4329520"/>
          </a:xfrm>
          <a:prstGeom prst="rect">
            <a:avLst/>
          </a:prstGeom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3" name="Соединительная линия уступом 2"/>
          <p:cNvCxnSpPr/>
          <p:nvPr/>
        </p:nvCxnSpPr>
        <p:spPr>
          <a:xfrm rot="10800000" flipV="1">
            <a:off x="1259632" y="1280173"/>
            <a:ext cx="1656184" cy="1490943"/>
          </a:xfrm>
          <a:prstGeom prst="bentConnector3">
            <a:avLst>
              <a:gd name="adj1" fmla="val 110948"/>
            </a:avLst>
          </a:prstGeom>
          <a:ln w="38100">
            <a:prstDash val="sysDash"/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Соединительная линия уступом 5"/>
          <p:cNvCxnSpPr/>
          <p:nvPr/>
        </p:nvCxnSpPr>
        <p:spPr>
          <a:xfrm rot="16200000" flipH="1">
            <a:off x="2963544" y="2068849"/>
            <a:ext cx="2928881" cy="1440160"/>
          </a:xfrm>
          <a:prstGeom prst="bentConnector3">
            <a:avLst>
              <a:gd name="adj1" fmla="val -682"/>
            </a:avLst>
          </a:prstGeom>
          <a:ln w="38100">
            <a:prstDash val="sysDash"/>
            <a:headEnd type="none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693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683567" y="204572"/>
            <a:ext cx="8316416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Ученик может выбрать трудное задание! 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При анализе ситуации мы, взрослые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, должны спросить себя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: 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Почему ребенок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выбрал это задание? В чем заключалась мотивация ребенка?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Он справился с этим заданием сам или ему понадобилась подсказка?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Сколько вариантов решения он смог предложить нам, взрослым?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Какое из заданий повышенной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трудно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сти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показалось ему наиболее интересным?</a:t>
            </a:r>
          </a:p>
          <a:p>
            <a:pPr algn="just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учебнике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заложено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несколько уровней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усвоения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материала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,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создавая оптимальную нагрузку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для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ного ребенка.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12133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3" y="239810"/>
            <a:ext cx="8172399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Отдельные д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иагностические </a:t>
            </a:r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методики не являются </a:t>
            </a: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объективным инструментом выявления </a:t>
            </a: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способностей.</a:t>
            </a:r>
            <a:endParaRPr lang="ru-RU" sz="2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При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выявлении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способностей эффективен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комплексный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подход!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При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этом может быть задействован широкий спектр разнообразных методов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: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различные варианты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наблюдения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специальные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тренинги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-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экспертное оценивание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учителями и воспитателями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- проведение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олимпиад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,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конференций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, спортивных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соревнований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, творческих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конкурсов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, фестивалей, смотров и многих других.</a:t>
            </a:r>
          </a:p>
          <a:p>
            <a:pPr algn="just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</a:t>
            </a: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1241374" y="238445"/>
            <a:ext cx="7344816" cy="1593574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5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.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Диагностика: 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чем заключаются </a:t>
            </a:r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возможности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 ограничения?</a:t>
            </a:r>
          </a:p>
        </p:txBody>
      </p:sp>
      <p:pic>
        <p:nvPicPr>
          <p:cNvPr id="7" name="Рисунок 6" descr="http://atrade.info/wp-content/uploads/2010/12/xyz1-300x28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r="13000"/>
          <a:stretch/>
        </p:blipFill>
        <p:spPr bwMode="auto">
          <a:xfrm>
            <a:off x="1534039" y="402712"/>
            <a:ext cx="928642" cy="116542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67931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1115616" y="290059"/>
            <a:ext cx="7848872" cy="1842797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indent="-514350" algn="r">
              <a:buAutoNum type="arabicPeriod"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Зачем выявлять </a:t>
            </a:r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algn="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и поддерживать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способ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ного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ребенка?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</p:txBody>
      </p:sp>
      <p:pic>
        <p:nvPicPr>
          <p:cNvPr id="10" name="Рисунок 9" descr="http://atrade.info/wp-content/uploads/2010/12/xyz1-300x289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r="13000"/>
          <a:stretch/>
        </p:blipFill>
        <p:spPr bwMode="auto">
          <a:xfrm>
            <a:off x="1331640" y="476672"/>
            <a:ext cx="1152128" cy="139926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1836" y="2708920"/>
            <a:ext cx="784887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силу личностных особенностей такие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дети нередко испытывают проблемы при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адаптации к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окружающему миру,  при оценке своей деятельности.</a:t>
            </a: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результате «нетипичного» поведения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ребенка иногда возникает его своеобразная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отчужденность (изолированность) от группы сверстников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.</a:t>
            </a:r>
          </a:p>
          <a:p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Способные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дети часто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занимаются только такой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деятельностью, которая является интересной и легкой для них,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составляя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суть их способностей. </a:t>
            </a:r>
          </a:p>
          <a:p>
            <a:endPara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702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3" y="204572"/>
            <a:ext cx="8172399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Выявление, развитие и обучение – единая система! </a:t>
            </a:r>
          </a:p>
          <a:p>
            <a:pPr algn="just"/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Каждое из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этих направлений работы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не может являться самоцелью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 выступать в отрыве от других. 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Например, выявление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способных детей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связано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не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только с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отбором или просто констатацией факта (есть или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нет),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а с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определением наиболее эффективных средств обучения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 отношению к конкретному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ребенку. </a:t>
            </a:r>
          </a:p>
          <a:p>
            <a:pPr algn="just"/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свою очередь,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обучение должно обязательно носить развивающий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характер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.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9860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3" y="204572"/>
            <a:ext cx="8172399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Что предлагает «ПНШ»</a:t>
            </a:r>
          </a:p>
          <a:p>
            <a:pPr algn="just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ля диагностики способностей ребенка</a:t>
            </a: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+ его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развития и обучения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?</a:t>
            </a:r>
          </a:p>
          <a:p>
            <a:pPr algn="just"/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Комплексные работы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на основе единого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текста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pPr marL="457200" indent="-457200" algn="just">
              <a:buAutoNum type="arabicPeriod"/>
            </a:pP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457200" indent="-457200" algn="just">
              <a:buAutoNum type="arabicPeriod"/>
            </a:pP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457200" indent="-457200" algn="just">
              <a:buAutoNum type="arabicPeriod"/>
            </a:pP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457200" indent="-457200" algn="just">
              <a:buAutoNum type="arabicPeriod"/>
            </a:pP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                                             </a:t>
            </a:r>
          </a:p>
          <a:p>
            <a:r>
              <a:rPr lang="ru-RU" sz="2400" dirty="0"/>
              <a:t> </a:t>
            </a:r>
          </a:p>
          <a:p>
            <a:r>
              <a:rPr lang="ru-RU" sz="2400" dirty="0"/>
              <a:t> 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                                      </a:t>
            </a:r>
          </a:p>
        </p:txBody>
      </p:sp>
      <p:pic>
        <p:nvPicPr>
          <p:cNvPr id="5" name="Рисунок 4"/>
          <p:cNvPicPr/>
          <p:nvPr/>
        </p:nvPicPr>
        <p:blipFill rotWithShape="1">
          <a:blip r:embed="rId3"/>
          <a:srcRect l="39438" t="21443" r="31545" b="24449"/>
          <a:stretch/>
        </p:blipFill>
        <p:spPr bwMode="auto">
          <a:xfrm>
            <a:off x="971600" y="2780928"/>
            <a:ext cx="1514124" cy="21602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/>
          <a:srcRect l="37514" t="21643" r="30047" b="22645"/>
          <a:stretch/>
        </p:blipFill>
        <p:spPr bwMode="auto">
          <a:xfrm>
            <a:off x="3059832" y="2564904"/>
            <a:ext cx="1584176" cy="21602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5"/>
          <a:srcRect l="38156" t="20641" r="27376" b="20240"/>
          <a:stretch/>
        </p:blipFill>
        <p:spPr bwMode="auto">
          <a:xfrm>
            <a:off x="1403649" y="3988866"/>
            <a:ext cx="1728192" cy="23366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6"/>
          <a:srcRect l="38797" t="20640" r="27857" b="20842"/>
          <a:stretch/>
        </p:blipFill>
        <p:spPr bwMode="auto">
          <a:xfrm>
            <a:off x="3851920" y="4386327"/>
            <a:ext cx="1632054" cy="21523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16" t="10821" r="41484" b="19361"/>
          <a:stretch/>
        </p:blipFill>
        <p:spPr bwMode="auto">
          <a:xfrm>
            <a:off x="5724128" y="2564904"/>
            <a:ext cx="2999472" cy="3973810"/>
          </a:xfrm>
          <a:prstGeom prst="rect">
            <a:avLst/>
          </a:prstGeom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Прямоугольная выноска 9"/>
          <p:cNvSpPr/>
          <p:nvPr/>
        </p:nvSpPr>
        <p:spPr>
          <a:xfrm>
            <a:off x="5364088" y="1876960"/>
            <a:ext cx="3488977" cy="540060"/>
          </a:xfrm>
          <a:prstGeom prst="wedgeRectCallout">
            <a:avLst>
              <a:gd name="adj1" fmla="val 7836"/>
              <a:gd name="adj2" fmla="val 7239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«Дополнительные задания» 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3612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4" y="204572"/>
            <a:ext cx="8172398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Изучаем особенности</a:t>
            </a: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выполнения дополнительных заданий итоговых комплексных работ</a:t>
            </a:r>
          </a:p>
          <a:p>
            <a:pPr algn="just"/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какими заданиями дополнительной части ребенок справился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легко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, а какие из них оказались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не под силу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»?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Вернулся ли он к этим заданиям через некоторое время (или планирует вернуться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)?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Обратился ли за помощь к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учителю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, одноклассникам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?</a:t>
            </a:r>
          </a:p>
          <a:p>
            <a:pPr algn="just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Обсудите с ребенком эти вопросы,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связанные с выполнением заданий повышенного уровня.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Такой разговор - один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из методов диагностики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ребенка.</a:t>
            </a:r>
          </a:p>
          <a:p>
            <a:r>
              <a:rPr lang="ru-RU" sz="2400" dirty="0"/>
              <a:t> </a:t>
            </a:r>
          </a:p>
          <a:p>
            <a:r>
              <a:rPr lang="ru-RU" sz="2400" dirty="0"/>
              <a:t> 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439070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4" y="204572"/>
            <a:ext cx="8172398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Что предлагает «ПНШ»</a:t>
            </a:r>
          </a:p>
          <a:p>
            <a:pPr algn="just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ля диагностики способностей ребенка</a:t>
            </a: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+ его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развития и обучения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?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2. Проверочные и контрольные работы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pPr marL="457200" indent="-457200" algn="just">
              <a:buAutoNum type="arabicPeriod"/>
            </a:pP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457200" indent="-457200" algn="just">
              <a:buAutoNum type="arabicPeriod"/>
            </a:pP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lvl="2"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                                                                           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457200" indent="-457200" algn="just">
              <a:buAutoNum type="arabicPeriod"/>
            </a:pP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                                             </a:t>
            </a:r>
          </a:p>
          <a:p>
            <a:r>
              <a:rPr lang="ru-RU" sz="2400" dirty="0"/>
              <a:t> </a:t>
            </a:r>
          </a:p>
          <a:p>
            <a:r>
              <a:rPr lang="ru-RU" sz="2400" dirty="0"/>
              <a:t> </a:t>
            </a:r>
            <a:r>
              <a:rPr lang="ru-RU" sz="2400" dirty="0" smtClean="0"/>
              <a:t>            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                                      </a:t>
            </a: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4644008" y="4203506"/>
            <a:ext cx="4071029" cy="2339061"/>
          </a:xfrm>
          <a:prstGeom prst="wedgeRectCallout">
            <a:avLst>
              <a:gd name="adj1" fmla="val -54425"/>
              <a:gd name="adj2" fmla="val -29672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тетрадях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имеются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дополнительные задания и задания со «звездочкой». </a:t>
            </a: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Они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направлены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диагностику, а также на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расширение и углубление знаний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способных детей.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3"/>
          <a:srcRect l="45049" t="21643" r="23048" b="24449"/>
          <a:stretch/>
        </p:blipFill>
        <p:spPr bwMode="auto">
          <a:xfrm>
            <a:off x="1108369" y="2417736"/>
            <a:ext cx="1008112" cy="13505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4"/>
          <a:srcRect l="44728" t="21242" r="22888" b="24048"/>
          <a:stretch/>
        </p:blipFill>
        <p:spPr bwMode="auto">
          <a:xfrm>
            <a:off x="2267744" y="2514102"/>
            <a:ext cx="1089844" cy="13505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5"/>
          <a:srcRect l="44407" t="21443" r="22888" b="25250"/>
          <a:stretch/>
        </p:blipFill>
        <p:spPr bwMode="auto">
          <a:xfrm>
            <a:off x="3522970" y="3060117"/>
            <a:ext cx="1008113" cy="13505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6"/>
          <a:srcRect l="44407" t="21843" r="22888" b="25451"/>
          <a:stretch/>
        </p:blipFill>
        <p:spPr bwMode="auto">
          <a:xfrm>
            <a:off x="4716016" y="2413255"/>
            <a:ext cx="1047738" cy="134413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/>
          <p:cNvPicPr/>
          <p:nvPr/>
        </p:nvPicPr>
        <p:blipFill rotWithShape="1">
          <a:blip r:embed="rId7"/>
          <a:srcRect l="45122" t="20496" r="22823" b="21621"/>
          <a:stretch/>
        </p:blipFill>
        <p:spPr bwMode="auto">
          <a:xfrm>
            <a:off x="899592" y="4206807"/>
            <a:ext cx="1080120" cy="14487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/>
          <p:cNvPicPr/>
          <p:nvPr/>
        </p:nvPicPr>
        <p:blipFill rotWithShape="1">
          <a:blip r:embed="rId8"/>
          <a:srcRect l="44728" t="20441" r="22888" b="24249"/>
          <a:stretch/>
        </p:blipFill>
        <p:spPr bwMode="auto">
          <a:xfrm>
            <a:off x="2123728" y="4729449"/>
            <a:ext cx="1089844" cy="14487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/>
          <p:cNvPicPr/>
          <p:nvPr/>
        </p:nvPicPr>
        <p:blipFill rotWithShape="1">
          <a:blip r:embed="rId9"/>
          <a:srcRect l="45210" t="19840" r="22086" b="21443"/>
          <a:stretch/>
        </p:blipFill>
        <p:spPr bwMode="auto">
          <a:xfrm>
            <a:off x="3357588" y="5093796"/>
            <a:ext cx="1080121" cy="14487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/>
          <p:cNvPicPr/>
          <p:nvPr/>
        </p:nvPicPr>
        <p:blipFill rotWithShape="1">
          <a:blip r:embed="rId10"/>
          <a:srcRect l="41682" t="19038" r="24812" b="25451"/>
          <a:stretch/>
        </p:blipFill>
        <p:spPr bwMode="auto">
          <a:xfrm>
            <a:off x="7562909" y="1955472"/>
            <a:ext cx="1152128" cy="153387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/>
          <p:cNvPicPr/>
          <p:nvPr/>
        </p:nvPicPr>
        <p:blipFill rotWithShape="1">
          <a:blip r:embed="rId11"/>
          <a:srcRect l="42484" t="19239" r="24812" b="25251"/>
          <a:stretch/>
        </p:blipFill>
        <p:spPr bwMode="auto">
          <a:xfrm>
            <a:off x="6067454" y="2413255"/>
            <a:ext cx="1224136" cy="15976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5746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3" y="204572"/>
            <a:ext cx="8172399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Что предлагает «ПНШ»</a:t>
            </a:r>
          </a:p>
          <a:p>
            <a:pPr algn="just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ля диагностики способностей ребенка</a:t>
            </a: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+ его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развития и обучения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?</a:t>
            </a: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3. Дневники достижений младших школьников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pPr marL="457200" indent="-457200" algn="just">
              <a:buAutoNum type="arabicPeriod"/>
            </a:pP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457200" indent="-457200" algn="just">
              <a:buAutoNum type="arabicPeriod"/>
            </a:pP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lvl="2"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                                                                           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457200" indent="-457200" algn="just">
              <a:buAutoNum type="arabicPeriod"/>
            </a:pP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                                             </a:t>
            </a:r>
          </a:p>
          <a:p>
            <a:r>
              <a:rPr lang="ru-RU" sz="2400" dirty="0"/>
              <a:t> </a:t>
            </a:r>
          </a:p>
          <a:p>
            <a:r>
              <a:rPr lang="ru-RU" sz="2400" dirty="0"/>
              <a:t> </a:t>
            </a:r>
            <a:r>
              <a:rPr lang="ru-RU" sz="2400" dirty="0" smtClean="0"/>
              <a:t>            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                                      </a:t>
            </a: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4254383" y="5373216"/>
            <a:ext cx="4460654" cy="1169351"/>
          </a:xfrm>
          <a:prstGeom prst="wedgeRectCallout">
            <a:avLst>
              <a:gd name="adj1" fmla="val -54425"/>
              <a:gd name="adj2" fmla="val -29672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Дети оценивают свои достижения,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формируя адекватную самооценку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– важная задача для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способных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школьников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pic>
        <p:nvPicPr>
          <p:cNvPr id="17" name="Рисунок 16"/>
          <p:cNvPicPr/>
          <p:nvPr/>
        </p:nvPicPr>
        <p:blipFill rotWithShape="1">
          <a:blip r:embed="rId3"/>
          <a:srcRect l="43446" t="19840" r="23368" b="21844"/>
          <a:stretch/>
        </p:blipFill>
        <p:spPr bwMode="auto">
          <a:xfrm>
            <a:off x="1475656" y="3460900"/>
            <a:ext cx="1538089" cy="22723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Picture 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040186"/>
            <a:ext cx="1669023" cy="2189014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9" name="Рисунок 18"/>
          <p:cNvPicPr/>
          <p:nvPr/>
        </p:nvPicPr>
        <p:blipFill rotWithShape="1">
          <a:blip r:embed="rId5"/>
          <a:srcRect l="45049" t="20842" r="22407" b="19840"/>
          <a:stretch/>
        </p:blipFill>
        <p:spPr bwMode="auto">
          <a:xfrm>
            <a:off x="5436096" y="2564904"/>
            <a:ext cx="1581522" cy="21602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Рисунок 19"/>
          <p:cNvPicPr/>
          <p:nvPr/>
        </p:nvPicPr>
        <p:blipFill rotWithShape="1">
          <a:blip r:embed="rId6"/>
          <a:srcRect l="22765" t="21242" r="44691" b="20441"/>
          <a:stretch/>
        </p:blipFill>
        <p:spPr bwMode="auto">
          <a:xfrm>
            <a:off x="7236296" y="1916832"/>
            <a:ext cx="1478741" cy="20162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5969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3" y="204572"/>
            <a:ext cx="8172399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Дневники достижений  младших школьников</a:t>
            </a:r>
          </a:p>
          <a:p>
            <a:endParaRPr lang="ru-RU" sz="1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Ребенок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накапливает и оценивает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свои успехи не только в учебе, но и спорте, общественной деятельности, в творчестве. 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При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этом он получает возможность оформлять дневник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так, как считает нужным. </a:t>
            </a:r>
          </a:p>
          <a:p>
            <a:pPr algn="just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Ребенок заполнял дневник сам или с Вашей помощью?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Что получилось у него лучше всего?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Насколько адекватно он себя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оценил?</a:t>
            </a:r>
          </a:p>
          <a:p>
            <a:pPr algn="just"/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Это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вопросы для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взрослых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,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 касаются они диагностики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способностей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младшего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школьника.</a:t>
            </a:r>
          </a:p>
          <a:p>
            <a:pPr marL="457200" indent="-457200" algn="just">
              <a:buAutoNum type="arabicPeriod"/>
            </a:pP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457200" indent="-457200" algn="just">
              <a:buAutoNum type="arabicPeriod"/>
            </a:pP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lvl="2"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                                                                           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457200" indent="-457200" algn="just">
              <a:buAutoNum type="arabicPeriod"/>
            </a:pP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                                             </a:t>
            </a:r>
          </a:p>
          <a:p>
            <a:r>
              <a:rPr lang="ru-RU" sz="2400" dirty="0"/>
              <a:t> </a:t>
            </a:r>
          </a:p>
          <a:p>
            <a:r>
              <a:rPr lang="ru-RU" sz="2400" dirty="0"/>
              <a:t> </a:t>
            </a:r>
            <a:r>
              <a:rPr lang="ru-RU" sz="2400" dirty="0" smtClean="0"/>
              <a:t>            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                                      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3923928" y="4869160"/>
            <a:ext cx="1368152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520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3" y="204572"/>
            <a:ext cx="8172399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Роль олимпиад и конкурсов трудно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переоценить. </a:t>
            </a: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1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Предпочтение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парадоксальной, противоречивой и неопределенной информации, неприятие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готовых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ответов – все это характеристики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ных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детей.</a:t>
            </a:r>
          </a:p>
          <a:p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Они с удовольствием берутся за решение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сложных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задач,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предлагают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неординарные, нетрадиционные пути решения. 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1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Именно поэтому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олимпиады и конкурсы – комфортная среда для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таких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детей.  </a:t>
            </a: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                                          </a:t>
            </a:r>
          </a:p>
          <a:p>
            <a:r>
              <a:rPr lang="ru-RU" sz="2400" dirty="0"/>
              <a:t> </a:t>
            </a:r>
          </a:p>
          <a:p>
            <a:r>
              <a:rPr lang="ru-RU" sz="2400" dirty="0"/>
              <a:t> </a:t>
            </a:r>
            <a:r>
              <a:rPr lang="ru-RU" sz="2400" dirty="0" smtClean="0"/>
              <a:t>            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                                      </a:t>
            </a: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1169364" y="214358"/>
            <a:ext cx="7488833" cy="1856276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6. Олимпиады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и конкурсы: </a:t>
            </a:r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algn="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каковы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возможности для </a:t>
            </a:r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algn="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развития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ребенка?</a:t>
            </a:r>
          </a:p>
        </p:txBody>
      </p:sp>
      <p:pic>
        <p:nvPicPr>
          <p:cNvPr id="7" name="Рисунок 6" descr="http://atrade.info/wp-content/uploads/2010/12/xyz1-300x289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r="13000"/>
          <a:stretch/>
        </p:blipFill>
        <p:spPr bwMode="auto">
          <a:xfrm>
            <a:off x="1403648" y="476672"/>
            <a:ext cx="1072658" cy="116542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6640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3" y="204572"/>
            <a:ext cx="8172399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dirty="0" smtClean="0"/>
              <a:t> </a:t>
            </a:r>
            <a:endParaRPr lang="ru-RU" sz="2400" dirty="0"/>
          </a:p>
          <a:p>
            <a:r>
              <a:rPr lang="ru-RU" sz="2400" dirty="0"/>
              <a:t> </a:t>
            </a:r>
            <a:r>
              <a:rPr lang="ru-RU" sz="2400" dirty="0" smtClean="0"/>
              <a:t>            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Серии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«Школьная олимпиада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»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включает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себя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тетради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для младших школьников и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пособия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для педагогов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.</a:t>
            </a:r>
          </a:p>
          <a:p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Тетради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предназначены для подготовки обучающихся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олимпиадам. 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Методические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пособия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разработаны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для 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учителей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 </a:t>
            </a: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включают рекомендации</a:t>
            </a: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решению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задач</a:t>
            </a: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олимпиадного уровня,</a:t>
            </a:r>
          </a:p>
          <a:p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редложенных</a:t>
            </a: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тетрадях.</a:t>
            </a: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  <p:pic>
        <p:nvPicPr>
          <p:cNvPr id="5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448" y="448007"/>
            <a:ext cx="989330" cy="1346835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7" name="Picture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224595"/>
            <a:ext cx="1009650" cy="1346835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8" name="Picture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6672"/>
            <a:ext cx="1019175" cy="1340485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9" name="Рисунок 8"/>
          <p:cNvPicPr/>
          <p:nvPr/>
        </p:nvPicPr>
        <p:blipFill rotWithShape="1">
          <a:blip r:embed="rId6"/>
          <a:srcRect l="45049" t="22645" r="23208" b="21844"/>
          <a:stretch/>
        </p:blipFill>
        <p:spPr bwMode="auto">
          <a:xfrm>
            <a:off x="7164288" y="1146914"/>
            <a:ext cx="1057275" cy="13404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ttp://www.akademkniga.ru/upload/resize_cache/iblock/acb/800_800_1/04_rus_o.jpg">
            <a:hlinkClick r:id="rId7" tgtFrame="&quot;_blank&quot;"/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89760"/>
            <a:ext cx="995456" cy="134683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ая выноска 12"/>
          <p:cNvSpPr/>
          <p:nvPr/>
        </p:nvSpPr>
        <p:spPr>
          <a:xfrm>
            <a:off x="4913782" y="4771909"/>
            <a:ext cx="3822730" cy="1745415"/>
          </a:xfrm>
          <a:prstGeom prst="wedgeRectCallout">
            <a:avLst>
              <a:gd name="adj1" fmla="val -29697"/>
              <a:gd name="adj2" fmla="val -50543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Материалы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эффективны для организации урочной и внеурочной деятельности, в ходе индивидуальной работы с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учениками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  <p:pic>
        <p:nvPicPr>
          <p:cNvPr id="14" name="Picture 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764704"/>
            <a:ext cx="1008112" cy="135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617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3" y="204572"/>
            <a:ext cx="8172399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Школьные олимпиады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Обратился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ли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ребенок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 </a:t>
            </a:r>
            <a:r>
              <a:rPr lang="ru-RU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решебнику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или справился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самостоятельно? </a:t>
            </a:r>
          </a:p>
          <a:p>
            <a:pPr algn="r"/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Может быть, обращался к Вам за помощью?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За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какой?</a:t>
            </a:r>
          </a:p>
          <a:p>
            <a:pPr algn="r"/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Сколько вариантов решения предложил?</a:t>
            </a:r>
          </a:p>
          <a:p>
            <a:pPr algn="r"/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Насколько интересными, 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убедительными</a:t>
            </a: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являются аргументы в 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пользу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обоснования 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найденных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вариантов?</a:t>
            </a: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4139952" y="4785553"/>
            <a:ext cx="4178012" cy="1584176"/>
          </a:xfrm>
          <a:prstGeom prst="wedgeRectCallout">
            <a:avLst>
              <a:gd name="adj1" fmla="val -29897"/>
              <a:gd name="adj2" fmla="val -55305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Олимпиадные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задания достаточно сложны, и они нацелены на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группу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детей, обладающих повышенными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способностями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.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  <p:pic>
        <p:nvPicPr>
          <p:cNvPr id="14" name="Рисунок 1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2" t="8817" r="37477" b="9018"/>
          <a:stretch/>
        </p:blipFill>
        <p:spPr bwMode="auto">
          <a:xfrm>
            <a:off x="1115616" y="2950761"/>
            <a:ext cx="2477315" cy="3384375"/>
          </a:xfrm>
          <a:prstGeom prst="rect">
            <a:avLst/>
          </a:prstGeom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2504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3" y="194965"/>
            <a:ext cx="8172399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«Перспективной начальной школе» олимпиады и конкурсы можно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проводить, 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используя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 специально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разработанные тетради,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учебники комплекта</a:t>
            </a: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3"/>
          <a:srcRect l="26933" t="15630" r="25293" b="7616"/>
          <a:stretch/>
        </p:blipFill>
        <p:spPr bwMode="auto">
          <a:xfrm>
            <a:off x="1043921" y="2636912"/>
            <a:ext cx="2448272" cy="33843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4"/>
          <a:srcRect l="27735" t="13026" r="25293" b="10421"/>
          <a:stretch/>
        </p:blipFill>
        <p:spPr bwMode="auto">
          <a:xfrm>
            <a:off x="3851920" y="2924944"/>
            <a:ext cx="2304256" cy="33843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5"/>
          <a:srcRect l="15551" t="8817" r="39560" b="17034"/>
          <a:stretch/>
        </p:blipFill>
        <p:spPr bwMode="auto">
          <a:xfrm>
            <a:off x="6372200" y="2204864"/>
            <a:ext cx="2304256" cy="33843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8130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003667" y="428178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332656"/>
            <a:ext cx="7848871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Любую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другую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деятельность,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которая не входит в сферу их склонностей, они могут просто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игнорировать,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избегать  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(кстати, нередко пользуясь снисходительным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отношением к этому со стороны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взрослых)</a:t>
            </a:r>
          </a:p>
          <a:p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Как следствие,  задача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взрослых: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приучить  ребенка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 усидчивости, труду, развить умения самостоятельно принимать решения и уверенно общаться с другими детьми. </a:t>
            </a:r>
          </a:p>
          <a:p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Нередко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потенциал талантливого ребенка вообще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не выявляется и не раскрывается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.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Обобщенная задача –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оптимальное развитие ребенка в соответствии с его задатками и способностями. </a:t>
            </a:r>
          </a:p>
          <a:p>
            <a:pPr algn="ctr"/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70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3" y="204572"/>
            <a:ext cx="8172399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Музей в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твоем</a:t>
            </a: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классе»- 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уникальный 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проект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для развития</a:t>
            </a: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художественно-</a:t>
            </a:r>
          </a:p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э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стетических </a:t>
            </a: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способностей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dirty="0" smtClean="0"/>
              <a:t> </a:t>
            </a:r>
            <a:endParaRPr lang="ru-RU" sz="2400" dirty="0"/>
          </a:p>
          <a:p>
            <a:r>
              <a:rPr lang="ru-RU" sz="2400" dirty="0"/>
              <a:t> </a:t>
            </a:r>
            <a:r>
              <a:rPr lang="ru-RU" sz="2400" dirty="0" smtClean="0"/>
              <a:t>            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                                      </a:t>
            </a: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1148860" y="188640"/>
            <a:ext cx="7488833" cy="2000292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7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.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Как развивать </a:t>
            </a:r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algn="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специальные </a:t>
            </a:r>
          </a:p>
          <a:p>
            <a:pPr algn="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способности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ребенка?</a:t>
            </a:r>
          </a:p>
        </p:txBody>
      </p:sp>
      <p:pic>
        <p:nvPicPr>
          <p:cNvPr id="7" name="Рисунок 6" descr="http://atrade.info/wp-content/uploads/2010/12/xyz1-300x289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r="13000"/>
          <a:stretch/>
        </p:blipFill>
        <p:spPr bwMode="auto">
          <a:xfrm>
            <a:off x="1763688" y="407481"/>
            <a:ext cx="1216674" cy="152546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2" t="28257" r="31865" b="24850"/>
          <a:stretch/>
        </p:blipFill>
        <p:spPr bwMode="auto">
          <a:xfrm>
            <a:off x="4644007" y="2636912"/>
            <a:ext cx="4170349" cy="35283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1612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683567" y="194965"/>
            <a:ext cx="8316416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Эффективной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является программа внеурочной деятельности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«Мы раскрасим целый свет»,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ориентирующая ребёнка на получение опыта творческой деятельности.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3"/>
          <a:srcRect l="39438" t="21843" r="27537" b="20641"/>
          <a:stretch/>
        </p:blipFill>
        <p:spPr bwMode="auto">
          <a:xfrm>
            <a:off x="2843808" y="3406282"/>
            <a:ext cx="1872208" cy="2655213"/>
          </a:xfrm>
          <a:prstGeom prst="rect">
            <a:avLst/>
          </a:prstGeom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4"/>
          <a:srcRect l="39919" t="22444" r="27376" b="20041"/>
          <a:stretch/>
        </p:blipFill>
        <p:spPr bwMode="auto">
          <a:xfrm>
            <a:off x="5736657" y="3429000"/>
            <a:ext cx="1859679" cy="2632495"/>
          </a:xfrm>
          <a:prstGeom prst="rect">
            <a:avLst/>
          </a:prstGeom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6559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683567" y="194965"/>
            <a:ext cx="8316416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сфере практического конструирования 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Большим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потенциалом обладают проекты и исследовательские задания из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«окружающего мира», «информатики и ИКТ» и «технологии». </a:t>
            </a: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  <p:pic>
        <p:nvPicPr>
          <p:cNvPr id="9" name="Рисунок 8"/>
          <p:cNvPicPr/>
          <p:nvPr/>
        </p:nvPicPr>
        <p:blipFill rotWithShape="1">
          <a:blip r:embed="rId3"/>
          <a:srcRect l="31743" t="39278" r="48698" b="36674"/>
          <a:stretch/>
        </p:blipFill>
        <p:spPr bwMode="auto">
          <a:xfrm>
            <a:off x="6084168" y="3717033"/>
            <a:ext cx="2664296" cy="25922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Прямоугольная выноска 9"/>
          <p:cNvSpPr/>
          <p:nvPr/>
        </p:nvSpPr>
        <p:spPr>
          <a:xfrm>
            <a:off x="1619672" y="4293096"/>
            <a:ext cx="4178012" cy="1584176"/>
          </a:xfrm>
          <a:prstGeom prst="wedgeRectCallout">
            <a:avLst>
              <a:gd name="adj1" fmla="val 54236"/>
              <a:gd name="adj2" fmla="val 17408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Так выглядят инструменты для выполнения проектов по технологии</a:t>
            </a:r>
          </a:p>
        </p:txBody>
      </p:sp>
    </p:spTree>
    <p:extLst>
      <p:ext uri="{BB962C8B-B14F-4D97-AF65-F5344CB8AC3E}">
        <p14:creationId xmlns:p14="http://schemas.microsoft.com/office/powerpoint/2010/main" val="301322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4" y="164465"/>
            <a:ext cx="8172398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сфере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освоения компьютерных технологий 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Освоение информационных технологий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происходит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на уроках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технологии»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 в ходе изучения отдельного курса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«информатика и ИКТ». </a:t>
            </a: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3"/>
          <a:srcRect l="19879" t="19839" r="35553" b="19239"/>
          <a:stretch/>
        </p:blipFill>
        <p:spPr bwMode="auto">
          <a:xfrm>
            <a:off x="5148064" y="3502852"/>
            <a:ext cx="2615560" cy="2904495"/>
          </a:xfrm>
          <a:prstGeom prst="rect">
            <a:avLst/>
          </a:prstGeom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39" t="22845" r="28178" b="23246"/>
          <a:stretch/>
        </p:blipFill>
        <p:spPr bwMode="auto">
          <a:xfrm>
            <a:off x="3347864" y="4437112"/>
            <a:ext cx="1296144" cy="1800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40" t="22645" r="27697" b="22245"/>
          <a:stretch/>
        </p:blipFill>
        <p:spPr bwMode="auto">
          <a:xfrm>
            <a:off x="1403648" y="3717032"/>
            <a:ext cx="1296144" cy="1800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8914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683567" y="164465"/>
            <a:ext cx="8316416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Развитие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духовно-нравственного потенциала 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обеспечивает весь комплекс предметов системы «Перспективная начальная школа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»</a:t>
            </a: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3"/>
          <a:srcRect l="15365" t="14405" r="38194" b="28213"/>
          <a:stretch/>
        </p:blipFill>
        <p:spPr bwMode="auto">
          <a:xfrm>
            <a:off x="2483768" y="1988840"/>
            <a:ext cx="4248472" cy="44644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0550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3" y="204572"/>
            <a:ext cx="8172399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dirty="0" smtClean="0"/>
              <a:t> </a:t>
            </a:r>
            <a:endParaRPr lang="ru-RU" sz="2400" dirty="0"/>
          </a:p>
          <a:p>
            <a:r>
              <a:rPr lang="ru-RU" sz="2400" dirty="0"/>
              <a:t> </a:t>
            </a:r>
            <a:r>
              <a:rPr lang="ru-RU" sz="2400" dirty="0" smtClean="0"/>
              <a:t>            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                                      </a:t>
            </a: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1043608" y="188640"/>
            <a:ext cx="7488833" cy="2000292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8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.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Электронные формы </a:t>
            </a:r>
          </a:p>
          <a:p>
            <a:pPr algn="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учебников и </a:t>
            </a:r>
          </a:p>
          <a:p>
            <a:pPr algn="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с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пособный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ребенок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</p:txBody>
      </p:sp>
      <p:pic>
        <p:nvPicPr>
          <p:cNvPr id="7" name="Рисунок 6" descr="http://atrade.info/wp-content/uploads/2010/12/xyz1-300x289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r="13000"/>
          <a:stretch/>
        </p:blipFill>
        <p:spPr bwMode="auto">
          <a:xfrm>
            <a:off x="1043608" y="441983"/>
            <a:ext cx="1216674" cy="152546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рямоугольная выноска 7"/>
          <p:cNvSpPr/>
          <p:nvPr/>
        </p:nvSpPr>
        <p:spPr>
          <a:xfrm>
            <a:off x="5220072" y="2504070"/>
            <a:ext cx="3529940" cy="3805249"/>
          </a:xfrm>
          <a:prstGeom prst="wedgeRectCallout">
            <a:avLst>
              <a:gd name="adj1" fmla="val -52437"/>
              <a:gd name="adj2" fmla="val 11168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Интерактивные галереи изображений формируют необходимые для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образования и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накопления жизненного опыта коллекции зрительных образов. Осуществляется художественно-эстетическое образование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способных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 школьников.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  <p:pic>
        <p:nvPicPr>
          <p:cNvPr id="13" name="Рисунок 12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97" t="23046" r="54791" b="27054"/>
          <a:stretch/>
        </p:blipFill>
        <p:spPr bwMode="auto">
          <a:xfrm>
            <a:off x="827584" y="2524852"/>
            <a:ext cx="1944216" cy="31363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3" t="52104" r="62967" b="20040"/>
          <a:stretch/>
        </p:blipFill>
        <p:spPr bwMode="auto">
          <a:xfrm>
            <a:off x="2975110" y="2524852"/>
            <a:ext cx="2172953" cy="32084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09573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683567" y="204572"/>
            <a:ext cx="8316416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dirty="0" smtClean="0"/>
              <a:t> </a:t>
            </a:r>
            <a:endParaRPr lang="ru-RU" sz="2400" dirty="0"/>
          </a:p>
          <a:p>
            <a:r>
              <a:rPr lang="ru-RU" sz="2400" dirty="0"/>
              <a:t> </a:t>
            </a:r>
            <a:r>
              <a:rPr lang="ru-RU" sz="2400" dirty="0" smtClean="0"/>
              <a:t>            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                                      </a:t>
            </a:r>
          </a:p>
        </p:txBody>
      </p:sp>
      <p:pic>
        <p:nvPicPr>
          <p:cNvPr id="14" name="Рисунок 1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59" t="25451" r="44371" b="47495"/>
          <a:stretch/>
        </p:blipFill>
        <p:spPr bwMode="auto">
          <a:xfrm>
            <a:off x="2980751" y="403797"/>
            <a:ext cx="1998910" cy="30797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рямоугольная выноска 7"/>
          <p:cNvSpPr/>
          <p:nvPr/>
        </p:nvSpPr>
        <p:spPr>
          <a:xfrm>
            <a:off x="5208953" y="378147"/>
            <a:ext cx="3529940" cy="3805249"/>
          </a:xfrm>
          <a:prstGeom prst="wedgeRectCallout">
            <a:avLst>
              <a:gd name="adj1" fmla="val -73632"/>
              <a:gd name="adj2" fmla="val -27842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Интерактивные схемы, графики, диаграммы помогают осваивать разные способы изображения и наглядного представления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данных как практико-ориентированного умения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обучении и дальнейшей    взрослой жизни. </a:t>
            </a:r>
          </a:p>
        </p:txBody>
      </p:sp>
      <p:pic>
        <p:nvPicPr>
          <p:cNvPr id="10" name="Рисунок 9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86" t="52616" r="40016" b="20641"/>
          <a:stretch/>
        </p:blipFill>
        <p:spPr bwMode="auto">
          <a:xfrm>
            <a:off x="1763688" y="3645024"/>
            <a:ext cx="1872208" cy="27233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Прямоугольная выноска 14"/>
          <p:cNvSpPr/>
          <p:nvPr/>
        </p:nvSpPr>
        <p:spPr>
          <a:xfrm>
            <a:off x="4427984" y="4376500"/>
            <a:ext cx="4176464" cy="2149065"/>
          </a:xfrm>
          <a:prstGeom prst="wedgeRectCallout">
            <a:avLst>
              <a:gd name="adj1" fmla="val -77530"/>
              <a:gd name="adj2" fmla="val -42120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Интерактивные карты развивают способность к масштабному и целостному взгляду на мир, являясь особым способом интерпретации природных и общественных явлений. </a:t>
            </a:r>
          </a:p>
        </p:txBody>
      </p:sp>
      <p:pic>
        <p:nvPicPr>
          <p:cNvPr id="16" name="Рисунок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89" t="27138" r="53555" b="17307"/>
          <a:stretch>
            <a:fillRect/>
          </a:stretch>
        </p:blipFill>
        <p:spPr bwMode="auto">
          <a:xfrm>
            <a:off x="845195" y="392290"/>
            <a:ext cx="2135556" cy="3058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569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683567" y="204572"/>
            <a:ext cx="8316416" cy="6480720"/>
          </a:xfrm>
          <a:prstGeom prst="snip2DiagRect">
            <a:avLst>
              <a:gd name="adj1" fmla="val 0"/>
              <a:gd name="adj2" fmla="val 17966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dirty="0" smtClean="0"/>
              <a:t> </a:t>
            </a:r>
            <a:endParaRPr lang="ru-RU" sz="2400" dirty="0"/>
          </a:p>
          <a:p>
            <a:r>
              <a:rPr lang="ru-RU" sz="2400" dirty="0"/>
              <a:t> </a:t>
            </a:r>
            <a:r>
              <a:rPr lang="ru-RU" sz="2400" dirty="0" smtClean="0"/>
              <a:t>            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                                      </a:t>
            </a: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4716016" y="2504070"/>
            <a:ext cx="4033996" cy="3805249"/>
          </a:xfrm>
          <a:prstGeom prst="wedgeRectCallout">
            <a:avLst>
              <a:gd name="adj1" fmla="val -52437"/>
              <a:gd name="adj2" fmla="val 11168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Средства контроля и самоконтроля включают: </a:t>
            </a:r>
          </a:p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- автоматически проверяемое тестирование; </a:t>
            </a:r>
          </a:p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- автоматические проверяемые текущие и/или итоговые задания (упражнения).</a:t>
            </a:r>
          </a:p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Способствуют объективной и оперативной оценке достижений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обучающихся. </a:t>
            </a:r>
          </a:p>
        </p:txBody>
      </p:sp>
      <p:pic>
        <p:nvPicPr>
          <p:cNvPr id="3074" name="Picture 2" descr="C:\Documents and Settings\metodist1\Мои документы\Загрузки\image-14-12-15-15_3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80728"/>
            <a:ext cx="2736304" cy="410445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554" y="980728"/>
            <a:ext cx="3108797" cy="41044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791" y="980728"/>
            <a:ext cx="3239853" cy="410445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791" y="908720"/>
            <a:ext cx="3238648" cy="41764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630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683567" y="164465"/>
            <a:ext cx="8316416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just"/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Выводы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:</a:t>
            </a:r>
            <a:endParaRPr 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457200" indent="-457200">
              <a:buAutoNum type="arabicPeriod"/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Взрослым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(педагогам и родителям) как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значимым взрослым, которые проводят с ребенком наибольшее время его жизни, </a:t>
            </a:r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необходимо первыми обратить внимание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на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то,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каких видах деятельности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проявляются способности ребёнка.</a:t>
            </a:r>
          </a:p>
          <a:p>
            <a:pPr marL="457200" indent="-457200">
              <a:buFontTx/>
              <a:buAutoNum type="arabicPeriod"/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Педагогам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важно организовать (самим и с привлечением педагогов-психологов) , </a:t>
            </a:r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диагностику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, в ходе которой уточняются, выявляются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специальные способности. </a:t>
            </a:r>
          </a:p>
          <a:p>
            <a:pPr marL="457200" indent="-457200">
              <a:buFontTx/>
              <a:buAutoNum type="arabicPeriod"/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Актуальным является </a:t>
            </a:r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создание комфортных условий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для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таких детей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школе и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семье;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атмосфера творчества, исследовательского поиска с использованием </a:t>
            </a:r>
            <a:r>
              <a:rPr lang="ru-RU" sz="1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проблемности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, диалогичности, индивидуализации взаимодействия – важные условия поддержки ребенка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.</a:t>
            </a:r>
          </a:p>
          <a:p>
            <a:pPr marL="457200" indent="-457200">
              <a:buFontTx/>
              <a:buAutoNum type="arabicPeriod"/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Внимания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заслуживает ненавязчивое, естественное  (но постоянное) </a:t>
            </a:r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наблюдение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за ребенком, позволяющее выявить «угасание» или наоборот, «всплеск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» способностей.</a:t>
            </a:r>
          </a:p>
          <a:p>
            <a:pPr marL="457200" indent="-457200">
              <a:buFontTx/>
              <a:buAutoNum type="arabicPeriod"/>
            </a:pP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Необходимо создавать  естественные условия </a:t>
            </a:r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общения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 такими детьми,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обеспечивающие формирование</a:t>
            </a:r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адекватной самооценки.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Принципиально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важным является применение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адекватного инструментария развития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способного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ребенка, использование развивающих УМК (систем учебников)</a:t>
            </a:r>
          </a:p>
          <a:p>
            <a:pPr marL="457200" indent="-457200">
              <a:buFontTx/>
              <a:buAutoNum type="arabicPeriod"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457200" indent="-457200">
              <a:buFontTx/>
              <a:buAutoNum type="arabicPeriod"/>
            </a:pP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457200" indent="-457200">
              <a:buFontTx/>
              <a:buAutoNum type="arabicPeriod"/>
            </a:pP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marL="457200" indent="-457200">
              <a:buAutoNum type="arabicPeriod"/>
            </a:pP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961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odval_1.tif"/>
          <p:cNvPicPr>
            <a:picLocks noChangeAspect="1"/>
          </p:cNvPicPr>
          <p:nvPr/>
        </p:nvPicPr>
        <p:blipFill rotWithShape="1">
          <a:blip r:embed="rId2" cstate="print"/>
          <a:srcRect l="2655" t="1380" r="22544" b="342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7897" y="1755944"/>
            <a:ext cx="4320480" cy="326142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30" tIns="45715" rIns="91430" bIns="45715" anchor="ctr"/>
          <a:lstStyle/>
          <a:p>
            <a:endParaRPr lang="ru-RU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5496" y="2859744"/>
            <a:ext cx="4372881" cy="95264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89991" tIns="44996" rIns="89991" bIns="44996">
            <a:spAutoFit/>
          </a:bodyPr>
          <a:lstStyle/>
          <a:p>
            <a:pPr algn="ctr">
              <a:tabLst>
                <a:tab pos="723825" algn="l"/>
                <a:tab pos="1447650" algn="l"/>
                <a:tab pos="2171475" algn="l"/>
                <a:tab pos="2895300" algn="l"/>
                <a:tab pos="3619125" algn="l"/>
                <a:tab pos="4342950" algn="l"/>
                <a:tab pos="5066775" algn="l"/>
              </a:tabLst>
            </a:pP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СПАСИБО </a:t>
            </a:r>
            <a:endParaRPr lang="ru-RU" sz="28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algn="ctr">
              <a:tabLst>
                <a:tab pos="723825" algn="l"/>
                <a:tab pos="1447650" algn="l"/>
                <a:tab pos="2171475" algn="l"/>
                <a:tab pos="2895300" algn="l"/>
                <a:tab pos="3619125" algn="l"/>
                <a:tab pos="4342950" algn="l"/>
                <a:tab pos="5066775" algn="l"/>
              </a:tabLst>
            </a:pPr>
            <a:r>
              <a:rPr lang="ru-RU" sz="2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ЗА </a:t>
            </a:r>
            <a:r>
              <a:rPr lang="ru-R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ВНИМАНИЕ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-7938" y="5949280"/>
            <a:ext cx="9151938" cy="5397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360">
            <a:noFill/>
            <a:round/>
            <a:headEnd/>
            <a:tailEnd/>
          </a:ln>
          <a:effectLst/>
        </p:spPr>
        <p:txBody>
          <a:bodyPr wrap="none" lIns="91430" tIns="45715" rIns="91430" bIns="45715" anchor="ctr"/>
          <a:lstStyle/>
          <a:p>
            <a:endParaRPr lang="ru-RU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4" y="5559425"/>
            <a:ext cx="1882775" cy="1181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906588" y="6026151"/>
            <a:ext cx="6499273" cy="70642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89991" tIns="44996" rIns="89991" bIns="44996">
            <a:spAutoFit/>
          </a:bodyPr>
          <a:lstStyle/>
          <a:p>
            <a:pPr algn="ctr">
              <a:tabLst>
                <a:tab pos="723825" algn="l"/>
                <a:tab pos="1447650" algn="l"/>
                <a:tab pos="2171475" algn="l"/>
                <a:tab pos="2895300" algn="l"/>
                <a:tab pos="3619125" algn="l"/>
                <a:tab pos="4342950" algn="l"/>
                <a:tab pos="5066775" algn="l"/>
                <a:tab pos="5790600" algn="l"/>
                <a:tab pos="6514425" algn="l"/>
                <a:tab pos="7238250" algn="l"/>
              </a:tabLst>
            </a:pPr>
            <a:r>
              <a:rPr lang="ru-RU" sz="2000" b="1" dirty="0" smtClean="0">
                <a:solidFill>
                  <a:srgbClr val="310482"/>
                </a:solidFill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ИЗДАТЕЛЬСТВО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«АКАДЕМКНИГА/УЧЕБНИК»</a:t>
            </a:r>
          </a:p>
          <a:p>
            <a:pPr algn="ctr">
              <a:tabLst>
                <a:tab pos="723825" algn="l"/>
                <a:tab pos="1447650" algn="l"/>
                <a:tab pos="2171475" algn="l"/>
                <a:tab pos="2895300" algn="l"/>
                <a:tab pos="3619125" algn="l"/>
                <a:tab pos="4342950" algn="l"/>
                <a:tab pos="5066775" algn="l"/>
                <a:tab pos="5790600" algn="l"/>
                <a:tab pos="6514425" algn="l"/>
                <a:tab pos="7238250" algn="l"/>
              </a:tabLst>
            </a:pPr>
            <a:endParaRPr lang="ru-RU" sz="2000" b="1" dirty="0">
              <a:solidFill>
                <a:schemeClr val="bg1"/>
              </a:solidFill>
              <a:latin typeface="Cambria" pitchFamily="18" charset="0"/>
              <a:cs typeface="Arial" pitchFamily="34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539458" y="1755944"/>
            <a:ext cx="4604543" cy="326142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30" tIns="45715" rIns="91430" bIns="45715" anchor="ctr"/>
          <a:lstStyle/>
          <a:p>
            <a:endParaRPr lang="ru-RU"/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4932040" y="2420888"/>
            <a:ext cx="3960440" cy="16561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lIns="89991" tIns="44996" rIns="89991" bIns="44996"/>
          <a:lstStyle/>
          <a:p>
            <a:pPr algn="ctr">
              <a:tabLst>
                <a:tab pos="0" algn="l"/>
                <a:tab pos="447628" algn="l"/>
                <a:tab pos="893670" algn="l"/>
                <a:tab pos="1342885" algn="l"/>
                <a:tab pos="1793689" algn="l"/>
                <a:tab pos="2242905" algn="l"/>
                <a:tab pos="2692121" algn="l"/>
                <a:tab pos="3141337" algn="l"/>
                <a:tab pos="3590553" algn="l"/>
                <a:tab pos="4039769" algn="l"/>
                <a:tab pos="4488985" algn="l"/>
                <a:tab pos="4938201" algn="l"/>
                <a:tab pos="5389004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117997, г. Москва,</a:t>
            </a:r>
          </a:p>
          <a:p>
            <a:pPr algn="ctr">
              <a:tabLst>
                <a:tab pos="0" algn="l"/>
                <a:tab pos="447628" algn="l"/>
                <a:tab pos="893670" algn="l"/>
                <a:tab pos="1342885" algn="l"/>
                <a:tab pos="1793689" algn="l"/>
                <a:tab pos="2242905" algn="l"/>
                <a:tab pos="2692121" algn="l"/>
                <a:tab pos="3141337" algn="l"/>
                <a:tab pos="3590553" algn="l"/>
                <a:tab pos="4039769" algn="l"/>
                <a:tab pos="4488985" algn="l"/>
                <a:tab pos="4938201" algn="l"/>
                <a:tab pos="5389004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ул.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Бутлерова, 17 б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/>
            </a:r>
            <a:br>
              <a:rPr lang="ru-RU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т.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(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499) 968-92-29,</a:t>
            </a:r>
            <a:endParaRPr lang="ru-RU" sz="2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algn="ctr">
              <a:tabLst>
                <a:tab pos="0" algn="l"/>
                <a:tab pos="447628" algn="l"/>
                <a:tab pos="893670" algn="l"/>
                <a:tab pos="1342885" algn="l"/>
                <a:tab pos="1793689" algn="l"/>
                <a:tab pos="2242905" algn="l"/>
                <a:tab pos="2692121" algn="l"/>
                <a:tab pos="3141337" algn="l"/>
                <a:tab pos="3590553" algn="l"/>
                <a:tab pos="4039769" algn="l"/>
                <a:tab pos="4488985" algn="l"/>
                <a:tab pos="4938201" algn="l"/>
                <a:tab pos="5389004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  (499) 234-63-58</a:t>
            </a:r>
          </a:p>
          <a:p>
            <a:pPr algn="ctr">
              <a:tabLst>
                <a:tab pos="0" algn="l"/>
                <a:tab pos="447628" algn="l"/>
                <a:tab pos="893670" algn="l"/>
                <a:tab pos="1342885" algn="l"/>
                <a:tab pos="1793689" algn="l"/>
                <a:tab pos="2242905" algn="l"/>
                <a:tab pos="2692121" algn="l"/>
                <a:tab pos="3141337" algn="l"/>
                <a:tab pos="3590553" algn="l"/>
                <a:tab pos="4039769" algn="l"/>
                <a:tab pos="4488985" algn="l"/>
                <a:tab pos="4938201" algn="l"/>
                <a:tab pos="5389004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</a:pPr>
            <a:endParaRPr lang="ru-RU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52221" y="260648"/>
            <a:ext cx="5959939" cy="14064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30" tIns="45715" rIns="91430" bIns="45715" anchor="ctr"/>
          <a:lstStyle/>
          <a:p>
            <a:endParaRPr lang="ru-R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8895" y="603816"/>
            <a:ext cx="5461217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9991" tIns="44996" rIns="89991" bIns="44996"/>
          <a:lstStyle/>
          <a:p>
            <a:pPr>
              <a:tabLst>
                <a:tab pos="0" algn="l"/>
                <a:tab pos="447628" algn="l"/>
                <a:tab pos="893670" algn="l"/>
                <a:tab pos="1342885" algn="l"/>
                <a:tab pos="1793689" algn="l"/>
                <a:tab pos="2242905" algn="l"/>
                <a:tab pos="2692121" algn="l"/>
                <a:tab pos="3141337" algn="l"/>
                <a:tab pos="3590553" algn="l"/>
                <a:tab pos="4039769" algn="l"/>
                <a:tab pos="4488985" algn="l"/>
                <a:tab pos="4938201" algn="l"/>
                <a:tab pos="5389004" algn="l"/>
                <a:tab pos="5838220" algn="l"/>
                <a:tab pos="6287436" algn="l"/>
                <a:tab pos="6736652" algn="l"/>
                <a:tab pos="7185868" algn="l"/>
                <a:tab pos="7635083" algn="l"/>
                <a:tab pos="8084300" algn="l"/>
                <a:tab pos="8533515" algn="l"/>
                <a:tab pos="8982732" algn="l"/>
              </a:tabLst>
            </a:pPr>
            <a:r>
              <a:rPr lang="ru-RU" sz="2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http://www.akademkniga.ru</a:t>
            </a:r>
          </a:p>
        </p:txBody>
      </p:sp>
    </p:spTree>
    <p:extLst>
      <p:ext uri="{BB962C8B-B14F-4D97-AF65-F5344CB8AC3E}">
        <p14:creationId xmlns:p14="http://schemas.microsoft.com/office/powerpoint/2010/main" val="180730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971600" y="290059"/>
            <a:ext cx="7992888" cy="1698781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2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. Какого ребенка считать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способным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?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</p:txBody>
      </p:sp>
      <p:pic>
        <p:nvPicPr>
          <p:cNvPr id="10" name="Рисунок 9" descr="http://atrade.info/wp-content/uploads/2010/12/xyz1-300x289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r="13000"/>
          <a:stretch/>
        </p:blipFill>
        <p:spPr bwMode="auto">
          <a:xfrm>
            <a:off x="975472" y="290059"/>
            <a:ext cx="1255068" cy="14364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67525" y="2132856"/>
            <a:ext cx="813690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Это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ребенок, который при равных возможностях  образования отличается от своих сверстников 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высокими достижениями 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присвоения содержания образования – «схватывает всё на лету»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. </a:t>
            </a: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                      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Речь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идет о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значительно более высоких,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незаурядных результатах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, проявляющихся в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деятельности 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сравнению с другими детьми такого же возраста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.</a:t>
            </a: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                         Откуда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берутся такие дети?</a:t>
            </a:r>
          </a:p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79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53305" y="188640"/>
            <a:ext cx="918295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003667" y="428178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332656"/>
            <a:ext cx="7848871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силу разных причин у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чителю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часто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некогда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заниматься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ным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ребенком.</a:t>
            </a:r>
          </a:p>
          <a:p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Некоторым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из них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«мешают»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способные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ученики с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высоким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уровнем знаний,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не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всегда понятной умственной активностью. </a:t>
            </a: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Еще один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сюжет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: педагог начинает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уделять внимание способному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ученику – давать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более трудные задания,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 нередко такие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намерения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забываются –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педагога нет для этого ни времени, ни сил. 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    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70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0" y="188640"/>
            <a:ext cx="683567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4" y="188640"/>
            <a:ext cx="8064896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Учитывая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,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деятельностный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» характер проявления способностей, рассмотрим некоторые направления: 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познавательной деятельности  </a:t>
            </a:r>
            <a:r>
              <a:rPr lang="ru-RU" sz="3200" b="1" dirty="0" smtClean="0">
                <a:solidFill>
                  <a:srgbClr val="002060"/>
                </a:solidFill>
                <a:latin typeface="Cambria" pitchFamily="18" charset="0"/>
                <a:cs typeface="Tahoma" pitchFamily="32" charset="0"/>
              </a:rPr>
              <a:t>– </a:t>
            </a:r>
            <a:endParaRPr lang="ru-RU" sz="3200" b="1" dirty="0" smtClean="0">
              <a:solidFill>
                <a:srgbClr val="002060"/>
              </a:solidFill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зависимости от предметного содержания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деятельности: в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области естественных </a:t>
            </a:r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или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гуманитарных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наук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;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коммуникативной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деятельности 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– 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лидерские , организационные способности;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практической деятельности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–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проявления в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ремеслах, 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рактическом конструировании.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>
              <a:solidFill>
                <a:srgbClr val="002060"/>
              </a:solidFill>
              <a:latin typeface="Cambria" pitchFamily="18" charset="0"/>
              <a:cs typeface="Tahoma" pitchFamily="32" charset="0"/>
            </a:endParaRPr>
          </a:p>
          <a:p>
            <a:endParaRPr lang="ru-RU" sz="2200" b="1" dirty="0">
              <a:solidFill>
                <a:srgbClr val="002060"/>
              </a:solidFill>
              <a:latin typeface="Cambria" pitchFamily="18" charset="0"/>
              <a:cs typeface="Tahoma" pitchFamily="32" charset="0"/>
            </a:endParaRPr>
          </a:p>
          <a:p>
            <a:r>
              <a:rPr lang="ru-RU" sz="2200" b="1" dirty="0" smtClean="0">
                <a:solidFill>
                  <a:srgbClr val="002060"/>
                </a:solidFill>
                <a:latin typeface="Cambria" pitchFamily="18" charset="0"/>
                <a:cs typeface="Tahoma" pitchFamily="32" charset="0"/>
              </a:rPr>
              <a:t> </a:t>
            </a:r>
            <a:endParaRPr lang="ru-RU" sz="2200" b="1" dirty="0">
              <a:solidFill>
                <a:srgbClr val="002060"/>
              </a:solidFill>
              <a:latin typeface="Cambria" pitchFamily="18" charset="0"/>
              <a:cs typeface="Tahoma" pitchFamily="32" charset="0"/>
            </a:endParaRPr>
          </a:p>
          <a:p>
            <a:endParaRPr lang="ru-RU" sz="2200" b="1" dirty="0">
              <a:solidFill>
                <a:srgbClr val="002060"/>
              </a:solidFill>
              <a:latin typeface="Cambria" pitchFamily="18" charset="0"/>
              <a:cs typeface="Tahoma" pitchFamily="32" charset="0"/>
            </a:endParaRPr>
          </a:p>
        </p:txBody>
      </p:sp>
      <p:pic>
        <p:nvPicPr>
          <p:cNvPr id="8" name="Рисунок 7" descr="9029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7" t="4819" r="18590" b="4337"/>
          <a:stretch/>
        </p:blipFill>
        <p:spPr bwMode="auto">
          <a:xfrm>
            <a:off x="6948264" y="4509120"/>
            <a:ext cx="1800200" cy="19442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4773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0" y="188640"/>
            <a:ext cx="683567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827583" y="188640"/>
            <a:ext cx="8136905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200" b="1" dirty="0">
              <a:solidFill>
                <a:srgbClr val="002060"/>
              </a:solidFill>
              <a:latin typeface="Cambria" pitchFamily="18" charset="0"/>
              <a:cs typeface="Tahoma" pitchFamily="32" charset="0"/>
            </a:endParaRPr>
          </a:p>
          <a:p>
            <a:endParaRPr lang="ru-RU" sz="2200" b="1" dirty="0" smtClean="0">
              <a:solidFill>
                <a:srgbClr val="002060"/>
              </a:solidFill>
              <a:latin typeface="Cambria" pitchFamily="18" charset="0"/>
              <a:cs typeface="Tahoma" pitchFamily="32" charset="0"/>
            </a:endParaRPr>
          </a:p>
          <a:p>
            <a:endParaRPr lang="ru-RU" sz="2200" b="1" dirty="0">
              <a:solidFill>
                <a:srgbClr val="002060"/>
              </a:solidFill>
              <a:latin typeface="Cambria" pitchFamily="18" charset="0"/>
              <a:cs typeface="Tahoma" pitchFamily="32" charset="0"/>
            </a:endParaRPr>
          </a:p>
          <a:p>
            <a:r>
              <a:rPr lang="ru-RU" sz="2200" b="1" dirty="0" smtClean="0">
                <a:solidFill>
                  <a:srgbClr val="002060"/>
                </a:solidFill>
                <a:latin typeface="Cambria" pitchFamily="18" charset="0"/>
                <a:cs typeface="Tahoma" pitchFamily="32" charset="0"/>
              </a:rPr>
              <a:t> </a:t>
            </a:r>
          </a:p>
          <a:p>
            <a:endParaRPr lang="ru-RU" sz="2200" b="1" dirty="0">
              <a:solidFill>
                <a:srgbClr val="002060"/>
              </a:solidFill>
              <a:latin typeface="Cambria" pitchFamily="18" charset="0"/>
              <a:cs typeface="Tahoma" pitchFamily="32" charset="0"/>
            </a:endParaRPr>
          </a:p>
          <a:p>
            <a:endParaRPr lang="ru-RU" sz="2200" b="1" dirty="0">
              <a:solidFill>
                <a:srgbClr val="002060"/>
              </a:solidFill>
              <a:latin typeface="Cambria" pitchFamily="18" charset="0"/>
              <a:cs typeface="Tahoma" pitchFamily="32" charset="0"/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4" t="35271" r="28979" b="21242"/>
          <a:stretch/>
        </p:blipFill>
        <p:spPr bwMode="auto">
          <a:xfrm>
            <a:off x="4644008" y="4803193"/>
            <a:ext cx="2232248" cy="16582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3" y="188641"/>
            <a:ext cx="8064897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спортивной  деятельности – 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быстрое освоение спортивной техники, высокий уровень развития специальных качеств;</a:t>
            </a:r>
          </a:p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 художественно-эстетической деятельности –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литературно-поэтическая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,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изобразительная, музыкальная, сценическая;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в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духовно-ценностной деятельности  </a:t>
            </a:r>
            <a:r>
              <a:rPr lang="ru-RU" sz="3200" b="1" dirty="0" smtClean="0">
                <a:solidFill>
                  <a:srgbClr val="002060"/>
                </a:solidFill>
                <a:latin typeface="Cambria" pitchFamily="18" charset="0"/>
                <a:cs typeface="Tahoma" pitchFamily="32" charset="0"/>
              </a:rPr>
              <a:t>–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проявляется в создании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новых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духовных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ценностей</a:t>
            </a: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и служении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людям.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3" t="33868" r="45972" b="43086"/>
          <a:stretch/>
        </p:blipFill>
        <p:spPr bwMode="auto">
          <a:xfrm>
            <a:off x="1763688" y="4722348"/>
            <a:ext cx="2520280" cy="17281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C:\Documents and Settings\metodist1\Рабочий стол\portrai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706572"/>
            <a:ext cx="1307976" cy="174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369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20000"/>
          </a:blip>
          <a:srcRect/>
          <a:stretch>
            <a:fillRect/>
          </a:stretch>
        </p:blipFill>
        <p:spPr bwMode="auto">
          <a:xfrm>
            <a:off x="0" y="188640"/>
            <a:ext cx="683567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675381" y="188640"/>
            <a:ext cx="8460433" cy="6480720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Посещение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ребенком художественной, музыкальной, спортивной школы, кружков моделирования и конструирования, студий мастерства и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НОУ,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участие в олимпиадах и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конкурсах</a:t>
            </a:r>
          </a:p>
          <a:p>
            <a:pPr algn="ctr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Это - дополнительные шаги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, обеспечивающие поддержку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способ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ного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ребенка со стороны родителей и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педагогов!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Почему - дополнительные шаги?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Tahoma" pitchFamily="32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4050242" y="3011151"/>
            <a:ext cx="2160240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Выгнутая вверх стрелка 2"/>
          <p:cNvSpPr/>
          <p:nvPr/>
        </p:nvSpPr>
        <p:spPr>
          <a:xfrm rot="5400000">
            <a:off x="7632340" y="5877272"/>
            <a:ext cx="648072" cy="36004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57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76c2932f19bd88e74b7a23b72a2ceb4dfdd836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3303</TotalTime>
  <Words>2516</Words>
  <Application>Microsoft Office PowerPoint</Application>
  <PresentationFormat>Экран (4:3)</PresentationFormat>
  <Paragraphs>973</Paragraphs>
  <Slides>49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elGAto</dc:creator>
  <cp:lastModifiedBy>metodist1</cp:lastModifiedBy>
  <cp:revision>344</cp:revision>
  <cp:lastPrinted>2015-09-11T11:24:54Z</cp:lastPrinted>
  <dcterms:created xsi:type="dcterms:W3CDTF">2013-01-29T09:57:27Z</dcterms:created>
  <dcterms:modified xsi:type="dcterms:W3CDTF">2015-12-14T12:13:42Z</dcterms:modified>
</cp:coreProperties>
</file>