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3" r:id="rId3"/>
    <p:sldId id="280" r:id="rId4"/>
    <p:sldId id="276" r:id="rId5"/>
    <p:sldId id="282" r:id="rId6"/>
    <p:sldId id="303" r:id="rId7"/>
    <p:sldId id="281" r:id="rId8"/>
    <p:sldId id="287" r:id="rId9"/>
    <p:sldId id="288" r:id="rId10"/>
    <p:sldId id="291" r:id="rId11"/>
    <p:sldId id="290" r:id="rId12"/>
    <p:sldId id="292" r:id="rId13"/>
    <p:sldId id="30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F2FCD-9156-4762-966E-3A04DD0809F7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68B4E-CCA6-4E86-BFDF-4F299D55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7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gulation.gov.ru/projects#npa=7964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3967" y="620713"/>
            <a:ext cx="4680645" cy="281939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Отражение  планируемых образовательных результатов  в проекте ФГОС </a:t>
            </a:r>
            <a:r>
              <a:rPr lang="ru-RU" alt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начального общего образования в новой редакции</a:t>
            </a:r>
            <a:endParaRPr lang="ru-RU" altLang="ru-RU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6658" y="4203534"/>
            <a:ext cx="4900679" cy="45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430903" y="4437112"/>
            <a:ext cx="453663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Кудинов Владимир Валерьевич</a:t>
            </a:r>
            <a:r>
              <a:rPr lang="ru-RU" altLang="ru-RU" sz="2000" dirty="0" smtClean="0">
                <a:solidFill>
                  <a:srgbClr val="0070C0"/>
                </a:solidFill>
                <a:latin typeface="Monotype Corsiva" pitchFamily="66" charset="0"/>
              </a:rPr>
              <a:t>, </a:t>
            </a:r>
            <a:endParaRPr lang="ru-RU" altLang="ru-RU" sz="2000" dirty="0" smtClean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70C0"/>
                </a:solidFill>
                <a:latin typeface="Monotype Corsiva" pitchFamily="66" charset="0"/>
              </a:rPr>
              <a:t>канд</a:t>
            </a:r>
            <a:r>
              <a:rPr lang="ru-RU" altLang="ru-RU" sz="2000" dirty="0">
                <a:solidFill>
                  <a:srgbClr val="0070C0"/>
                </a:solidFill>
                <a:latin typeface="Monotype Corsiva" pitchFamily="66" charset="0"/>
              </a:rPr>
              <a:t>. </a:t>
            </a:r>
            <a:r>
              <a:rPr lang="ru-RU" altLang="ru-RU" sz="2000" dirty="0" err="1">
                <a:solidFill>
                  <a:srgbClr val="0070C0"/>
                </a:solidFill>
                <a:latin typeface="Monotype Corsiva" pitchFamily="66" charset="0"/>
              </a:rPr>
              <a:t>пед</a:t>
            </a:r>
            <a:r>
              <a:rPr lang="ru-RU" altLang="ru-RU" sz="2000" dirty="0">
                <a:solidFill>
                  <a:srgbClr val="0070C0"/>
                </a:solidFill>
                <a:latin typeface="Monotype Corsiva" pitchFamily="66" charset="0"/>
              </a:rPr>
              <a:t>. наук, </a:t>
            </a:r>
            <a:r>
              <a:rPr lang="ru-RU" altLang="ru-RU" sz="2000" dirty="0" smtClean="0">
                <a:solidFill>
                  <a:srgbClr val="0070C0"/>
                </a:solidFill>
                <a:latin typeface="Monotype Corsiva" pitchFamily="66" charset="0"/>
              </a:rPr>
              <a:t>доцент,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70C0"/>
                </a:solidFill>
                <a:latin typeface="Monotype Corsiva" pitchFamily="66" charset="0"/>
              </a:rPr>
              <a:t>доцент </a:t>
            </a:r>
            <a:r>
              <a:rPr lang="ru-RU" altLang="ru-RU" sz="2000" dirty="0">
                <a:solidFill>
                  <a:srgbClr val="0070C0"/>
                </a:solidFill>
                <a:latin typeface="Monotype Corsiva" pitchFamily="66" charset="0"/>
              </a:rPr>
              <a:t>кафедры </a:t>
            </a:r>
            <a:r>
              <a:rPr lang="ru-RU" altLang="ru-RU" sz="2000" dirty="0" smtClean="0">
                <a:solidFill>
                  <a:srgbClr val="0070C0"/>
                </a:solidFill>
                <a:latin typeface="Monotype Corsiva" pitchFamily="66" charset="0"/>
              </a:rPr>
              <a:t>педагогики, психологии и предметных методик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70C0"/>
                </a:solidFill>
                <a:latin typeface="Monotype Corsiva" pitchFamily="66" charset="0"/>
              </a:rPr>
              <a:t>ФГБОУ ВО «</a:t>
            </a:r>
            <a:r>
              <a:rPr lang="ru-RU" altLang="ru-RU" sz="2000" dirty="0" err="1" smtClean="0">
                <a:solidFill>
                  <a:srgbClr val="0070C0"/>
                </a:solidFill>
                <a:latin typeface="Monotype Corsiva" pitchFamily="66" charset="0"/>
              </a:rPr>
              <a:t>ЮУрГГПУ</a:t>
            </a:r>
            <a:r>
              <a:rPr lang="ru-RU" altLang="ru-RU" sz="2000" dirty="0" smtClean="0">
                <a:solidFill>
                  <a:srgbClr val="0070C0"/>
                </a:solidFill>
                <a:latin typeface="Monotype Corsiva" pitchFamily="66" charset="0"/>
              </a:rPr>
              <a:t>»</a:t>
            </a:r>
            <a:endParaRPr lang="ru-RU" altLang="ru-RU" sz="2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6453188" y="5921375"/>
            <a:ext cx="1973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70C0"/>
                </a:solidFill>
                <a:latin typeface="Times New Roman" pitchFamily="18" charset="0"/>
              </a:rPr>
              <a:t>http</a:t>
            </a:r>
            <a:r>
              <a:rPr lang="ru-RU" altLang="ru-RU" sz="1800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r>
              <a:rPr lang="en-US" altLang="ru-RU" sz="1800" dirty="0">
                <a:solidFill>
                  <a:srgbClr val="0070C0"/>
                </a:solidFill>
                <a:latin typeface="Times New Roman" pitchFamily="18" charset="0"/>
              </a:rPr>
              <a:t>//kudinov74.ru</a:t>
            </a:r>
            <a:endParaRPr lang="ru-RU" altLang="ru-RU" sz="1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635635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442075" y="6356350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70C0"/>
                </a:solidFill>
                <a:latin typeface="Times New Roman" pitchFamily="18" charset="0"/>
              </a:rPr>
              <a:t>https://vk.com/kudinov_vv</a:t>
            </a:r>
            <a:endParaRPr lang="ru-RU" altLang="ru-RU" sz="1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2" name="Picture 6" descr="http://iconizer.net/files/Human_o2/orig/Internet-explor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5924550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148584" y="3544028"/>
            <a:ext cx="5028754" cy="45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47" r="32066"/>
          <a:stretch/>
        </p:blipFill>
        <p:spPr bwMode="auto">
          <a:xfrm>
            <a:off x="0" y="9195"/>
            <a:ext cx="4271433" cy="686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3680055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0070C0"/>
                </a:solidFill>
                <a:latin typeface="Monotype Corsiva" pitchFamily="66" charset="0"/>
              </a:rPr>
              <a:t>15 ноября 2018 </a:t>
            </a:r>
            <a:r>
              <a:rPr lang="ru-RU" altLang="ru-RU" sz="2400" dirty="0" smtClean="0">
                <a:solidFill>
                  <a:srgbClr val="0070C0"/>
                </a:solidFill>
                <a:latin typeface="Monotype Corsiva" pitchFamily="66" charset="0"/>
              </a:rPr>
              <a:t>г</a:t>
            </a:r>
            <a:endParaRPr lang="ru-RU" altLang="ru-RU" sz="2400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179388" y="184150"/>
            <a:ext cx="8782050" cy="580554"/>
            <a:chOff x="75401" y="127144"/>
            <a:chExt cx="8133510" cy="83902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5401" y="127144"/>
              <a:ext cx="8133510" cy="8390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00395" y="151064"/>
              <a:ext cx="8083521" cy="79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>
                <a:defRPr/>
              </a:pPr>
              <a:r>
                <a:rPr lang="ru-RU" sz="2000" b="1" dirty="0"/>
                <a:t>II. ТРЕБОВАНИЯ К РЕЗУЛЬТАТАМ ОСВОЕНИЯ ОСНОВНОЙ</a:t>
              </a:r>
            </a:p>
            <a:p>
              <a:pPr algn="ctr">
                <a:defRPr/>
              </a:pPr>
              <a:r>
                <a:rPr lang="ru-RU" sz="2000" b="1" dirty="0"/>
                <a:t>ОБРАЗОВАТЕЛЬНОЙ ПРОГРАММЫ НАЧАЛЬНОГО ОБЩЕГО ОБРАЗОВАНИЯ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63018"/>
              </p:ext>
            </p:extLst>
          </p:nvPr>
        </p:nvGraphicFramePr>
        <p:xfrm>
          <a:off x="264951" y="795464"/>
          <a:ext cx="8610922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05461"/>
                <a:gridCol w="4305461"/>
              </a:tblGrid>
              <a:tr h="14401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ФГОС</a:t>
                      </a:r>
                      <a:r>
                        <a:rPr lang="ru-RU" baseline="0" dirty="0" smtClean="0"/>
                        <a:t> НОО (в новой редакции)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23448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п. 10 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п.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3587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10. Личностные результаты освоения основной образовательной программы начального общего образования должны отражать развитие у обучающихся:</a:t>
                      </a:r>
                    </a:p>
                    <a:p>
                      <a:endParaRPr lang="ru-RU" sz="1800" kern="12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/>
                        <a:t>Патриотическое воспитание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/>
                        <a:t>Духовно-нравственное воспитание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/>
                        <a:t>Эстетическое воспитание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/>
                        <a:t>Формирование первоначальных представлений о научной картине мира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/>
                        <a:t>Физическое воспитание и формирование здорового образа жизни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/>
                        <a:t>Трудовое воспитание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/>
                        <a:t>Экологическое воспитание</a:t>
                      </a:r>
                    </a:p>
                    <a:p>
                      <a:endParaRPr lang="ru-RU" sz="1800" kern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11. </a:t>
                      </a:r>
                      <a:r>
                        <a:rPr lang="ru-RU" sz="1800" kern="1200" dirty="0" err="1" smtClean="0"/>
                        <a:t>Метапредметные</a:t>
                      </a:r>
                      <a:r>
                        <a:rPr lang="ru-RU" sz="1800" kern="1200" dirty="0" smtClean="0"/>
                        <a:t> результаты освоения основной образовательной программы начального общего образования должны отражать: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800" kern="1200" dirty="0" smtClean="0"/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kern="1200" dirty="0" smtClean="0"/>
                        <a:t>овладение познавательными универсальными учебными действиями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kern="1200" dirty="0" smtClean="0"/>
                        <a:t>овладение регулятивными учебными действиями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kern="1200" dirty="0" smtClean="0"/>
                        <a:t>овладение коммуникативными универсальными учебными действиями</a:t>
                      </a: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kern="1200" dirty="0" smtClean="0"/>
                        <a:t>овладение умениями работать с информацией</a:t>
                      </a: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800" kern="1200" dirty="0" smtClean="0"/>
                        <a:t>овладение умениями участвовать в совместной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17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179388" y="184150"/>
            <a:ext cx="8782050" cy="580554"/>
            <a:chOff x="75401" y="127144"/>
            <a:chExt cx="8133510" cy="83902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5401" y="127144"/>
              <a:ext cx="8133510" cy="8390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00395" y="151064"/>
              <a:ext cx="8083521" cy="79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>
                <a:defRPr/>
              </a:pPr>
              <a:r>
                <a:rPr lang="ru-RU" sz="2000" b="1" dirty="0"/>
                <a:t>II. ТРЕБОВАНИЯ К РЕЗУЛЬТАТАМ ОСВОЕНИЯ ОСНОВНОЙ</a:t>
              </a:r>
            </a:p>
            <a:p>
              <a:pPr algn="ctr">
                <a:defRPr/>
              </a:pPr>
              <a:r>
                <a:rPr lang="ru-RU" sz="2000" b="1" dirty="0"/>
                <a:t>ОБРАЗОВАТЕЛЬНОЙ ПРОГРАММЫ НАЧАЛЬНОГО ОБЩЕГО ОБРАЗОВАНИЯ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6375" y="764704"/>
            <a:ext cx="8755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В проекте ФГОС НОО в новой редакции </a:t>
            </a:r>
            <a:r>
              <a:rPr lang="ru-RU" sz="1600" b="1" dirty="0" smtClean="0"/>
              <a:t>конкретизированы предметные результаты </a:t>
            </a:r>
            <a:r>
              <a:rPr lang="ru-RU" sz="1600" dirty="0" smtClean="0"/>
              <a:t>по русскому языку, литературному чтению, родному языку, литературному чтению на родном языке, иностранному языку, математике и информатике, обществознанию и естествознанию (окружающему миру), основам религиозных культур и светской этики, изобразительному искусству, музыке.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543495"/>
              </p:ext>
            </p:extLst>
          </p:nvPr>
        </p:nvGraphicFramePr>
        <p:xfrm>
          <a:off x="264952" y="2148840"/>
          <a:ext cx="8610922" cy="4709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05461"/>
                <a:gridCol w="4305461"/>
              </a:tblGrid>
              <a:tr h="1286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</a:t>
                      </a:r>
                      <a:r>
                        <a:rPr lang="ru-RU" baseline="0" dirty="0" smtClean="0"/>
                        <a:t> НОО (действующая редакция)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ФГОС</a:t>
                      </a:r>
                      <a:r>
                        <a:rPr lang="ru-RU" baseline="0" dirty="0" smtClean="0"/>
                        <a:t> НОО (в новой редакции)</a:t>
                      </a:r>
                      <a:endParaRPr lang="ru-RU" dirty="0" smtClean="0"/>
                    </a:p>
                  </a:txBody>
                  <a:tcPr/>
                </a:tc>
              </a:tr>
              <a:tr h="1229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п. 12.7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3587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/>
                        <a:t>Музыка:</a:t>
                      </a:r>
                    </a:p>
                    <a:p>
                      <a:pPr algn="just"/>
                      <a:r>
                        <a:rPr lang="ru-RU" sz="1500" kern="1200" dirty="0" smtClean="0"/>
                        <a:t>1) </a:t>
                      </a:r>
                      <a:r>
                        <a:rPr lang="ru-RU" sz="1500" kern="1200" dirty="0" err="1" smtClean="0"/>
                        <a:t>сформированность</a:t>
                      </a:r>
                      <a:r>
                        <a:rPr lang="ru-RU" sz="1500" kern="1200" dirty="0" smtClean="0"/>
                        <a:t> первоначальных представлений о роли музыки в жизни человека, ее роли в духовно-нравственном развитии человека;</a:t>
                      </a:r>
                    </a:p>
                    <a:p>
                      <a:pPr algn="just"/>
                      <a:r>
                        <a:rPr lang="ru-RU" sz="1500" kern="1200" dirty="0" smtClean="0"/>
                        <a:t>…</a:t>
                      </a:r>
                    </a:p>
                    <a:p>
                      <a:pPr algn="just"/>
                      <a:r>
                        <a:rPr lang="ru-RU" sz="1500" kern="1200" dirty="0" smtClean="0"/>
                        <a:t>4) использование музыкальных образов при создании театрализованных и музыкально-пластических композиций, исполнении вокально-хоровых произведений, в импровизации.</a:t>
                      </a:r>
                    </a:p>
                    <a:p>
                      <a:pPr algn="just"/>
                      <a:endParaRPr lang="ru-RU" sz="1500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lang="ru-RU" sz="1500" kern="1200" dirty="0" smtClean="0"/>
                        <a:t>Музыка: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lang="ru-RU" sz="1500" kern="1200" dirty="0" smtClean="0"/>
                        <a:t>1)	эмоционально воспринимать и характеризовать жанровую и образную сферу музыкальных произведений как способа выражения своих чувств, а также чувств других людей;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lang="ru-RU" sz="1500" kern="1200" dirty="0" smtClean="0"/>
                        <a:t>…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lang="ru-RU" sz="1500" kern="1200" dirty="0" smtClean="0"/>
                        <a:t>18)	читать по нотной записи партию отдельного музыкального инструмента в ритмической партитуре, включающей освоенные метры и ритмические формулы;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lang="ru-RU" sz="1500" kern="1200" dirty="0" smtClean="0"/>
                        <a:t>19)	общаться и взаимодействовать с другими учащимися в процессе ансамблевого, коллективного (хорового, инструментального, музыкально-пластического, музыкально-театрализованного) исполнения музыкальных образцов.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84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74" y="764704"/>
            <a:ext cx="8728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Предметные результаты по технологии и физической культуре изменены, но сформулированы в том же </a:t>
            </a:r>
            <a:r>
              <a:rPr lang="ru-RU" dirty="0" smtClean="0"/>
              <a:t>подходе (не конкретизированы), </a:t>
            </a:r>
            <a:r>
              <a:rPr lang="ru-RU" dirty="0"/>
              <a:t>что и в ФГОС НОО в действующей редакции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79388" y="184150"/>
            <a:ext cx="8782050" cy="580554"/>
            <a:chOff x="75401" y="127144"/>
            <a:chExt cx="8133510" cy="83902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01" y="127144"/>
              <a:ext cx="8133510" cy="8390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00395" y="151064"/>
              <a:ext cx="8083521" cy="79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>
                <a:defRPr/>
              </a:pPr>
              <a:r>
                <a:rPr lang="ru-RU" sz="2000" b="1" dirty="0"/>
                <a:t>II. ТРЕБОВАНИЯ К РЕЗУЛЬТАТАМ ОСВОЕНИЯ ОСНОВНОЙ</a:t>
              </a:r>
            </a:p>
            <a:p>
              <a:pPr algn="ctr">
                <a:defRPr/>
              </a:pPr>
              <a:r>
                <a:rPr lang="ru-RU" sz="2000" b="1" dirty="0"/>
                <a:t>ОБРАЗОВАТЕЛЬНОЙ ПРОГРАММЫ НАЧАЛЬНОГО ОБЩЕГО ОБРАЗОВАНИЯ</a:t>
              </a: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11448"/>
              </p:ext>
            </p:extLst>
          </p:nvPr>
        </p:nvGraphicFramePr>
        <p:xfrm>
          <a:off x="288794" y="1709702"/>
          <a:ext cx="8610922" cy="493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05461"/>
                <a:gridCol w="4305461"/>
              </a:tblGrid>
              <a:tr h="1286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</a:t>
                      </a:r>
                      <a:r>
                        <a:rPr lang="ru-RU" baseline="0" dirty="0" smtClean="0"/>
                        <a:t> НОО (действующая редакция)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ФГОС</a:t>
                      </a:r>
                      <a:r>
                        <a:rPr lang="ru-RU" baseline="0" dirty="0" smtClean="0"/>
                        <a:t> НОО (в новой редакции)</a:t>
                      </a:r>
                      <a:endParaRPr lang="ru-RU" dirty="0" smtClean="0"/>
                    </a:p>
                  </a:txBody>
                  <a:tcPr/>
                </a:tc>
              </a:tr>
              <a:tr h="1229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п. 12.8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3587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12.8. Технология: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получение первоначальных представлений о созидательном и нравственном значении труда в жизни человека и общества; о мире профессий и важности правильного выбора профессии;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усвоение первоначальных представлений о материальной культуре как продукте предметно-преобразующей деятельности человека;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приобретение первоначальных навыков совместной продуктивной деятельности, сотрудничества, взаимопомощи, планирования и организации;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приобретение первоначальных знаний о правилах создания предметной и информационной среды и умений применять их для выполнения учебно-познавательных и проектных художественно-конструкторских задач.</a:t>
                      </a:r>
                      <a:endParaRPr lang="ru-RU" sz="1500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12.8. Технология:</a:t>
                      </a:r>
                    </a:p>
                    <a:p>
                      <a:pPr>
                        <a:tabLst>
                          <a:tab pos="268288" algn="l"/>
                        </a:tabLs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	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общих представлений о мире профессий, значении труда в жизни человека и общества, многообразии  предметов материальной культуры;</a:t>
                      </a:r>
                    </a:p>
                    <a:p>
                      <a:pPr>
                        <a:tabLst>
                          <a:tab pos="268288" algn="l"/>
                        </a:tabLs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	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первоначальных представлений о материалах и их свойствах, о конструировании, моделировании;</a:t>
                      </a:r>
                    </a:p>
                    <a:p>
                      <a:pPr>
                        <a:tabLst>
                          <a:tab pos="268288" algn="l"/>
                        </a:tabLs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	владение технологическими приёмами ручной обработки материалов;</a:t>
                      </a:r>
                    </a:p>
                    <a:p>
                      <a:pPr>
                        <a:tabLst>
                          <a:tab pos="268288" algn="l"/>
                        </a:tabLs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	приобретение опыта практической преобразовательной деятельности при выполнении учебно-познавательных и художественно-конструкторских задач, в том числе с использованием информационной среды;</a:t>
                      </a:r>
                    </a:p>
                    <a:p>
                      <a:pPr>
                        <a:tabLst>
                          <a:tab pos="268288" algn="l"/>
                        </a:tabLs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	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умения безопасного пользования необходимыми инструментами в предметно-преобразующей деятельности.</a:t>
                      </a:r>
                      <a:endParaRPr lang="ru-RU" sz="1500" kern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13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79388" y="184150"/>
            <a:ext cx="8782050" cy="580554"/>
            <a:chOff x="75401" y="127144"/>
            <a:chExt cx="8133510" cy="83902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5401" y="127144"/>
              <a:ext cx="8133510" cy="8390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00395" y="151064"/>
              <a:ext cx="8083521" cy="79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>
                <a:defRPr/>
              </a:pPr>
              <a:r>
                <a:rPr lang="ru-RU" sz="2000" b="1" dirty="0"/>
                <a:t>II. ТРЕБОВАНИЯ К РЕЗУЛЬТАТАМ ОСВОЕНИЯ ОСНОВНОЙ</a:t>
              </a:r>
            </a:p>
            <a:p>
              <a:pPr algn="ctr">
                <a:defRPr/>
              </a:pPr>
              <a:r>
                <a:rPr lang="ru-RU" sz="2000" b="1" dirty="0"/>
                <a:t>ОБРАЗОВАТЕЛЬНОЙ ПРОГРАММЫ НАЧАЛЬНОГО ОБЩЕГО ОБРАЗОВАНИЯ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3528" y="908720"/>
            <a:ext cx="86109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Достижение результатов освоения основной образовательной программы начального общего образования обеспечивается посредством включения в основную образовательную программу в том числе предметных результатов освоения и содержания </a:t>
            </a:r>
            <a:r>
              <a:rPr lang="ru-RU" sz="1600" dirty="0" smtClean="0"/>
              <a:t>учебных предметов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Русский язык (Приложение 1)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Литературное чтение (Приложение 2)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Иностранный язык (англ., нем., франц., </a:t>
            </a:r>
            <a:r>
              <a:rPr lang="ru-RU" sz="1600" dirty="0" err="1" smtClean="0"/>
              <a:t>испан</a:t>
            </a:r>
            <a:r>
              <a:rPr lang="ru-RU" sz="1600" dirty="0" smtClean="0"/>
              <a:t>.) (Приложение 3)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Математика и </a:t>
            </a:r>
            <a:r>
              <a:rPr lang="ru-RU" sz="1600" dirty="0" smtClean="0"/>
              <a:t>информатика (Приложение 4)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Окружающий мир </a:t>
            </a:r>
            <a:r>
              <a:rPr lang="ru-RU" sz="1600" dirty="0"/>
              <a:t>(Приложение </a:t>
            </a:r>
            <a:r>
              <a:rPr lang="ru-RU" sz="1600" dirty="0" smtClean="0"/>
              <a:t>5)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Основы религиозных культур и светской </a:t>
            </a:r>
            <a:r>
              <a:rPr lang="ru-RU" sz="1600" dirty="0" smtClean="0"/>
              <a:t>этики (Приложение 6)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Изобразительное </a:t>
            </a:r>
            <a:r>
              <a:rPr lang="ru-RU" sz="1600" dirty="0" smtClean="0"/>
              <a:t>искусство (Приложение 7)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Музыка (</a:t>
            </a:r>
            <a:r>
              <a:rPr lang="ru-RU" sz="1600" dirty="0"/>
              <a:t>Приложение 8</a:t>
            </a:r>
            <a:r>
              <a:rPr lang="ru-RU" sz="1600" dirty="0" smtClean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Технология (Приложение 9)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Физическая </a:t>
            </a:r>
            <a:r>
              <a:rPr lang="ru-RU" sz="1600" dirty="0" smtClean="0"/>
              <a:t>культура (Приложение 10), </a:t>
            </a:r>
            <a:r>
              <a:rPr lang="ru-RU" sz="1600" b="1" dirty="0"/>
              <a:t>распределенных по годам </a:t>
            </a:r>
            <a:r>
              <a:rPr lang="ru-RU" sz="1600" b="1" dirty="0" smtClean="0"/>
              <a:t>обучения</a:t>
            </a:r>
            <a:endParaRPr lang="ru-RU" sz="16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77222"/>
              </p:ext>
            </p:extLst>
          </p:nvPr>
        </p:nvGraphicFramePr>
        <p:xfrm>
          <a:off x="455612" y="4365104"/>
          <a:ext cx="8478838" cy="2194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24300"/>
                <a:gridCol w="5154538"/>
              </a:tblGrid>
              <a:tr h="354529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Предметные результаты освоения учебного предмета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78" marR="56978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Предметное содержание учебного предмета </a:t>
                      </a:r>
                      <a:r>
                        <a:rPr lang="ru-RU" sz="1600" dirty="0" smtClean="0">
                          <a:effectLst/>
                        </a:rPr>
                        <a:t>«____________», </a:t>
                      </a:r>
                      <a:r>
                        <a:rPr lang="ru-RU" sz="1600" dirty="0">
                          <a:effectLst/>
                        </a:rPr>
                        <a:t>распределенное по годам обучения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78" marR="56978" marT="0" marB="0"/>
                </a:tc>
              </a:tr>
              <a:tr h="354529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 первого года изучения учебного предмета ….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78" marR="56978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год обучения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78" marR="56978" marT="0" marB="0"/>
                </a:tc>
              </a:tr>
              <a:tr h="354529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 второго года изучения учебного предмета …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78" marR="56978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Второй год обучения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78" marR="56978" marT="0" marB="0"/>
                </a:tc>
              </a:tr>
              <a:tr h="354529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 третьего года изучения учебного предмета …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78" marR="56978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Третий год обучения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78" marR="56978" marT="0" marB="0"/>
                </a:tc>
              </a:tr>
              <a:tr h="354529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 четвертого года изучения учебного предмета …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78" marR="56978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Четвертый год обучения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78" marR="569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67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4" descr="http://ru.fishki.net/picsw/082008/08/bonus/rainbov/009_rainb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03" y="0"/>
            <a:ext cx="6376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Box 4"/>
          <p:cNvSpPr txBox="1">
            <a:spLocks noChangeArrowheads="1"/>
          </p:cNvSpPr>
          <p:nvPr/>
        </p:nvSpPr>
        <p:spPr bwMode="auto">
          <a:xfrm>
            <a:off x="99511" y="4487002"/>
            <a:ext cx="51117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Кафедра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педагогики, психологии </a:t>
            </a:r>
            <a:endParaRPr lang="ru-RU" altLang="ru-RU" sz="16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и предметных методик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ФГБОУ ВО «</a:t>
            </a:r>
            <a:r>
              <a:rPr lang="ru-RU" altLang="ru-RU" sz="1600" b="1" dirty="0" err="1" smtClean="0">
                <a:solidFill>
                  <a:srgbClr val="0070C0"/>
                </a:solidFill>
                <a:latin typeface="Arial" charset="0"/>
              </a:rPr>
              <a:t>ЮУрГГПУ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»</a:t>
            </a:r>
            <a:endParaRPr lang="ru-RU" altLang="ru-RU" sz="1600" b="1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Arial" charset="0"/>
              </a:rPr>
              <a:t>454080, </a:t>
            </a:r>
            <a:r>
              <a:rPr lang="ru-RU" altLang="ru-RU" sz="1600" dirty="0">
                <a:latin typeface="Arial" charset="0"/>
              </a:rPr>
              <a:t>г. Челябинск, </a:t>
            </a:r>
            <a:r>
              <a:rPr lang="ru-RU" altLang="ru-RU" sz="1600" dirty="0" smtClean="0">
                <a:latin typeface="Arial" charset="0"/>
              </a:rPr>
              <a:t>пр. Ленина, </a:t>
            </a:r>
            <a:r>
              <a:rPr lang="ru-RU" altLang="ru-RU" sz="1600" dirty="0">
                <a:latin typeface="Arial" charset="0"/>
              </a:rPr>
              <a:t>д. </a:t>
            </a:r>
            <a:r>
              <a:rPr lang="ru-RU" altLang="ru-RU" sz="1600" dirty="0" smtClean="0">
                <a:latin typeface="Arial" charset="0"/>
              </a:rPr>
              <a:t>69, </a:t>
            </a:r>
            <a:r>
              <a:rPr lang="ru-RU" altLang="ru-RU" sz="1600" dirty="0" err="1">
                <a:latin typeface="Arial" charset="0"/>
              </a:rPr>
              <a:t>каб</a:t>
            </a:r>
            <a:r>
              <a:rPr lang="ru-RU" altLang="ru-RU" sz="1600" dirty="0">
                <a:latin typeface="Arial" charset="0"/>
              </a:rPr>
              <a:t>. </a:t>
            </a:r>
            <a:r>
              <a:rPr lang="ru-RU" altLang="ru-RU" sz="1600" dirty="0" smtClean="0">
                <a:latin typeface="Arial" charset="0"/>
              </a:rPr>
              <a:t>449</a:t>
            </a:r>
            <a:endParaRPr lang="ru-RU" altLang="ru-RU" sz="1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Arial" charset="0"/>
              </a:rPr>
              <a:t>Тел</a:t>
            </a:r>
            <a:r>
              <a:rPr lang="en-US" altLang="ru-RU" sz="1600" dirty="0">
                <a:latin typeface="Arial" charset="0"/>
              </a:rPr>
              <a:t>. : (351) </a:t>
            </a:r>
            <a:r>
              <a:rPr lang="en-US" altLang="ru-RU" sz="1600" dirty="0" smtClean="0">
                <a:latin typeface="Arial" charset="0"/>
              </a:rPr>
              <a:t>2</a:t>
            </a:r>
            <a:r>
              <a:rPr lang="ru-RU" altLang="ru-RU" sz="1600" dirty="0" smtClean="0">
                <a:latin typeface="Arial" charset="0"/>
              </a:rPr>
              <a:t>16</a:t>
            </a:r>
            <a:r>
              <a:rPr lang="en-US" altLang="ru-RU" sz="1600" dirty="0" smtClean="0">
                <a:latin typeface="Arial" charset="0"/>
              </a:rPr>
              <a:t>–</a:t>
            </a:r>
            <a:r>
              <a:rPr lang="ru-RU" altLang="ru-RU" sz="1600" dirty="0" smtClean="0">
                <a:latin typeface="Arial" charset="0"/>
              </a:rPr>
              <a:t>57</a:t>
            </a:r>
            <a:r>
              <a:rPr lang="en-US" altLang="ru-RU" sz="1600" dirty="0" smtClean="0">
                <a:latin typeface="Arial" charset="0"/>
              </a:rPr>
              <a:t>–2</a:t>
            </a:r>
            <a:r>
              <a:rPr lang="ru-RU" altLang="ru-RU" sz="1600" dirty="0" smtClean="0">
                <a:latin typeface="Arial" charset="0"/>
              </a:rPr>
              <a:t>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latin typeface="Arial" charset="0"/>
              </a:rPr>
              <a:t>http://www.cspu.ru/o_cspu/kafedri/fakultetskie/pedagogiki-psikhologii-i-predmetnykh-metodik/index.php</a:t>
            </a:r>
            <a:endParaRPr lang="ru-RU" altLang="ru-RU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179388" y="184150"/>
            <a:ext cx="8782050" cy="580554"/>
            <a:chOff x="75401" y="127144"/>
            <a:chExt cx="8133510" cy="83902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5401" y="127144"/>
              <a:ext cx="8133510" cy="8390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00395" y="151064"/>
              <a:ext cx="8083521" cy="79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>
                <a:defRPr/>
              </a:pPr>
              <a:r>
                <a:rPr lang="ru-RU" sz="2400" dirty="0" smtClean="0"/>
                <a:t>ФГОС начального общего образования </a:t>
              </a:r>
              <a:endParaRPr lang="ru-RU" sz="2400" dirty="0"/>
            </a:p>
          </p:txBody>
        </p:sp>
      </p:grpSp>
      <p:pic>
        <p:nvPicPr>
          <p:cNvPr id="2050" name="Picture 2" descr="Картинки по запросу фгос начального общего 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926038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8418" y="1052736"/>
            <a:ext cx="5298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ПРИКАЗ</a:t>
            </a:r>
          </a:p>
          <a:p>
            <a:r>
              <a:rPr lang="ru-RU" b="1" dirty="0">
                <a:solidFill>
                  <a:srgbClr val="0070C0"/>
                </a:solidFill>
              </a:rPr>
              <a:t>от 6 октября 2009 г. N 373</a:t>
            </a:r>
          </a:p>
          <a:p>
            <a:endParaRPr lang="ru-RU" dirty="0"/>
          </a:p>
          <a:p>
            <a:pPr algn="just"/>
            <a:r>
              <a:rPr lang="ru-RU" dirty="0" smtClean="0"/>
              <a:t>«Об утверждении и введении в действие федерального государственного образовательного стандарта начального общего образования»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48418" y="2996952"/>
            <a:ext cx="52985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Внесенные изменения</a:t>
            </a:r>
          </a:p>
          <a:p>
            <a:endParaRPr lang="ru-RU" b="1" dirty="0"/>
          </a:p>
          <a:p>
            <a:r>
              <a:rPr lang="ru-RU" dirty="0" smtClean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26.11.2010 N </a:t>
            </a:r>
            <a:r>
              <a:rPr lang="ru-RU" dirty="0" smtClean="0"/>
              <a:t>1241</a:t>
            </a:r>
          </a:p>
          <a:p>
            <a:r>
              <a:rPr lang="ru-RU" dirty="0" smtClean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России от</a:t>
            </a:r>
            <a:r>
              <a:rPr lang="ru-RU" dirty="0" smtClean="0"/>
              <a:t> </a:t>
            </a:r>
            <a:r>
              <a:rPr lang="ru-RU" dirty="0"/>
              <a:t>22.09.2011 N </a:t>
            </a:r>
            <a:r>
              <a:rPr lang="ru-RU" dirty="0" smtClean="0"/>
              <a:t>2357</a:t>
            </a:r>
          </a:p>
          <a:p>
            <a:r>
              <a:rPr lang="ru-RU" dirty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</a:t>
            </a:r>
            <a:r>
              <a:rPr lang="ru-RU" dirty="0" smtClean="0"/>
              <a:t>18.12.2012 </a:t>
            </a:r>
            <a:r>
              <a:rPr lang="ru-RU" dirty="0"/>
              <a:t>N </a:t>
            </a:r>
            <a:r>
              <a:rPr lang="ru-RU" dirty="0" smtClean="0"/>
              <a:t>1060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rgbClr val="FF0000"/>
                </a:solidFill>
              </a:rPr>
              <a:t>Принятие нового закона «Об образовании в РФ»</a:t>
            </a:r>
          </a:p>
          <a:p>
            <a:endParaRPr lang="ru-RU" dirty="0" smtClean="0"/>
          </a:p>
          <a:p>
            <a:r>
              <a:rPr lang="ru-RU" dirty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России от</a:t>
            </a:r>
            <a:r>
              <a:rPr lang="ru-RU" dirty="0" smtClean="0"/>
              <a:t> </a:t>
            </a:r>
            <a:r>
              <a:rPr lang="ru-RU" dirty="0"/>
              <a:t>29.12.2014 N </a:t>
            </a:r>
            <a:r>
              <a:rPr lang="ru-RU" dirty="0" smtClean="0"/>
              <a:t>1643</a:t>
            </a:r>
          </a:p>
          <a:p>
            <a:r>
              <a:rPr lang="ru-RU" dirty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России от</a:t>
            </a:r>
            <a:r>
              <a:rPr lang="ru-RU" dirty="0" smtClean="0"/>
              <a:t> </a:t>
            </a:r>
            <a:r>
              <a:rPr lang="ru-RU" dirty="0"/>
              <a:t>от 18.05.2015 N </a:t>
            </a:r>
            <a:r>
              <a:rPr lang="ru-RU" dirty="0" smtClean="0"/>
              <a:t>507</a:t>
            </a:r>
          </a:p>
          <a:p>
            <a:r>
              <a:rPr lang="ru-RU" b="1" dirty="0"/>
              <a:t>Приказ </a:t>
            </a:r>
            <a:r>
              <a:rPr lang="ru-RU" b="1" dirty="0" err="1"/>
              <a:t>Минобрнауки</a:t>
            </a:r>
            <a:r>
              <a:rPr lang="ru-RU" b="1" dirty="0"/>
              <a:t> России </a:t>
            </a:r>
            <a:r>
              <a:rPr lang="ru-RU" b="1" dirty="0" smtClean="0"/>
              <a:t>от 31.12.2015 </a:t>
            </a:r>
            <a:r>
              <a:rPr lang="ru-RU" b="1" dirty="0"/>
              <a:t>N 1576</a:t>
            </a:r>
          </a:p>
        </p:txBody>
      </p:sp>
    </p:spTree>
    <p:extLst>
      <p:ext uri="{BB962C8B-B14F-4D97-AF65-F5344CB8AC3E}">
        <p14:creationId xmlns:p14="http://schemas.microsoft.com/office/powerpoint/2010/main" val="269445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12703" r="23551" b="74594"/>
          <a:stretch/>
        </p:blipFill>
        <p:spPr bwMode="auto">
          <a:xfrm>
            <a:off x="0" y="908720"/>
            <a:ext cx="91440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0075" y="1599183"/>
            <a:ext cx="3389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http://regulation.gov.ru/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2"/>
          <p:cNvGrpSpPr>
            <a:grpSpLocks/>
          </p:cNvGrpSpPr>
          <p:nvPr/>
        </p:nvGrpSpPr>
        <p:grpSpPr bwMode="auto">
          <a:xfrm>
            <a:off x="179388" y="184150"/>
            <a:ext cx="8782050" cy="580554"/>
            <a:chOff x="75401" y="127144"/>
            <a:chExt cx="8133510" cy="83902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01" y="127144"/>
              <a:ext cx="8133510" cy="8390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00395" y="151064"/>
              <a:ext cx="8083521" cy="79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>
                <a:defRPr/>
              </a:pPr>
              <a:r>
                <a:rPr lang="ru-RU" sz="2400" dirty="0" smtClean="0"/>
                <a:t>Размещение проекта ФГОС НОО в новой редакции</a:t>
              </a:r>
              <a:endParaRPr lang="ru-RU" sz="24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649070" y="2276872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ПЕРВАЯ РЕДАКЦИЯ ПРОЕКТА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Дата </a:t>
            </a:r>
            <a:r>
              <a:rPr lang="ru-RU" dirty="0">
                <a:solidFill>
                  <a:srgbClr val="0070C0"/>
                </a:solidFill>
              </a:rPr>
              <a:t>начала общественного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обсуждения </a:t>
            </a:r>
          </a:p>
          <a:p>
            <a:r>
              <a:rPr lang="ru-RU" b="1" dirty="0" smtClean="0"/>
              <a:t>9 июля 2017 г.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Дата </a:t>
            </a:r>
            <a:r>
              <a:rPr lang="ru-RU" dirty="0">
                <a:solidFill>
                  <a:srgbClr val="0070C0"/>
                </a:solidFill>
              </a:rPr>
              <a:t>окончания общественного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обсуждения</a:t>
            </a:r>
          </a:p>
          <a:p>
            <a:r>
              <a:rPr lang="ru-RU" b="1" dirty="0" smtClean="0"/>
              <a:t>24 июля 2017 г.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9070" y="4416257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ВТОРАЯ РЕДАКЦИЯ ПРОЕКТА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Дата </a:t>
            </a:r>
            <a:r>
              <a:rPr lang="ru-RU" dirty="0">
                <a:solidFill>
                  <a:srgbClr val="0070C0"/>
                </a:solidFill>
              </a:rPr>
              <a:t>начала общественного</a:t>
            </a:r>
          </a:p>
          <a:p>
            <a:r>
              <a:rPr lang="ru-RU" dirty="0">
                <a:solidFill>
                  <a:srgbClr val="0070C0"/>
                </a:solidFill>
              </a:rPr>
              <a:t>обсуждения</a:t>
            </a:r>
          </a:p>
          <a:p>
            <a:r>
              <a:rPr lang="ru-RU" b="1" dirty="0" smtClean="0"/>
              <a:t>4 апреля 2018 </a:t>
            </a:r>
            <a:r>
              <a:rPr lang="ru-RU" b="1" dirty="0"/>
              <a:t>г</a:t>
            </a:r>
            <a:r>
              <a:rPr lang="ru-RU" b="1" dirty="0" smtClean="0"/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Дата </a:t>
            </a:r>
            <a:r>
              <a:rPr lang="ru-RU" dirty="0">
                <a:solidFill>
                  <a:srgbClr val="0070C0"/>
                </a:solidFill>
              </a:rPr>
              <a:t>окончания общественного</a:t>
            </a:r>
          </a:p>
          <a:p>
            <a:r>
              <a:rPr lang="ru-RU" dirty="0">
                <a:solidFill>
                  <a:srgbClr val="0070C0"/>
                </a:solidFill>
              </a:rPr>
              <a:t>обсуждения</a:t>
            </a:r>
          </a:p>
          <a:p>
            <a:r>
              <a:rPr lang="ru-RU" b="1" dirty="0" smtClean="0"/>
              <a:t>19 апреля 2018 </a:t>
            </a:r>
            <a:r>
              <a:rPr lang="ru-RU" b="1" dirty="0"/>
              <a:t>г.</a:t>
            </a:r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3" y="2367954"/>
            <a:ext cx="5522537" cy="388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65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180975" y="149225"/>
            <a:ext cx="8782050" cy="615479"/>
            <a:chOff x="75401" y="127144"/>
            <a:chExt cx="8133510" cy="83902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01" y="127144"/>
              <a:ext cx="8133510" cy="8390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00396" y="150980"/>
              <a:ext cx="8083521" cy="7913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 smtClean="0"/>
                <a:t>ФГОС НОО в новой редакции (не утвержден!!!)</a:t>
              </a:r>
              <a:endParaRPr lang="ru-RU" sz="28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7963" y="777047"/>
            <a:ext cx="87280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ОСНОВАНИЯ ПОСТРОЕНИЯ:</a:t>
            </a:r>
          </a:p>
          <a:p>
            <a:pPr algn="just"/>
            <a:r>
              <a:rPr lang="ru-RU" sz="1600" b="1" dirty="0" smtClean="0"/>
              <a:t>Перечень поручений </a:t>
            </a:r>
            <a:r>
              <a:rPr lang="ru-RU" sz="1600" b="1" dirty="0"/>
              <a:t>Президента </a:t>
            </a:r>
            <a:r>
              <a:rPr lang="ru-RU" sz="1600" dirty="0"/>
              <a:t>Российской Федерации от 12 декабря 2014 г. № Пр-2876 по итогам встречи Президента Российской Федерации с участниками форума «Качественное образование во имя страны» Общероссийского общественного движения «НАРОДНЫЙ ФРОНТ» ЗА РОССИЮ</a:t>
            </a:r>
            <a:r>
              <a:rPr lang="ru-RU" sz="1600" dirty="0" smtClean="0"/>
              <a:t>»</a:t>
            </a:r>
          </a:p>
          <a:p>
            <a:pPr algn="just"/>
            <a:endParaRPr lang="ru-RU" sz="700" dirty="0"/>
          </a:p>
          <a:p>
            <a:pPr algn="just"/>
            <a:r>
              <a:rPr lang="ru-RU" sz="1600" b="1" dirty="0" smtClean="0"/>
              <a:t>Поручения </a:t>
            </a:r>
            <a:r>
              <a:rPr lang="ru-RU" sz="1600" b="1" dirty="0"/>
              <a:t>Президента </a:t>
            </a:r>
            <a:r>
              <a:rPr lang="ru-RU" sz="1600" dirty="0"/>
              <a:t>Российской Федерации от 20 января 2016 г. № Пр-78. </a:t>
            </a:r>
            <a:endParaRPr lang="ru-RU" sz="1600" dirty="0" smtClean="0"/>
          </a:p>
          <a:p>
            <a:pPr algn="just"/>
            <a:endParaRPr lang="ru-RU" sz="900" dirty="0" smtClean="0"/>
          </a:p>
          <a:p>
            <a:pPr algn="just"/>
            <a:r>
              <a:rPr lang="ru-RU" sz="1600" dirty="0" smtClean="0"/>
              <a:t>Комплекс </a:t>
            </a:r>
            <a:r>
              <a:rPr lang="ru-RU" sz="1600" dirty="0"/>
              <a:t>мер по реализации </a:t>
            </a:r>
            <a:r>
              <a:rPr lang="ru-RU" sz="1600" b="1" dirty="0"/>
              <a:t>Концепции общенациональной системы выявления и развития молодых талантов</a:t>
            </a:r>
            <a:r>
              <a:rPr lang="ru-RU" sz="1600" dirty="0"/>
              <a:t>, утвержденного Заместителем Председателя Правительства Российской Федерации от 26 мая 2012 года </a:t>
            </a:r>
            <a:r>
              <a:rPr lang="ru-RU" sz="1600" dirty="0" smtClean="0"/>
              <a:t>№ </a:t>
            </a:r>
            <a:r>
              <a:rPr lang="ru-RU" sz="1600" dirty="0"/>
              <a:t>2405п-П8.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456" y="4191949"/>
            <a:ext cx="87010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1) Конкретизируются </a:t>
            </a:r>
            <a:r>
              <a:rPr lang="ru-RU" sz="1600" dirty="0"/>
              <a:t>требования к предметным, </a:t>
            </a:r>
            <a:r>
              <a:rPr lang="ru-RU" sz="1600" dirty="0" err="1"/>
              <a:t>метапредметным</a:t>
            </a:r>
            <a:r>
              <a:rPr lang="ru-RU" sz="1600" dirty="0"/>
              <a:t> и личностным результатам освоения </a:t>
            </a:r>
            <a:r>
              <a:rPr lang="ru-RU" sz="1600" dirty="0" smtClean="0"/>
              <a:t>ООП</a:t>
            </a:r>
          </a:p>
          <a:p>
            <a:pPr algn="just"/>
            <a:r>
              <a:rPr lang="ru-RU" sz="1600" dirty="0" smtClean="0"/>
              <a:t>2) Детализируются требования к предметным результатам (это позволяет </a:t>
            </a:r>
            <a:r>
              <a:rPr lang="ru-RU" sz="1600" dirty="0"/>
              <a:t>проверять все предметные результаты как в ходе текущего контроля, так и в ходе государственной итоговой </a:t>
            </a:r>
            <a:r>
              <a:rPr lang="ru-RU" sz="1600" dirty="0" smtClean="0"/>
              <a:t>аттестации)</a:t>
            </a:r>
          </a:p>
          <a:p>
            <a:pPr algn="just"/>
            <a:r>
              <a:rPr lang="ru-RU" sz="1600" dirty="0" smtClean="0"/>
              <a:t>3) Еще большая направленность на обеспечение единства образовательного пространства на всей территории России, а также гарантии качества образования</a:t>
            </a:r>
            <a:endParaRPr lang="ru-RU" sz="1600" dirty="0"/>
          </a:p>
          <a:p>
            <a:pPr algn="just"/>
            <a:r>
              <a:rPr lang="ru-RU" sz="1600" dirty="0" smtClean="0"/>
              <a:t>4) Оптимизируются </a:t>
            </a:r>
            <a:r>
              <a:rPr lang="ru-RU" sz="1600" dirty="0"/>
              <a:t>требования к структуре программ </a:t>
            </a:r>
            <a:r>
              <a:rPr lang="ru-RU" sz="1600" dirty="0" smtClean="0"/>
              <a:t>воспитания</a:t>
            </a:r>
          </a:p>
          <a:p>
            <a:pPr algn="just"/>
            <a:r>
              <a:rPr lang="ru-RU" sz="1600" dirty="0" smtClean="0"/>
              <a:t>5) Согласованность </a:t>
            </a:r>
            <a:r>
              <a:rPr lang="ru-RU" sz="1600" dirty="0"/>
              <a:t>со всеми заинтересованными ведомствами, организациями и структурными подразделениями </a:t>
            </a:r>
            <a:r>
              <a:rPr lang="ru-RU" sz="1600" dirty="0" err="1"/>
              <a:t>Минобрнауки</a:t>
            </a:r>
            <a:r>
              <a:rPr lang="ru-RU" sz="1600" dirty="0"/>
              <a:t> России</a:t>
            </a:r>
          </a:p>
        </p:txBody>
      </p:sp>
      <p:grpSp>
        <p:nvGrpSpPr>
          <p:cNvPr id="8" name="Группа 5"/>
          <p:cNvGrpSpPr>
            <a:grpSpLocks/>
          </p:cNvGrpSpPr>
          <p:nvPr/>
        </p:nvGrpSpPr>
        <p:grpSpPr bwMode="auto">
          <a:xfrm>
            <a:off x="161256" y="3573449"/>
            <a:ext cx="8782050" cy="577010"/>
            <a:chOff x="75401" y="127144"/>
            <a:chExt cx="8133510" cy="83902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01" y="127144"/>
              <a:ext cx="8133510" cy="8390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0396" y="150980"/>
              <a:ext cx="8083521" cy="791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 smtClean="0"/>
                <a:t>Ключевые особенности: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283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3512" y="78734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b="1" dirty="0"/>
              <a:t>Получить знания </a:t>
            </a:r>
            <a:r>
              <a:rPr lang="ru-RU" dirty="0"/>
              <a:t>— это непросто, современные особенно, широкие знания, но </a:t>
            </a:r>
            <a:r>
              <a:rPr lang="ru-RU" b="1" dirty="0"/>
              <a:t>это всё-таки вторичное по сравнению с воспитанием человека</a:t>
            </a:r>
            <a:r>
              <a:rPr lang="ru-RU" dirty="0"/>
              <a:t>, с тем, чтобы он должным образом относился и к себе самому, и к своим друзьям, и к семье, и к Родине. Это абсолютно фундаментальные вещи. И только на этой базе можно рассчитывать на то, что человек будет полноценным и сам получит удовлетворение от жизни, и окружающие его люди будут получать удовольствие от общения с ним</a:t>
            </a:r>
            <a:r>
              <a:rPr lang="ru-RU" dirty="0" smtClean="0"/>
              <a:t>»</a:t>
            </a:r>
          </a:p>
          <a:p>
            <a:pPr algn="just"/>
            <a:endParaRPr lang="ru-RU" dirty="0"/>
          </a:p>
          <a:p>
            <a:pPr algn="r"/>
            <a:r>
              <a:rPr lang="ru-RU" b="1" dirty="0" smtClean="0"/>
              <a:t>Президент </a:t>
            </a:r>
            <a:r>
              <a:rPr lang="ru-RU" b="1" dirty="0"/>
              <a:t>Российской Федерации </a:t>
            </a:r>
            <a:endParaRPr lang="ru-RU" b="1" dirty="0" smtClean="0"/>
          </a:p>
          <a:p>
            <a:pPr algn="r"/>
            <a:r>
              <a:rPr lang="ru-RU" b="1" dirty="0" smtClean="0"/>
              <a:t>В.В</a:t>
            </a:r>
            <a:r>
              <a:rPr lang="ru-RU" b="1" dirty="0"/>
              <a:t>. Путин</a:t>
            </a:r>
          </a:p>
          <a:p>
            <a:pPr algn="just"/>
            <a:r>
              <a:rPr lang="ru-RU" dirty="0"/>
              <a:t>(Из выступления на встрече с учителями – наставниками выпускных классов 21 июня 2017 года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3" r="24655"/>
          <a:stretch/>
        </p:blipFill>
        <p:spPr bwMode="auto">
          <a:xfrm>
            <a:off x="179512" y="1052736"/>
            <a:ext cx="398071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9" t="8732" r="38209" b="19472"/>
          <a:stretch/>
        </p:blipFill>
        <p:spPr bwMode="auto">
          <a:xfrm>
            <a:off x="0" y="-15600"/>
            <a:ext cx="6480720" cy="684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7" t="81244" r="38728"/>
          <a:stretch/>
        </p:blipFill>
        <p:spPr bwMode="auto">
          <a:xfrm>
            <a:off x="2825931" y="1484784"/>
            <a:ext cx="6210061" cy="18002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8" t="60121" r="40304" b="28158"/>
          <a:stretch/>
        </p:blipFill>
        <p:spPr bwMode="auto">
          <a:xfrm>
            <a:off x="2794734" y="4149080"/>
            <a:ext cx="6241258" cy="12058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915816" y="4653136"/>
            <a:ext cx="299954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5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179388" y="184150"/>
            <a:ext cx="8782050" cy="580554"/>
            <a:chOff x="75401" y="127144"/>
            <a:chExt cx="8133510" cy="83902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5401" y="127144"/>
              <a:ext cx="8133510" cy="8390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00395" y="151064"/>
              <a:ext cx="8083521" cy="79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>
                <a:defRPr/>
              </a:pPr>
              <a:r>
                <a:rPr lang="ru-RU" sz="2400" dirty="0" smtClean="0"/>
                <a:t>Некоторые изменения терминологического характера</a:t>
              </a:r>
              <a:endParaRPr lang="ru-RU" sz="2400" dirty="0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73032"/>
              </p:ext>
            </p:extLst>
          </p:nvPr>
        </p:nvGraphicFramePr>
        <p:xfrm>
          <a:off x="264952" y="1052736"/>
          <a:ext cx="8610922" cy="52247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05461"/>
                <a:gridCol w="4305461"/>
              </a:tblGrid>
              <a:tr h="4135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</a:t>
                      </a:r>
                      <a:r>
                        <a:rPr lang="ru-RU" baseline="0" dirty="0" smtClean="0"/>
                        <a:t> НОО (действующая редакция)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ФГОС</a:t>
                      </a:r>
                      <a:r>
                        <a:rPr lang="ru-RU" baseline="0" dirty="0" smtClean="0"/>
                        <a:t> НОО (в новой редакции)</a:t>
                      </a:r>
                      <a:endParaRPr lang="ru-RU" dirty="0" smtClean="0"/>
                    </a:p>
                  </a:txBody>
                  <a:tcPr/>
                </a:tc>
              </a:tr>
              <a:tr h="4135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Раздел 1, п. 8 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3587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Стандарт ориентирован на</a:t>
                      </a:r>
                    </a:p>
                    <a:p>
                      <a:r>
                        <a:rPr lang="ru-RU" sz="1800" kern="1200" dirty="0" smtClean="0"/>
                        <a:t>становление личностных характеристик выпускника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</a:rPr>
                        <a:t>(«портрет выпускника начальной школы»)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Стандарт направлен на становление личностных характеристик обучающегося, освоившего ООП НОО.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35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</a:rPr>
                        <a:t>Раздел 2,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</a:rPr>
                        <a:t>пп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</a:rPr>
                        <a:t>. 10-11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358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</a:rPr>
                        <a:t>Формирование…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Овладение… УУД</a:t>
                      </a:r>
                    </a:p>
                  </a:txBody>
                  <a:tcPr/>
                </a:tc>
              </a:tr>
              <a:tr h="413587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Раздел 3, п. 19.5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413587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Рабочие программы отдельных учебных предметов, курсов, в т. ч.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курсов</a:t>
                      </a:r>
                      <a:r>
                        <a:rPr lang="ru-RU" dirty="0" smtClean="0"/>
                        <a:t> внеурочной деятельности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Рабочие программы отдельных учебных</a:t>
                      </a:r>
                    </a:p>
                    <a:p>
                      <a:pPr algn="l"/>
                      <a:r>
                        <a:rPr lang="ru-RU" dirty="0" smtClean="0"/>
                        <a:t>предметов, курсов, в т. ч. внеурочной деятельности</a:t>
                      </a:r>
                    </a:p>
                  </a:txBody>
                  <a:tcPr/>
                </a:tc>
              </a:tr>
              <a:tr h="413587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Раздел 4, п. 22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413587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Индивидуальные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образовательные маршруты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Индивидуальные учебные планы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4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179388" y="184150"/>
            <a:ext cx="8782050" cy="580554"/>
            <a:chOff x="75401" y="127144"/>
            <a:chExt cx="8133510" cy="83902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5401" y="127144"/>
              <a:ext cx="8133510" cy="8390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00395" y="151064"/>
              <a:ext cx="8083521" cy="79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>
                <a:defRPr/>
              </a:pPr>
              <a:r>
                <a:rPr lang="ru-RU" sz="2000" b="1" dirty="0"/>
                <a:t>II. ТРЕБОВАНИЯ К РЕЗУЛЬТАТАМ ОСВОЕНИЯ ОСНОВНОЙ</a:t>
              </a:r>
            </a:p>
            <a:p>
              <a:pPr algn="ctr">
                <a:defRPr/>
              </a:pPr>
              <a:r>
                <a:rPr lang="ru-RU" sz="2000" b="1" dirty="0"/>
                <a:t>ОБРАЗОВАТЕЛЬНОЙ ПРОГРАММЫ НАЧАЛЬНОГО ОБЩЕГО ОБРАЗОВАНИЯ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565441"/>
              </p:ext>
            </p:extLst>
          </p:nvPr>
        </p:nvGraphicFramePr>
        <p:xfrm>
          <a:off x="264951" y="795464"/>
          <a:ext cx="8610922" cy="493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05461"/>
                <a:gridCol w="4305461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</a:t>
                      </a:r>
                      <a:r>
                        <a:rPr lang="ru-RU" baseline="0" dirty="0" smtClean="0"/>
                        <a:t> НОО (действующая редакция)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ФГОС</a:t>
                      </a:r>
                      <a:r>
                        <a:rPr lang="ru-RU" baseline="0" dirty="0" smtClean="0"/>
                        <a:t> НОО (в новой редакции)</a:t>
                      </a:r>
                      <a:endParaRPr lang="ru-RU" dirty="0" smtClean="0"/>
                    </a:p>
                  </a:txBody>
                  <a:tcPr/>
                </a:tc>
              </a:tr>
              <a:tr h="2344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п. 9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3587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9. Стандарт устанавливает требования к результатам обучающихся, освоивших основную образовательную программу начального общего образования:</a:t>
                      </a:r>
                    </a:p>
                    <a:p>
                      <a:endParaRPr lang="ru-RU" sz="1800" kern="1200" dirty="0" smtClean="0"/>
                    </a:p>
                    <a:p>
                      <a:r>
                        <a:rPr lang="ru-RU" sz="1800" kern="1200" dirty="0" smtClean="0"/>
                        <a:t>…</a:t>
                      </a:r>
                    </a:p>
                    <a:p>
                      <a:r>
                        <a:rPr lang="ru-RU" sz="1800" kern="1200" dirty="0" err="1" smtClean="0"/>
                        <a:t>метапредметным</a:t>
                      </a:r>
                      <a:r>
                        <a:rPr lang="ru-RU" sz="1800" kern="1200" dirty="0" smtClean="0"/>
                        <a:t>, включающим освоенные обучающимися универсальные учебные действия (</a:t>
                      </a:r>
                      <a:r>
                        <a:rPr lang="ru-RU" sz="1800" kern="1200" dirty="0" smtClean="0">
                          <a:solidFill>
                            <a:srgbClr val="0070C0"/>
                          </a:solidFill>
                        </a:rPr>
                        <a:t>познавательные, регулятивные и коммуникативные</a:t>
                      </a:r>
                      <a:r>
                        <a:rPr lang="ru-RU" sz="1800" kern="1200" dirty="0" smtClean="0"/>
                        <a:t>), обеспечивающие овладение ключевыми компетенциями, составляющими основу умения учиться, и </a:t>
                      </a:r>
                      <a:r>
                        <a:rPr lang="ru-RU" sz="1800" kern="1200" dirty="0" err="1" smtClean="0">
                          <a:solidFill>
                            <a:srgbClr val="FF0000"/>
                          </a:solidFill>
                        </a:rPr>
                        <a:t>межпредметными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</a:rPr>
                        <a:t> понятиями</a:t>
                      </a:r>
                      <a:r>
                        <a:rPr lang="ru-RU" sz="1800" kern="1200" dirty="0" smtClean="0"/>
                        <a:t>.</a:t>
                      </a:r>
                    </a:p>
                    <a:p>
                      <a:endParaRPr lang="ru-RU" sz="1800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9. Стандарт устанавливает требования к результатам обучающихся, освоивших основную образовательную программу начального общего образования: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800" kern="1200" dirty="0" smtClean="0"/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…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kern="1200" dirty="0" err="1" smtClean="0"/>
                        <a:t>метапредметным</a:t>
                      </a:r>
                      <a:r>
                        <a:rPr lang="ru-RU" sz="1800" kern="1200" dirty="0" smtClean="0"/>
                        <a:t>, включающим освоенные обучающимися </a:t>
                      </a:r>
                      <a:r>
                        <a:rPr lang="ru-RU" sz="1800" kern="1200" dirty="0" err="1" smtClean="0">
                          <a:solidFill>
                            <a:srgbClr val="FF0000"/>
                          </a:solidFill>
                        </a:rPr>
                        <a:t>межпредметные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</a:rPr>
                        <a:t> термины и понятия</a:t>
                      </a:r>
                      <a:r>
                        <a:rPr lang="ru-RU" sz="1800" kern="1200" dirty="0" smtClean="0"/>
                        <a:t>, а также универсальные учебные действия (</a:t>
                      </a:r>
                      <a:r>
                        <a:rPr lang="ru-RU" sz="1800" kern="1200" dirty="0" smtClean="0">
                          <a:solidFill>
                            <a:srgbClr val="0070C0"/>
                          </a:solidFill>
                        </a:rPr>
                        <a:t>познавательные, регулятивные, коммуникативные, работа с информацией, совместная деятельность</a:t>
                      </a:r>
                      <a:r>
                        <a:rPr lang="ru-RU" sz="1800" kern="1200" dirty="0" smtClean="0"/>
                        <a:t>), составляющими основу умения учиться;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51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179388" y="184150"/>
            <a:ext cx="8782050" cy="580554"/>
            <a:chOff x="75401" y="127144"/>
            <a:chExt cx="8133510" cy="83902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5401" y="127144"/>
              <a:ext cx="8133510" cy="8390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00395" y="151064"/>
              <a:ext cx="8083521" cy="79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>
                <a:defRPr/>
              </a:pPr>
              <a:r>
                <a:rPr lang="ru-RU" sz="2000" b="1" dirty="0"/>
                <a:t>II. ТРЕБОВАНИЯ К РЕЗУЛЬТАТАМ ОСВОЕНИЯ ОСНОВНОЙ</a:t>
              </a:r>
            </a:p>
            <a:p>
              <a:pPr algn="ctr">
                <a:defRPr/>
              </a:pPr>
              <a:r>
                <a:rPr lang="ru-RU" sz="2000" b="1" dirty="0"/>
                <a:t>ОБРАЗОВАТЕЛЬНОЙ ПРОГРАММЫ НАЧАЛЬНОГО ОБЩЕГО ОБРАЗОВАНИЯ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49785"/>
              </p:ext>
            </p:extLst>
          </p:nvPr>
        </p:nvGraphicFramePr>
        <p:xfrm>
          <a:off x="264951" y="795464"/>
          <a:ext cx="8610922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05461"/>
                <a:gridCol w="4305461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</a:t>
                      </a:r>
                      <a:r>
                        <a:rPr lang="ru-RU" baseline="0" dirty="0" smtClean="0"/>
                        <a:t> НОО (действующая редакция)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ФГОС</a:t>
                      </a:r>
                      <a:r>
                        <a:rPr lang="ru-RU" baseline="0" dirty="0" smtClean="0"/>
                        <a:t> НОО (в новой редакции)</a:t>
                      </a:r>
                      <a:endParaRPr lang="ru-RU" dirty="0" smtClean="0"/>
                    </a:p>
                  </a:txBody>
                  <a:tcPr/>
                </a:tc>
              </a:tr>
              <a:tr h="2344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п. 9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3587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9. Стандарт устанавливает требования к результатам обучающихся, освоивших основную образовательную программу начального общего образования:</a:t>
                      </a:r>
                    </a:p>
                    <a:p>
                      <a:endParaRPr lang="ru-RU" sz="1800" kern="1200" dirty="0" smtClean="0"/>
                    </a:p>
                    <a:p>
                      <a:r>
                        <a:rPr lang="ru-RU" sz="1800" kern="1200" dirty="0" smtClean="0"/>
                        <a:t>…</a:t>
                      </a:r>
                    </a:p>
                    <a:p>
                      <a:r>
                        <a:rPr lang="ru-RU" sz="1800" kern="1200" dirty="0" smtClean="0"/>
                        <a:t>предметным, включающим освоенный обучающимися в ходе изучения учебного предмета опыт специфической для данной предметной области деятельности по получению нового знания, его преобразованию и применению,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</a:rPr>
                        <a:t>а также систему основополагающих элементов научного знания, лежащих в основе современной научной картины мира.</a:t>
                      </a:r>
                    </a:p>
                    <a:p>
                      <a:endParaRPr lang="ru-RU" sz="1800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9. Стандарт устанавливает требования к результатам обучающихся, освоивших основную образовательную программу начального общего образования: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800" kern="1200" dirty="0" smtClean="0"/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…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предметным, включающим освоенный обучающимися в ходе изучения учебного предмета опыт деятельности, специфической для данной предметной области по получению нового знания, его преобразованию и применению.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731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1433</Words>
  <Application>Microsoft Office PowerPoint</Application>
  <PresentationFormat>Экран (4:3)</PresentationFormat>
  <Paragraphs>186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Кудинов</dc:creator>
  <cp:lastModifiedBy>Владимир Кудинов</cp:lastModifiedBy>
  <cp:revision>60</cp:revision>
  <dcterms:created xsi:type="dcterms:W3CDTF">2017-10-13T15:40:54Z</dcterms:created>
  <dcterms:modified xsi:type="dcterms:W3CDTF">2018-11-09T11:04:14Z</dcterms:modified>
</cp:coreProperties>
</file>