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91" r:id="rId2"/>
    <p:sldId id="341" r:id="rId3"/>
    <p:sldId id="346" r:id="rId4"/>
    <p:sldId id="348" r:id="rId5"/>
    <p:sldId id="349" r:id="rId6"/>
    <p:sldId id="350" r:id="rId7"/>
    <p:sldId id="351" r:id="rId8"/>
    <p:sldId id="352" r:id="rId9"/>
    <p:sldId id="353" r:id="rId10"/>
    <p:sldId id="360" r:id="rId11"/>
    <p:sldId id="361" r:id="rId12"/>
    <p:sldId id="365" r:id="rId13"/>
    <p:sldId id="354" r:id="rId14"/>
    <p:sldId id="357" r:id="rId15"/>
    <p:sldId id="371" r:id="rId16"/>
    <p:sldId id="370" r:id="rId17"/>
    <p:sldId id="376" r:id="rId18"/>
    <p:sldId id="358" r:id="rId19"/>
    <p:sldId id="362" r:id="rId20"/>
    <p:sldId id="364" r:id="rId21"/>
    <p:sldId id="373" r:id="rId22"/>
    <p:sldId id="375" r:id="rId23"/>
    <p:sldId id="374" r:id="rId24"/>
    <p:sldId id="377" r:id="rId2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94" autoAdjust="0"/>
    <p:restoredTop sz="94660"/>
  </p:normalViewPr>
  <p:slideViewPr>
    <p:cSldViewPr>
      <p:cViewPr varScale="1">
        <p:scale>
          <a:sx n="62" d="100"/>
          <a:sy n="62" d="100"/>
        </p:scale>
        <p:origin x="-9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E37D60-3C08-4D7B-97AE-DD427CC7B1C5}" type="datetimeFigureOut">
              <a:rPr lang="ru-RU"/>
              <a:pPr>
                <a:defRPr/>
              </a:pPr>
              <a:t>14.11.2018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F7DFCEB-1AAF-4C75-945E-AA76EFF9E52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3221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829611C-47CF-49DB-A11B-3CC1F3B4AE14}" type="datetimeFigureOut">
              <a:rPr lang="ru-RU"/>
              <a:pPr>
                <a:defRPr/>
              </a:pPr>
              <a:t>14.11.2018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2A8689E-4C49-4DBC-932C-65B26638C3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1618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A396F-7BA8-4616-BECF-C8D6E293F8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53D94-983A-4972-9A30-0DD475971A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9BC63-8952-4A40-A0F7-E23F64BA6E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9C6B3-EED4-4ADD-8FB0-3C7CCF8D6D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B4EDF-ADB3-4F4E-8BA6-E236752E52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0A2F2-5B64-4962-90F0-C415CB497B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E0F71-ED5F-49CB-A49F-9326809273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52B44-16C1-4C01-9E37-03F2FEC030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43BE7-054D-4A58-A406-DA7666737D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C1E9B-882D-48FD-A648-C0A3069439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C180B-5E1A-4F76-9A02-636AA57A8D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ED0AC-BCAF-4D9B-9BAE-72AF82ED65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FEED5AE-5C05-48DB-AE64-82DCB84F8B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323528" y="1700808"/>
            <a:ext cx="7558088" cy="1470025"/>
          </a:xfrm>
        </p:spPr>
        <p:txBody>
          <a:bodyPr/>
          <a:lstStyle/>
          <a:p>
            <a:pPr lvl="0" eaLnBrk="1" hangingPunct="1">
              <a:defRPr/>
            </a:pPr>
            <a:r>
              <a:rPr lang="ru-RU" altLang="ru-RU" b="1" i="1" dirty="0" smtClean="0">
                <a:solidFill>
                  <a:srgbClr val="002060"/>
                </a:solidFill>
              </a:rPr>
              <a:t/>
            </a:r>
            <a:br>
              <a:rPr lang="ru-RU" altLang="ru-RU" b="1" i="1" dirty="0" smtClean="0">
                <a:solidFill>
                  <a:srgbClr val="002060"/>
                </a:solidFill>
              </a:rPr>
            </a:br>
            <a:r>
              <a:rPr lang="ru-RU" altLang="ru-RU" b="1" i="1" dirty="0">
                <a:solidFill>
                  <a:srgbClr val="002060"/>
                </a:solidFill>
              </a:rPr>
              <a:t/>
            </a:r>
            <a:br>
              <a:rPr lang="ru-RU" altLang="ru-RU" b="1" i="1" dirty="0">
                <a:solidFill>
                  <a:srgbClr val="002060"/>
                </a:solidFill>
              </a:rPr>
            </a:br>
            <a:r>
              <a:rPr lang="ru-RU" altLang="ru-RU" b="1" i="1" dirty="0" smtClean="0">
                <a:solidFill>
                  <a:srgbClr val="002060"/>
                </a:solidFill>
              </a:rPr>
              <a:t/>
            </a:r>
            <a:br>
              <a:rPr lang="ru-RU" altLang="ru-RU" b="1" i="1" dirty="0" smtClean="0">
                <a:solidFill>
                  <a:srgbClr val="002060"/>
                </a:solidFill>
              </a:rPr>
            </a:br>
            <a:r>
              <a:rPr lang="ru-RU" sz="3600" b="1" kern="1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+mn-ea"/>
                <a:cs typeface="+mn-cs"/>
              </a:rPr>
              <a:t>Инновационно</a:t>
            </a:r>
            <a:r>
              <a:rPr lang="ru-RU" sz="3600" b="1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+mn-ea"/>
                <a:cs typeface="+mn-cs"/>
              </a:rPr>
              <a:t>-методические </a:t>
            </a:r>
            <a:r>
              <a:rPr lang="ru-RU" sz="36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+mn-ea"/>
                <a:cs typeface="+mn-cs"/>
              </a:rPr>
              <a:t>возможности </a:t>
            </a:r>
            <a:r>
              <a:rPr lang="ru-RU" sz="3600" b="1" kern="1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+mn-ea"/>
                <a:cs typeface="+mn-cs"/>
              </a:rPr>
              <a:t>метапредметной</a:t>
            </a:r>
            <a:r>
              <a:rPr lang="ru-RU" sz="36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+mn-ea"/>
                <a:cs typeface="+mn-cs"/>
              </a:rPr>
              <a:t> лаборатории НЕУРОКИ </a:t>
            </a:r>
            <a:r>
              <a:rPr lang="ru-RU" sz="3600" b="1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+mn-ea"/>
                <a:cs typeface="+mn-cs"/>
              </a:rPr>
              <a:t/>
            </a:r>
            <a:br>
              <a:rPr lang="ru-RU" sz="3600" b="1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+mn-ea"/>
                <a:cs typeface="+mn-cs"/>
              </a:rPr>
            </a:br>
            <a:r>
              <a:rPr lang="ru-RU" sz="3600" b="1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+mn-ea"/>
                <a:cs typeface="+mn-cs"/>
              </a:rPr>
              <a:t>факультета </a:t>
            </a:r>
            <a:r>
              <a:rPr lang="ru-RU" sz="36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  <a:ea typeface="+mn-ea"/>
                <a:cs typeface="+mn-cs"/>
              </a:rPr>
              <a:t>подготовки учителей начальных классов</a:t>
            </a:r>
            <a:r>
              <a:rPr lang="ru-RU" sz="36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3600" b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ru-RU" altLang="ru-RU" b="1" i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/>
            </a:r>
            <a:br>
              <a:rPr lang="ru-RU" altLang="ru-RU" b="1" i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</a:br>
            <a:r>
              <a:rPr lang="ru-RU" altLang="ru-RU" sz="40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/>
            </a:r>
            <a:br>
              <a:rPr lang="ru-RU" altLang="ru-RU" sz="40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</a:br>
            <a:endParaRPr lang="ru-RU" altLang="ru-RU" sz="4000" b="1" dirty="0" smtClean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4365104"/>
            <a:ext cx="6696744" cy="1464370"/>
          </a:xfrm>
        </p:spPr>
        <p:txBody>
          <a:bodyPr/>
          <a:lstStyle/>
          <a:p>
            <a:r>
              <a:rPr lang="ru-RU" altLang="ru-RU" sz="2400" b="1" dirty="0" smtClean="0">
                <a:solidFill>
                  <a:srgbClr val="002060"/>
                </a:solidFill>
              </a:rPr>
              <a:t>Титаренко Н.Н. руководитель МЛ НОО факультета подготовки УНК   </a:t>
            </a:r>
          </a:p>
          <a:p>
            <a:r>
              <a:rPr lang="ru-RU" altLang="ru-RU" sz="2400" b="1" dirty="0" err="1" smtClean="0">
                <a:solidFill>
                  <a:srgbClr val="002060"/>
                </a:solidFill>
              </a:rPr>
              <a:t>ЮУрГГПУ</a:t>
            </a:r>
            <a:r>
              <a:rPr lang="ru-RU" altLang="ru-RU" sz="2400" b="1" dirty="0" smtClean="0">
                <a:solidFill>
                  <a:srgbClr val="002060"/>
                </a:solidFill>
              </a:rPr>
              <a:t>     2018</a:t>
            </a:r>
            <a:endParaRPr lang="en-US" altLang="ru-RU" sz="2400" b="1" dirty="0" smtClean="0">
              <a:solidFill>
                <a:srgbClr val="002060"/>
              </a:solidFill>
            </a:endParaRPr>
          </a:p>
          <a:p>
            <a:pPr algn="r"/>
            <a:r>
              <a:rPr lang="ru-RU" altLang="ru-RU" sz="2400" b="1" dirty="0" smtClean="0">
                <a:solidFill>
                  <a:srgbClr val="002060"/>
                </a:solidFill>
              </a:rPr>
              <a:t>      </a:t>
            </a:r>
          </a:p>
          <a:p>
            <a:pPr algn="r"/>
            <a:endParaRPr lang="ru-RU" altLang="ru-RU" sz="2000" b="1" dirty="0" smtClean="0"/>
          </a:p>
          <a:p>
            <a:pPr algn="r"/>
            <a:endParaRPr lang="ru-RU" altLang="ru-RU" sz="2000" b="1" dirty="0" smtClean="0"/>
          </a:p>
          <a:p>
            <a:pPr algn="r"/>
            <a:endParaRPr lang="ru-RU" altLang="ru-RU" sz="2000" b="1" dirty="0" smtClean="0"/>
          </a:p>
          <a:p>
            <a:pPr algn="r"/>
            <a:r>
              <a:rPr lang="ru-RU" altLang="ru-RU" sz="2000" b="1" dirty="0" smtClean="0"/>
              <a:t>                         </a:t>
            </a:r>
          </a:p>
          <a:p>
            <a:pPr algn="r"/>
            <a:endParaRPr lang="ru-RU" altLang="ru-RU" sz="2000" b="1" dirty="0" smtClean="0"/>
          </a:p>
          <a:p>
            <a:pPr algn="r"/>
            <a:endParaRPr lang="ru-RU" altLang="ru-RU" sz="2000" b="1" dirty="0" smtClean="0"/>
          </a:p>
          <a:p>
            <a:pPr algn="r"/>
            <a:endParaRPr lang="ru-RU" altLang="ru-RU" sz="2000" b="1" dirty="0" smtClean="0"/>
          </a:p>
          <a:p>
            <a:pPr algn="r"/>
            <a:endParaRPr lang="ru-RU" altLang="ru-RU" sz="2000" b="1" dirty="0" smtClean="0"/>
          </a:p>
          <a:p>
            <a:pPr algn="r"/>
            <a:r>
              <a:rPr lang="en-US" altLang="ru-RU" sz="2000" b="1" dirty="0" smtClean="0"/>
              <a:t>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08918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002060"/>
                </a:solidFill>
              </a:rPr>
              <a:t>Методологические основания технологии развития </a:t>
            </a:r>
            <a:r>
              <a:rPr lang="ru-RU" sz="3200" b="1" i="1" dirty="0" err="1" smtClean="0">
                <a:solidFill>
                  <a:srgbClr val="002060"/>
                </a:solidFill>
              </a:rPr>
              <a:t>метапредметных</a:t>
            </a:r>
            <a:r>
              <a:rPr lang="ru-RU" sz="3200" b="1" i="1" dirty="0" smtClean="0">
                <a:solidFill>
                  <a:srgbClr val="002060"/>
                </a:solidFill>
              </a:rPr>
              <a:t> УУД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132856"/>
            <a:ext cx="7624572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информационно-репродуктивный подход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                    ИЛИ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системно-</a:t>
            </a:r>
            <a:r>
              <a:rPr lang="ru-RU" dirty="0" err="1" smtClean="0"/>
              <a:t>деятельностный</a:t>
            </a:r>
            <a:r>
              <a:rPr lang="ru-RU" dirty="0" smtClean="0"/>
              <a:t> </a:t>
            </a:r>
            <a:r>
              <a:rPr lang="ru-RU" dirty="0" err="1" smtClean="0"/>
              <a:t>компетентностный</a:t>
            </a:r>
            <a:r>
              <a:rPr lang="ru-RU" dirty="0" smtClean="0"/>
              <a:t> подход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4210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08918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002060"/>
                </a:solidFill>
              </a:rPr>
              <a:t>Методологические основания технологии развития </a:t>
            </a:r>
            <a:r>
              <a:rPr lang="ru-RU" sz="3200" b="1" i="1" dirty="0" err="1" smtClean="0">
                <a:solidFill>
                  <a:srgbClr val="002060"/>
                </a:solidFill>
              </a:rPr>
              <a:t>метапредметных</a:t>
            </a:r>
            <a:r>
              <a:rPr lang="ru-RU" sz="3200" b="1" i="1" dirty="0" smtClean="0">
                <a:solidFill>
                  <a:srgbClr val="002060"/>
                </a:solidFill>
              </a:rPr>
              <a:t> УУД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7499176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Реализация  </a:t>
            </a:r>
            <a:r>
              <a:rPr lang="ru-RU" dirty="0" smtClean="0">
                <a:solidFill>
                  <a:srgbClr val="002060"/>
                </a:solidFill>
              </a:rPr>
              <a:t>системно-</a:t>
            </a:r>
            <a:r>
              <a:rPr lang="ru-RU" dirty="0" err="1" smtClean="0">
                <a:solidFill>
                  <a:srgbClr val="002060"/>
                </a:solidFill>
              </a:rPr>
              <a:t>деятельностного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компетентностного</a:t>
            </a:r>
            <a:r>
              <a:rPr lang="ru-RU" dirty="0" smtClean="0">
                <a:solidFill>
                  <a:srgbClr val="002060"/>
                </a:solidFill>
              </a:rPr>
              <a:t> подхода </a:t>
            </a:r>
            <a:r>
              <a:rPr lang="ru-RU" dirty="0" smtClean="0"/>
              <a:t>обеспечивает процесс развития </a:t>
            </a:r>
            <a:r>
              <a:rPr lang="ru-RU" dirty="0" err="1" smtClean="0"/>
              <a:t>метапредметных</a:t>
            </a:r>
            <a:r>
              <a:rPr lang="ru-RU" dirty="0" smtClean="0"/>
              <a:t> УУД у младших школьников.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0079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/>
          <a:lstStyle/>
          <a:p>
            <a:r>
              <a:rPr lang="ru-RU" sz="4000" b="1" i="1" dirty="0" smtClean="0">
                <a:solidFill>
                  <a:srgbClr val="002060"/>
                </a:solidFill>
              </a:rPr>
              <a:t>Организация группового сотрудничества 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237" y="1772816"/>
            <a:ext cx="6405526" cy="4669979"/>
          </a:xfrm>
        </p:spPr>
      </p:pic>
    </p:spTree>
    <p:extLst>
      <p:ext uri="{BB962C8B-B14F-4D97-AF65-F5344CB8AC3E}">
        <p14:creationId xmlns:p14="http://schemas.microsoft.com/office/powerpoint/2010/main" val="2858067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но 1 2"/>
          <p:cNvSpPr/>
          <p:nvPr/>
        </p:nvSpPr>
        <p:spPr>
          <a:xfrm>
            <a:off x="1356285" y="1298575"/>
            <a:ext cx="6336704" cy="3357563"/>
          </a:xfrm>
          <a:prstGeom prst="irregularSeal1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1"/>
                </a:solidFill>
                <a:latin typeface="Georgia" pitchFamily="18" charset="0"/>
              </a:rPr>
              <a:t>4 вида деятельности </a:t>
            </a:r>
            <a:endParaRPr lang="ru-RU" sz="36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5511916" y="-10946"/>
            <a:ext cx="3600400" cy="2422525"/>
          </a:xfrm>
          <a:prstGeom prst="cloudCallout">
            <a:avLst>
              <a:gd name="adj1" fmla="val -63944"/>
              <a:gd name="adj2" fmla="val 26856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Мои гипотезы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35015" y="206850"/>
            <a:ext cx="3703548" cy="2571750"/>
          </a:xfrm>
          <a:prstGeom prst="cloudCallout">
            <a:avLst>
              <a:gd name="adj1" fmla="val 41618"/>
              <a:gd name="adj2" fmla="val 67765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Мои эксперименты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Выноска-облако 7"/>
          <p:cNvSpPr/>
          <p:nvPr/>
        </p:nvSpPr>
        <p:spPr>
          <a:xfrm rot="1223951">
            <a:off x="5740400" y="3027363"/>
            <a:ext cx="3722688" cy="3135312"/>
          </a:xfrm>
          <a:prstGeom prst="cloudCallout">
            <a:avLst>
              <a:gd name="adj1" fmla="val -63944"/>
              <a:gd name="adj2" fmla="val 26856"/>
            </a:avLst>
          </a:prstGeom>
          <a:solidFill>
            <a:srgbClr val="474C7F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Мои наблюдения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latin typeface="Georgia" pitchFamily="18" charset="0"/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-398463" y="3370263"/>
            <a:ext cx="4268788" cy="2571750"/>
          </a:xfrm>
          <a:prstGeom prst="cloudCallout">
            <a:avLst>
              <a:gd name="adj1" fmla="val 80381"/>
              <a:gd name="adj2" fmla="val -17259"/>
            </a:avLst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Я в конструкторском бюро </a:t>
            </a:r>
            <a:endParaRPr lang="ru-RU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6557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836712"/>
            <a:ext cx="7560840" cy="6092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         Мои эксперименты: </a:t>
            </a:r>
          </a:p>
          <a:p>
            <a:r>
              <a:rPr lang="ru-RU" sz="4400" dirty="0" smtClean="0">
                <a:solidFill>
                  <a:srgbClr val="002060"/>
                </a:solidFill>
              </a:rPr>
              <a:t>                исследуют</a:t>
            </a:r>
            <a:endParaRPr lang="ru-RU" sz="4400" b="1" dirty="0">
              <a:solidFill>
                <a:srgbClr val="002060"/>
              </a:solidFill>
            </a:endParaRPr>
          </a:p>
          <a:p>
            <a:r>
              <a:rPr lang="ru-RU" sz="4400" dirty="0" smtClean="0"/>
              <a:t>тайны </a:t>
            </a:r>
            <a:r>
              <a:rPr lang="ru-RU" sz="4400" dirty="0"/>
              <a:t>света, звука, вкуса, </a:t>
            </a:r>
            <a:r>
              <a:rPr lang="ru-RU" sz="4400" dirty="0" smtClean="0"/>
              <a:t>температуры, </a:t>
            </a:r>
            <a:r>
              <a:rPr lang="ru-RU" sz="4400" dirty="0" err="1" smtClean="0"/>
              <a:t>магнитизма</a:t>
            </a:r>
            <a:r>
              <a:rPr lang="ru-RU" sz="4400" dirty="0" smtClean="0"/>
              <a:t>, работы органов человека  </a:t>
            </a:r>
            <a:r>
              <a:rPr lang="ru-RU" sz="4400" dirty="0"/>
              <a:t>в цифровой </a:t>
            </a:r>
            <a:r>
              <a:rPr lang="ru-RU" sz="4400" dirty="0" smtClean="0"/>
              <a:t>лаборатории.</a:t>
            </a:r>
            <a:r>
              <a:rPr lang="ru-RU" sz="4400" b="1" dirty="0"/>
              <a:t> </a:t>
            </a:r>
            <a:endParaRPr lang="ru-RU" sz="4400" b="1" dirty="0" smtClean="0"/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        В </a:t>
            </a:r>
            <a:r>
              <a:rPr lang="ru-RU" sz="3200" b="1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результате эксперимента мы сделали вывод, что….</a:t>
            </a:r>
            <a:endParaRPr lang="ru-RU" sz="3200" dirty="0">
              <a:solidFill>
                <a:srgbClr val="000000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834526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19050"/>
            <a:ext cx="9575800" cy="665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0784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87826" y="908720"/>
            <a:ext cx="7560840" cy="6770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Мои гипотезы:</a:t>
            </a:r>
          </a:p>
          <a:p>
            <a:pPr algn="ctr"/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sz="4400" dirty="0" smtClean="0">
                <a:solidFill>
                  <a:srgbClr val="002060"/>
                </a:solidFill>
              </a:rPr>
              <a:t>делают предположения и проводят  </a:t>
            </a:r>
            <a:r>
              <a:rPr lang="ru-RU" sz="4400" dirty="0">
                <a:solidFill>
                  <a:srgbClr val="002060"/>
                </a:solidFill>
              </a:rPr>
              <a:t>опыты </a:t>
            </a:r>
            <a:endParaRPr lang="ru-RU" sz="4400" dirty="0" smtClean="0">
              <a:solidFill>
                <a:srgbClr val="002060"/>
              </a:solidFill>
            </a:endParaRPr>
          </a:p>
          <a:p>
            <a:pPr algn="ctr"/>
            <a:r>
              <a:rPr lang="ru-RU" sz="4400" dirty="0" smtClean="0"/>
              <a:t>с силой </a:t>
            </a:r>
            <a:r>
              <a:rPr lang="ru-RU" sz="4400" dirty="0"/>
              <a:t>магнита, с натяжением </a:t>
            </a:r>
            <a:r>
              <a:rPr lang="ru-RU" sz="4400" dirty="0" smtClean="0"/>
              <a:t>и текучестью воды, со свойствами воздуха.. </a:t>
            </a:r>
            <a:endParaRPr lang="ru-RU" sz="4400" dirty="0"/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В результате </a:t>
            </a:r>
            <a:r>
              <a:rPr lang="ru-RU" sz="3200" b="1" dirty="0" smtClean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опыта </a:t>
            </a:r>
            <a:r>
              <a:rPr lang="ru-RU" sz="3200" b="1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мы сделали вывод, что….</a:t>
            </a:r>
            <a:endParaRPr lang="ru-RU" sz="3200" dirty="0">
              <a:solidFill>
                <a:srgbClr val="000000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0679444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764704"/>
            <a:ext cx="7776864" cy="5741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  <a:t>Я в конструкторском 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бюро: </a:t>
            </a:r>
            <a:r>
              <a:rPr lang="ru-RU" sz="4000" dirty="0" smtClean="0">
                <a:solidFill>
                  <a:srgbClr val="002060"/>
                </a:solidFill>
              </a:rPr>
              <a:t>оперируют</a:t>
            </a:r>
            <a:r>
              <a:rPr lang="ru-RU" sz="4000" dirty="0" smtClean="0">
                <a:solidFill>
                  <a:srgbClr val="C00000"/>
                </a:solidFill>
              </a:rPr>
              <a:t> </a:t>
            </a:r>
          </a:p>
          <a:p>
            <a:r>
              <a:rPr lang="ru-RU" sz="4000" dirty="0" smtClean="0"/>
              <a:t>величинами</a:t>
            </a:r>
            <a:r>
              <a:rPr lang="ru-RU" sz="4000" dirty="0"/>
              <a:t>: время, объем, производительность; </a:t>
            </a:r>
            <a:r>
              <a:rPr lang="ru-RU" sz="4000" dirty="0" smtClean="0"/>
              <a:t>измеряют </a:t>
            </a:r>
            <a:r>
              <a:rPr lang="ru-RU" sz="4000" dirty="0"/>
              <a:t>и </a:t>
            </a:r>
            <a:r>
              <a:rPr lang="ru-RU" sz="4000" dirty="0" smtClean="0"/>
              <a:t>сравнивают </a:t>
            </a:r>
            <a:r>
              <a:rPr lang="ru-RU" sz="4000" dirty="0"/>
              <a:t>свой </a:t>
            </a:r>
            <a:r>
              <a:rPr lang="ru-RU" sz="4000" dirty="0" smtClean="0"/>
              <a:t>рост, вес.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ru-RU" sz="3200" b="1" dirty="0" smtClean="0">
              <a:solidFill>
                <a:srgbClr val="000000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3200" b="1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результате </a:t>
            </a:r>
            <a:r>
              <a:rPr lang="ru-RU" sz="3200" b="1" dirty="0" smtClean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измерений мы пришли к выводу, </a:t>
            </a:r>
            <a:r>
              <a:rPr lang="ru-RU" sz="3200" b="1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что….</a:t>
            </a:r>
            <a:endParaRPr lang="ru-RU" sz="3200" dirty="0">
              <a:solidFill>
                <a:srgbClr val="000000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3375511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764704"/>
            <a:ext cx="7776864" cy="5741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Мои наблюдения:</a:t>
            </a:r>
          </a:p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000" dirty="0" smtClean="0">
                <a:solidFill>
                  <a:srgbClr val="002060"/>
                </a:solidFill>
              </a:rPr>
              <a:t>используют</a:t>
            </a:r>
            <a:r>
              <a:rPr lang="ru-RU" sz="4000" dirty="0" smtClean="0"/>
              <a:t> цифровой </a:t>
            </a:r>
            <a:r>
              <a:rPr lang="ru-RU" sz="4000" dirty="0"/>
              <a:t>микроскоп, </a:t>
            </a:r>
            <a:r>
              <a:rPr lang="ru-RU" sz="4000" dirty="0" smtClean="0">
                <a:solidFill>
                  <a:srgbClr val="002060"/>
                </a:solidFill>
              </a:rPr>
              <a:t>соотносят</a:t>
            </a:r>
            <a:r>
              <a:rPr lang="ru-RU" sz="4000" dirty="0" smtClean="0"/>
              <a:t> </a:t>
            </a:r>
            <a:r>
              <a:rPr lang="ru-RU" sz="4000" dirty="0"/>
              <a:t>текстовую и визуальную </a:t>
            </a:r>
            <a:r>
              <a:rPr lang="ru-RU" sz="4000" dirty="0" smtClean="0"/>
              <a:t>информацию.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ru-RU" sz="3200" b="1" dirty="0" smtClean="0">
              <a:solidFill>
                <a:srgbClr val="000000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3200" b="1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результате </a:t>
            </a:r>
            <a:r>
              <a:rPr lang="ru-RU" sz="3200" b="1" dirty="0" smtClean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наблюдений мы увидели, </a:t>
            </a:r>
            <a:r>
              <a:rPr lang="ru-RU" sz="3200" b="1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что….</a:t>
            </a:r>
            <a:endParaRPr lang="ru-RU" sz="3200" dirty="0">
              <a:solidFill>
                <a:srgbClr val="000000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0148026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92696"/>
            <a:ext cx="7200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     Минутка СЛАВЫ: </a:t>
            </a:r>
          </a:p>
          <a:p>
            <a:pPr algn="ctr"/>
            <a:endParaRPr lang="ru-RU" sz="4400" b="1" dirty="0">
              <a:solidFill>
                <a:srgbClr val="002060"/>
              </a:solidFill>
            </a:endParaRPr>
          </a:p>
          <a:p>
            <a:pPr algn="ctr"/>
            <a:r>
              <a:rPr lang="ru-RU" sz="4400" dirty="0" err="1" smtClean="0">
                <a:solidFill>
                  <a:srgbClr val="002060"/>
                </a:solidFill>
              </a:rPr>
              <a:t>самопрезентация</a:t>
            </a:r>
            <a:r>
              <a:rPr lang="ru-RU" sz="4400" dirty="0" smtClean="0">
                <a:solidFill>
                  <a:srgbClr val="002060"/>
                </a:solidFill>
              </a:rPr>
              <a:t> </a:t>
            </a:r>
            <a:r>
              <a:rPr lang="ru-RU" sz="4400" dirty="0"/>
              <a:t>исследовательских достижений одного школьника </a:t>
            </a:r>
            <a:r>
              <a:rPr lang="ru-RU" sz="4400" dirty="0" smtClean="0"/>
              <a:t>класса.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174214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31265" t="22266" r="20033" b="11781"/>
          <a:stretch>
            <a:fillRect/>
          </a:stretch>
        </p:blipFill>
        <p:spPr bwMode="auto">
          <a:xfrm>
            <a:off x="1187450" y="1341438"/>
            <a:ext cx="6337300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/>
          <a:lstStyle/>
          <a:p>
            <a:r>
              <a:rPr lang="ru-RU" sz="4000" b="1" i="1" dirty="0">
                <a:solidFill>
                  <a:srgbClr val="002060"/>
                </a:solidFill>
              </a:rPr>
              <a:t>Мои достижения в </a:t>
            </a:r>
            <a:r>
              <a:rPr lang="ru-RU" sz="4000" b="1" i="1" dirty="0" smtClean="0">
                <a:solidFill>
                  <a:srgbClr val="002060"/>
                </a:solidFill>
              </a:rPr>
              <a:t>лаборатории</a:t>
            </a:r>
            <a:endParaRPr lang="ru-RU" sz="4000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328" y="1484784"/>
            <a:ext cx="8229600" cy="4857403"/>
          </a:xfrm>
        </p:spPr>
        <p:txBody>
          <a:bodyPr/>
          <a:lstStyle/>
          <a:p>
            <a:r>
              <a:rPr lang="ru-RU" dirty="0" smtClean="0"/>
              <a:t>выдвигать </a:t>
            </a:r>
            <a:r>
              <a:rPr lang="ru-RU" dirty="0"/>
              <a:t>гипотезы</a:t>
            </a:r>
          </a:p>
          <a:p>
            <a:r>
              <a:rPr lang="ru-RU" dirty="0" smtClean="0"/>
              <a:t>делать </a:t>
            </a:r>
            <a:r>
              <a:rPr lang="ru-RU" dirty="0"/>
              <a:t>выводы</a:t>
            </a:r>
          </a:p>
          <a:p>
            <a:r>
              <a:rPr lang="ru-RU" dirty="0" smtClean="0"/>
              <a:t>быть </a:t>
            </a:r>
            <a:r>
              <a:rPr lang="ru-RU" dirty="0"/>
              <a:t>лидером в группе</a:t>
            </a:r>
          </a:p>
          <a:p>
            <a:r>
              <a:rPr lang="ru-RU" dirty="0" smtClean="0"/>
              <a:t>договариваться </a:t>
            </a:r>
            <a:r>
              <a:rPr lang="ru-RU" dirty="0"/>
              <a:t>в группе</a:t>
            </a:r>
          </a:p>
          <a:p>
            <a:r>
              <a:rPr lang="ru-RU" dirty="0" smtClean="0"/>
              <a:t>слушать </a:t>
            </a:r>
            <a:r>
              <a:rPr lang="ru-RU" dirty="0"/>
              <a:t>других</a:t>
            </a:r>
          </a:p>
          <a:p>
            <a:r>
              <a:rPr lang="ru-RU" dirty="0" smtClean="0"/>
              <a:t>делать </a:t>
            </a:r>
            <a:r>
              <a:rPr lang="ru-RU" dirty="0"/>
              <a:t>сообщение </a:t>
            </a:r>
          </a:p>
          <a:p>
            <a:r>
              <a:rPr lang="ru-RU" dirty="0" smtClean="0"/>
              <a:t>работать </a:t>
            </a:r>
            <a:r>
              <a:rPr lang="ru-RU" dirty="0"/>
              <a:t>с новыми приборами</a:t>
            </a:r>
          </a:p>
          <a:p>
            <a:r>
              <a:rPr lang="ru-RU" dirty="0" smtClean="0"/>
              <a:t>отвечать </a:t>
            </a:r>
            <a:r>
              <a:rPr lang="ru-RU" dirty="0"/>
              <a:t>на вопросы ученых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16701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r>
              <a:rPr lang="ru-RU" sz="3600" b="1" i="1" dirty="0">
                <a:solidFill>
                  <a:srgbClr val="002060"/>
                </a:solidFill>
              </a:rPr>
              <a:t>Формы сотрудничества: </a:t>
            </a:r>
            <a:r>
              <a:rPr lang="ru-RU" dirty="0"/>
              <a:t>	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7499176" cy="4525963"/>
          </a:xfrm>
        </p:spPr>
        <p:txBody>
          <a:bodyPr/>
          <a:lstStyle/>
          <a:p>
            <a:r>
              <a:rPr lang="ru-RU" dirty="0"/>
              <a:t>Курсы повышения квалификации для педагогов НОО «Технологии формирования </a:t>
            </a:r>
            <a:r>
              <a:rPr lang="ru-RU" dirty="0" err="1"/>
              <a:t>метапредметных</a:t>
            </a:r>
            <a:r>
              <a:rPr lang="ru-RU" dirty="0"/>
              <a:t> универсальных учебных действий у младших школьников в урочной и внеурочной деятельности</a:t>
            </a:r>
            <a:r>
              <a:rPr lang="ru-RU" dirty="0" smtClean="0"/>
              <a:t>».</a:t>
            </a:r>
          </a:p>
          <a:p>
            <a:pPr marL="0" indent="0">
              <a:buNone/>
            </a:pPr>
            <a:r>
              <a:rPr lang="ru-RU" dirty="0" smtClean="0"/>
              <a:t>                                           16,36 </a:t>
            </a:r>
            <a:r>
              <a:rPr lang="ru-RU" dirty="0"/>
              <a:t>часов.</a:t>
            </a:r>
          </a:p>
        </p:txBody>
      </p:sp>
    </p:spTree>
    <p:extLst>
      <p:ext uri="{BB962C8B-B14F-4D97-AF65-F5344CB8AC3E}">
        <p14:creationId xmlns:p14="http://schemas.microsoft.com/office/powerpoint/2010/main" val="7722848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r>
              <a:rPr lang="ru-RU" sz="3600" b="1" i="1" dirty="0">
                <a:solidFill>
                  <a:srgbClr val="002060"/>
                </a:solidFill>
              </a:rPr>
              <a:t>Формы сотрудничества: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/>
              <a:t>	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Практикумы-занятия для младших школьников 3-4 классов в течение учебного года.</a:t>
            </a:r>
          </a:p>
          <a:p>
            <a:r>
              <a:rPr lang="ru-RU" dirty="0" smtClean="0"/>
              <a:t>Практикумы-занятия </a:t>
            </a:r>
            <a:r>
              <a:rPr lang="ru-RU" dirty="0"/>
              <a:t>для младших школьников разновозрастных групп (летний школьный лагерь</a:t>
            </a:r>
            <a:r>
              <a:rPr lang="ru-RU" dirty="0" smtClean="0"/>
              <a:t>).</a:t>
            </a:r>
          </a:p>
          <a:p>
            <a:r>
              <a:rPr lang="ru-RU" dirty="0" smtClean="0"/>
              <a:t>Городские олимпиады «Я познаю окружающий мир».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04471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r>
              <a:rPr lang="ru-RU" sz="3600" b="1" i="1" dirty="0">
                <a:solidFill>
                  <a:srgbClr val="002060"/>
                </a:solidFill>
              </a:rPr>
              <a:t>Формы сотрудничества: </a:t>
            </a:r>
            <a:r>
              <a:rPr lang="ru-RU" dirty="0"/>
              <a:t>	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7715200" cy="4525963"/>
          </a:xfrm>
        </p:spPr>
        <p:txBody>
          <a:bodyPr/>
          <a:lstStyle/>
          <a:p>
            <a:r>
              <a:rPr lang="ru-RU" dirty="0"/>
              <a:t>Мастер-классы для педагогов НОО по реализации технологии формирования </a:t>
            </a:r>
            <a:r>
              <a:rPr lang="ru-RU" dirty="0" err="1"/>
              <a:t>метапредметных</a:t>
            </a:r>
            <a:r>
              <a:rPr lang="ru-RU" dirty="0"/>
              <a:t> универсальных учебных действий у младших школьников в урочной и внеурочной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5904471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тел</a:t>
            </a:r>
            <a:r>
              <a:rPr lang="ru-RU" dirty="0"/>
              <a:t>. 216-57-32, 8 908-579-6087,</a:t>
            </a:r>
          </a:p>
          <a:p>
            <a:r>
              <a:rPr lang="en-US" dirty="0"/>
              <a:t>e-mail: titarenkonn@cspu.ru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908720"/>
            <a:ext cx="3743325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5313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i="1" dirty="0" err="1">
                <a:solidFill>
                  <a:srgbClr val="002060"/>
                </a:solidFill>
              </a:rPr>
              <a:t>Метапредметная</a:t>
            </a:r>
            <a:r>
              <a:rPr lang="ru-RU" sz="4000" b="1" i="1" dirty="0">
                <a:solidFill>
                  <a:srgbClr val="002060"/>
                </a:solidFill>
              </a:rPr>
              <a:t> лаборатория начального общего </a:t>
            </a:r>
            <a:r>
              <a:rPr lang="ru-RU" sz="4000" b="1" i="1" dirty="0" smtClean="0">
                <a:solidFill>
                  <a:srgbClr val="002060"/>
                </a:solidFill>
              </a:rPr>
              <a:t>образования</a:t>
            </a:r>
          </a:p>
          <a:p>
            <a:pPr marL="0" indent="0" algn="ctr">
              <a:buNone/>
            </a:pPr>
            <a:r>
              <a:rPr lang="ru-RU" sz="4000" b="1" i="1" dirty="0" smtClean="0">
                <a:solidFill>
                  <a:srgbClr val="002060"/>
                </a:solidFill>
              </a:rPr>
              <a:t> (МЛ </a:t>
            </a:r>
            <a:r>
              <a:rPr lang="ru-RU" sz="4000" b="1" i="1" dirty="0">
                <a:solidFill>
                  <a:srgbClr val="002060"/>
                </a:solidFill>
              </a:rPr>
              <a:t>НОО) </a:t>
            </a:r>
            <a:endParaRPr lang="ru-RU" sz="4000" b="1" i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dirty="0" smtClean="0"/>
              <a:t>факультета </a:t>
            </a:r>
            <a:r>
              <a:rPr lang="ru-RU" dirty="0"/>
              <a:t>подготовки </a:t>
            </a:r>
            <a:r>
              <a:rPr lang="ru-RU" dirty="0" smtClean="0"/>
              <a:t>УНК </a:t>
            </a:r>
            <a:r>
              <a:rPr lang="ru-RU" dirty="0"/>
              <a:t>–подразделение, </a:t>
            </a:r>
            <a:r>
              <a:rPr lang="ru-RU" dirty="0" smtClean="0"/>
              <a:t>объединяет </a:t>
            </a:r>
            <a:r>
              <a:rPr lang="ru-RU" dirty="0"/>
              <a:t>в своем составе преподавателей, студентов и </a:t>
            </a:r>
            <a:r>
              <a:rPr lang="ru-RU" dirty="0" smtClean="0"/>
              <a:t>педагогов Челябинской области на </a:t>
            </a:r>
            <a:r>
              <a:rPr lang="ru-RU" dirty="0"/>
              <a:t>добровольной </a:t>
            </a:r>
            <a:r>
              <a:rPr lang="ru-RU" dirty="0" smtClean="0"/>
              <a:t>основе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658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dirty="0" smtClean="0">
                <a:solidFill>
                  <a:srgbClr val="002060"/>
                </a:solidFill>
              </a:rPr>
              <a:t>Цель </a:t>
            </a:r>
            <a:r>
              <a:rPr lang="ru-RU" sz="4000" b="1" i="1" dirty="0">
                <a:solidFill>
                  <a:srgbClr val="002060"/>
                </a:solidFill>
              </a:rPr>
              <a:t>деятельности МЛ НОО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содействие </a:t>
            </a:r>
            <a:r>
              <a:rPr lang="ru-RU" dirty="0"/>
              <a:t>в подготовке педагогических кадров начального общего образования, изучение и распространение передового педагогического опыта, внедрение современных </a:t>
            </a:r>
            <a:r>
              <a:rPr lang="ru-RU" dirty="0" smtClean="0"/>
              <a:t>технологий </a:t>
            </a:r>
            <a:r>
              <a:rPr lang="ru-RU" dirty="0" err="1"/>
              <a:t>метапредметного</a:t>
            </a:r>
            <a:r>
              <a:rPr lang="ru-RU" dirty="0"/>
              <a:t> развития младших </a:t>
            </a:r>
            <a:r>
              <a:rPr lang="ru-RU" dirty="0" smtClean="0"/>
              <a:t>школьников.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688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dirty="0" smtClean="0">
                <a:solidFill>
                  <a:srgbClr val="002060"/>
                </a:solidFill>
              </a:rPr>
              <a:t>Задачи лаборатории: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- содействие профессиональному становлению подготовки современного выпускника факультета подготовки УНК  по уровням </a:t>
            </a:r>
            <a:r>
              <a:rPr lang="ru-RU" dirty="0" err="1"/>
              <a:t>бакалавриата</a:t>
            </a:r>
            <a:r>
              <a:rPr lang="ru-RU" dirty="0"/>
              <a:t> и магистратуры </a:t>
            </a:r>
            <a:r>
              <a:rPr lang="ru-RU" dirty="0" smtClean="0"/>
              <a:t>к </a:t>
            </a:r>
            <a:r>
              <a:rPr lang="ru-RU" dirty="0"/>
              <a:t>научно-методической, информационно-просветительской деятельности по развитию </a:t>
            </a:r>
            <a:r>
              <a:rPr lang="ru-RU" dirty="0" err="1"/>
              <a:t>метапредметных</a:t>
            </a:r>
            <a:r>
              <a:rPr lang="ru-RU" dirty="0"/>
              <a:t> планируемых результатов у младших школьников;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289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dirty="0">
                <a:solidFill>
                  <a:srgbClr val="002060"/>
                </a:solidFill>
              </a:rPr>
              <a:t>Задачи лаборатории:</a:t>
            </a:r>
            <a:endParaRPr lang="ru-RU" sz="40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- внедрение системы университетского партнерства, в том числе в сетевой форме и с использованием дистанционных технологий, </a:t>
            </a:r>
            <a:r>
              <a:rPr lang="ru-RU" dirty="0" smtClean="0"/>
              <a:t>занимающимися </a:t>
            </a:r>
            <a:r>
              <a:rPr lang="ru-RU" dirty="0"/>
              <a:t>реализацией </a:t>
            </a:r>
            <a:r>
              <a:rPr lang="ru-RU" dirty="0" err="1"/>
              <a:t>метапредметного</a:t>
            </a:r>
            <a:r>
              <a:rPr lang="ru-RU" dirty="0"/>
              <a:t> развития младших школьников; предоставление научно-методических и информационно-просветительских услуг сетевым партнерам и другим образовательным организациям;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527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4000" b="1" i="1" dirty="0">
                <a:solidFill>
                  <a:srgbClr val="002060"/>
                </a:solidFill>
              </a:rPr>
              <a:t>Задачи лаборатории:</a:t>
            </a:r>
            <a:endParaRPr lang="ru-RU" sz="40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- взаимодействие с образовательными организациями г. Челябинска и Челябинской области посредством реализации различных программ дополнительного и дополнительного профессионального образования, проведение курсов повышения квалификации, научно-методических семинаров, открытых уроков, мастер-классов, круглых столов и др.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396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ru-RU" sz="4000" b="1" i="1" dirty="0">
                <a:solidFill>
                  <a:srgbClr val="002060"/>
                </a:solidFill>
              </a:rPr>
              <a:t>Направления деятельности МЛ НОО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- </a:t>
            </a:r>
            <a:r>
              <a:rPr lang="ru-RU" dirty="0">
                <a:solidFill>
                  <a:srgbClr val="002060"/>
                </a:solidFill>
              </a:rPr>
              <a:t>научно-методическая работа</a:t>
            </a:r>
            <a:r>
              <a:rPr lang="ru-RU" dirty="0"/>
              <a:t>, в том числе разработка методического обеспечения, предоставление материальной базы МЛ НОО для научных исследований бакалавров и магистров, методическая работа с педагогами начального общего образования;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0099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/>
          <a:lstStyle/>
          <a:p>
            <a:r>
              <a:rPr lang="ru-RU" sz="4000" b="1" i="1" dirty="0">
                <a:solidFill>
                  <a:srgbClr val="002060"/>
                </a:solidFill>
              </a:rPr>
              <a:t>Направления деятельности МЛ НОО</a:t>
            </a:r>
            <a:endParaRPr lang="ru-RU" sz="40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328" y="1484784"/>
            <a:ext cx="8229600" cy="485740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- </a:t>
            </a:r>
            <a:r>
              <a:rPr lang="ru-RU" dirty="0">
                <a:solidFill>
                  <a:srgbClr val="002060"/>
                </a:solidFill>
              </a:rPr>
              <a:t>информационно-просветительская</a:t>
            </a:r>
            <a:r>
              <a:rPr lang="ru-RU" dirty="0"/>
              <a:t> работа, в том числе обзорные, модульные  и интегрированные экскурсии, выставки, практикумы,  </a:t>
            </a:r>
            <a:r>
              <a:rPr lang="ru-RU" dirty="0" err="1"/>
              <a:t>профориентационная</a:t>
            </a:r>
            <a:r>
              <a:rPr lang="ru-RU" dirty="0"/>
              <a:t> работа;</a:t>
            </a:r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dirty="0">
                <a:solidFill>
                  <a:srgbClr val="002060"/>
                </a:solidFill>
              </a:rPr>
              <a:t>организационная </a:t>
            </a:r>
            <a:r>
              <a:rPr lang="ru-RU" dirty="0"/>
              <a:t>работа, в том числе сетевое взаимодействие и взаимодействие с образовательными организациями, с кафедрами факультета подготовки УНК, с  МПЦ «</a:t>
            </a:r>
            <a:r>
              <a:rPr lang="ru-RU" dirty="0" err="1"/>
              <a:t>Неуроки</a:t>
            </a:r>
            <a:r>
              <a:rPr lang="ru-RU" dirty="0"/>
              <a:t>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1316895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1484</TotalTime>
  <Words>566</Words>
  <Application>Microsoft Office PowerPoint</Application>
  <PresentationFormat>Экран (4:3)</PresentationFormat>
  <Paragraphs>88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Оформление по умолчанию</vt:lpstr>
      <vt:lpstr>   Инновационно-методические возможности метапредметной лаборатории НЕУРОКИ  факультета подготовки учителей начальных классов   </vt:lpstr>
      <vt:lpstr>Презентация PowerPoint</vt:lpstr>
      <vt:lpstr>Презентация PowerPoint</vt:lpstr>
      <vt:lpstr>Цель деятельности МЛ НОО</vt:lpstr>
      <vt:lpstr>Задачи лаборатории:</vt:lpstr>
      <vt:lpstr>Задачи лаборатории:</vt:lpstr>
      <vt:lpstr>Задачи лаборатории:</vt:lpstr>
      <vt:lpstr>Направления деятельности МЛ НОО</vt:lpstr>
      <vt:lpstr>Направления деятельности МЛ НОО</vt:lpstr>
      <vt:lpstr>Методологические основания технологии развития метапредметных УУД</vt:lpstr>
      <vt:lpstr>Методологические основания технологии развития метапредметных УУД</vt:lpstr>
      <vt:lpstr>Организация группового сотрудничества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Мои достижения в лаборатории</vt:lpstr>
      <vt:lpstr>  Формы сотрудничества:   </vt:lpstr>
      <vt:lpstr>  Формы сотрудничества:   </vt:lpstr>
      <vt:lpstr>  Формы сотрудничества: 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WiZaRd</dc:creator>
  <cp:lastModifiedBy>BEST</cp:lastModifiedBy>
  <cp:revision>96</cp:revision>
  <dcterms:created xsi:type="dcterms:W3CDTF">2013-01-21T17:53:30Z</dcterms:created>
  <dcterms:modified xsi:type="dcterms:W3CDTF">2018-11-14T17:13:27Z</dcterms:modified>
</cp:coreProperties>
</file>