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4" r:id="rId2"/>
    <p:sldId id="266" r:id="rId3"/>
    <p:sldId id="267" r:id="rId4"/>
    <p:sldId id="269" r:id="rId5"/>
    <p:sldId id="270" r:id="rId6"/>
    <p:sldId id="273" r:id="rId7"/>
    <p:sldId id="265" r:id="rId8"/>
    <p:sldId id="274" r:id="rId9"/>
    <p:sldId id="259" r:id="rId10"/>
    <p:sldId id="263" r:id="rId11"/>
    <p:sldId id="261" r:id="rId12"/>
    <p:sldId id="262" r:id="rId13"/>
    <p:sldId id="275" r:id="rId14"/>
    <p:sldId id="25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DF8B52-7625-489F-BD69-50722A610497}" type="datetimeFigureOut">
              <a:rPr lang="ru-RU" smtClean="0"/>
              <a:pPr/>
              <a:t>15.11.2018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0604F-27ED-48A5-A319-84D9673098D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54781F4-0BEF-4CD4-975A-C58BC67825FE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3732" name="Номер слайда 3"/>
          <p:cNvSpPr txBox="1">
            <a:spLocks noGrp="1"/>
          </p:cNvSpPr>
          <p:nvPr/>
        </p:nvSpPr>
        <p:spPr bwMode="auto">
          <a:xfrm>
            <a:off x="3884364" y="8686507"/>
            <a:ext cx="2972016" cy="456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34D801A-ECA0-4883-8EB3-F1517C7C9D5D}" type="slidenum">
              <a:rPr lang="ru-RU" sz="1200" b="0">
                <a:latin typeface="Arial" charset="0"/>
              </a:rPr>
              <a:pPr algn="r"/>
              <a:t>4</a:t>
            </a:fld>
            <a:endParaRPr lang="ru-RU" sz="1200" b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90604F-27ED-48A5-A319-84D9673098DB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9268-2159-4D5D-80D9-9D1731D0539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15.11.2018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16D9-64B2-42DD-8347-50699C389B6A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9268-2159-4D5D-80D9-9D1731D0539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15.11.2018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16D9-64B2-42DD-8347-50699C389B6A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9268-2159-4D5D-80D9-9D1731D0539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15.11.2018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16D9-64B2-42DD-8347-50699C389B6A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EBEB4-9BCF-4FDF-AB94-9423214A4137}" type="slidenum">
              <a:rPr lang="ru-RU">
                <a:solidFill>
                  <a:prstClr val="white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pull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9268-2159-4D5D-80D9-9D1731D0539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15.11.2018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16D9-64B2-42DD-8347-50699C389B6A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9268-2159-4D5D-80D9-9D1731D0539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15.11.2018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16D9-64B2-42DD-8347-50699C389B6A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9268-2159-4D5D-80D9-9D1731D0539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15.11.2018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16D9-64B2-42DD-8347-50699C389B6A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9268-2159-4D5D-80D9-9D1731D0539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15.11.2018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16D9-64B2-42DD-8347-50699C389B6A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9268-2159-4D5D-80D9-9D1731D0539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15.11.2018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16D9-64B2-42DD-8347-50699C389B6A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9268-2159-4D5D-80D9-9D1731D0539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15.11.2018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16D9-64B2-42DD-8347-50699C389B6A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9268-2159-4D5D-80D9-9D1731D0539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15.11.2018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16D9-64B2-42DD-8347-50699C389B6A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D9268-2159-4D5D-80D9-9D1731D0539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15.11.2018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116D9-64B2-42DD-8347-50699C389B6A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D9268-2159-4D5D-80D9-9D1731D0539A}" type="datetimeFigureOut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15.11.2018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116D9-64B2-42DD-8347-50699C389B6A}" type="slidenum">
              <a:rPr lang="ru-RU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tint val="75000"/>
                </a:prst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</a:rPr>
              <a:t>Духовно-нравственное воспитание: личностные результаты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ru-RU" sz="1600" dirty="0" smtClean="0">
              <a:solidFill>
                <a:schemeClr val="tx1"/>
              </a:solidFill>
            </a:endParaRPr>
          </a:p>
          <a:p>
            <a:pPr algn="r"/>
            <a:endParaRPr lang="ru-RU" sz="1600" dirty="0" smtClean="0">
              <a:solidFill>
                <a:schemeClr val="tx1"/>
              </a:solidFill>
            </a:endParaRPr>
          </a:p>
          <a:p>
            <a:pPr algn="r"/>
            <a:r>
              <a:rPr lang="ru-RU" sz="1600" dirty="0" err="1" smtClean="0">
                <a:solidFill>
                  <a:srgbClr val="FFFF00"/>
                </a:solidFill>
              </a:rPr>
              <a:t>Шитякова</a:t>
            </a:r>
            <a:r>
              <a:rPr lang="ru-RU" sz="1600" dirty="0" smtClean="0">
                <a:solidFill>
                  <a:srgbClr val="FFFF00"/>
                </a:solidFill>
              </a:rPr>
              <a:t> Наталья Павловна, </a:t>
            </a:r>
          </a:p>
          <a:p>
            <a:pPr algn="r"/>
            <a:r>
              <a:rPr lang="ru-RU" sz="1600" dirty="0" smtClean="0">
                <a:solidFill>
                  <a:srgbClr val="FFFF00"/>
                </a:solidFill>
              </a:rPr>
              <a:t>доктор педагогических наук, </a:t>
            </a:r>
          </a:p>
          <a:p>
            <a:pPr algn="r"/>
            <a:r>
              <a:rPr lang="ru-RU" sz="1600" dirty="0" smtClean="0">
                <a:solidFill>
                  <a:srgbClr val="FFFF00"/>
                </a:solidFill>
              </a:rPr>
              <a:t>профессор </a:t>
            </a:r>
            <a:r>
              <a:rPr lang="ru-RU" sz="1600" dirty="0" err="1" smtClean="0">
                <a:solidFill>
                  <a:srgbClr val="FFFF00"/>
                </a:solidFill>
              </a:rPr>
              <a:t>ЮУрГГПУ</a:t>
            </a:r>
            <a:endParaRPr lang="ru-RU" sz="1600" dirty="0" smtClean="0">
              <a:solidFill>
                <a:srgbClr val="FFFF00"/>
              </a:solidFill>
            </a:endParaRPr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FF00"/>
                </a:solidFill>
              </a:rPr>
              <a:t>Мотивация нравственного саморазвития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FFFF00"/>
                </a:solidFill>
              </a:rPr>
              <a:t>Темы уроков по основам православной культуры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2000" dirty="0" smtClean="0">
                <a:solidFill>
                  <a:srgbClr val="FFFF00"/>
                </a:solidFill>
              </a:rPr>
              <a:t>«Совесть и раскаяние»,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 «Милосердие и  сострадание»,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 «Золотое правило этики», 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«Подвиг» </a:t>
            </a:r>
          </a:p>
          <a:p>
            <a:r>
              <a:rPr lang="ru-RU" sz="2000" dirty="0" smtClean="0">
                <a:solidFill>
                  <a:srgbClr val="FFFF00"/>
                </a:solidFill>
              </a:rPr>
              <a:t>и др. 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FF00"/>
                </a:solidFill>
              </a:rPr>
              <a:t>Вопросы и задания (примеры)</a:t>
            </a: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endParaRPr lang="ru-RU" sz="2000" dirty="0" smtClean="0"/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FFFF00"/>
                </a:solidFill>
              </a:rPr>
              <a:t>Какой мир труднее изменить – внешний или внутренний? </a:t>
            </a: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FFFF00"/>
                </a:solidFill>
              </a:rPr>
              <a:t>Почему покаяние называют лекарством для души? </a:t>
            </a:r>
          </a:p>
          <a:p>
            <a:pPr>
              <a:buFont typeface="Wingdings" pitchFamily="2" charset="2"/>
              <a:buChar char="ü"/>
            </a:pPr>
            <a:endParaRPr lang="ru-RU" sz="2000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2000" dirty="0" smtClean="0">
                <a:solidFill>
                  <a:srgbClr val="FFFF00"/>
                </a:solidFill>
              </a:rPr>
              <a:t>Зачем  нужно преодолевать зависть? Что помогает в борьбе с ней?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FF00"/>
                </a:solidFill>
              </a:rPr>
              <a:t>Знания о действиях, которые необходимо совершить для изменения своего внутреннего мира, своего поведения: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200" dirty="0" smtClean="0">
                <a:solidFill>
                  <a:srgbClr val="FFFF00"/>
                </a:solidFill>
              </a:rPr>
              <a:t>описание учащимися основных шагов в покаянии (10),  </a:t>
            </a:r>
          </a:p>
          <a:p>
            <a:endParaRPr lang="ru-RU" sz="2200" dirty="0" smtClean="0">
              <a:solidFill>
                <a:srgbClr val="FFFF00"/>
              </a:solidFill>
            </a:endParaRPr>
          </a:p>
          <a:p>
            <a:r>
              <a:rPr lang="ru-RU" sz="2000" dirty="0" smtClean="0">
                <a:solidFill>
                  <a:srgbClr val="FFFF00"/>
                </a:solidFill>
              </a:rPr>
              <a:t>воспроизведение учащимися золотого правила этики «Во всем, как хотите, чтобы с вами поступали люди, так поступайте и вы с ними» (13), </a:t>
            </a:r>
          </a:p>
          <a:p>
            <a:endParaRPr lang="ru-RU" sz="2000" dirty="0" smtClean="0">
              <a:solidFill>
                <a:srgbClr val="FFFF00"/>
              </a:solidFill>
            </a:endParaRPr>
          </a:p>
          <a:p>
            <a:r>
              <a:rPr lang="ru-RU" sz="2000" dirty="0" smtClean="0">
                <a:solidFill>
                  <a:srgbClr val="FFFF00"/>
                </a:solidFill>
              </a:rPr>
              <a:t>воспроизведение учащимися способа уберечь себя от осуждения другого человека (13) </a:t>
            </a:r>
          </a:p>
          <a:p>
            <a:endParaRPr lang="ru-RU" sz="2000" dirty="0" smtClean="0">
              <a:solidFill>
                <a:srgbClr val="FFFF00"/>
              </a:solidFill>
            </a:endParaRPr>
          </a:p>
          <a:p>
            <a:r>
              <a:rPr lang="ru-RU" sz="2000" dirty="0" smtClean="0">
                <a:solidFill>
                  <a:srgbClr val="FFFF00"/>
                </a:solidFill>
              </a:rPr>
              <a:t>и др.</a:t>
            </a:r>
            <a:endParaRPr lang="ru-RU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Первоначальный опыт нравственного  самосовершенствования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rgbClr val="FFFF00"/>
                </a:solidFill>
              </a:rPr>
              <a:t>поиск средств исправления своей вины делом (10), </a:t>
            </a:r>
          </a:p>
          <a:p>
            <a:endParaRPr lang="ru-RU" sz="2400" dirty="0" smtClean="0">
              <a:solidFill>
                <a:srgbClr val="FFFF00"/>
              </a:solidFill>
            </a:endParaRPr>
          </a:p>
          <a:p>
            <a:r>
              <a:rPr lang="ru-RU" sz="2400" dirty="0" smtClean="0">
                <a:solidFill>
                  <a:srgbClr val="FFFF00"/>
                </a:solidFill>
              </a:rPr>
              <a:t>выбор дел милосердия (12), </a:t>
            </a:r>
          </a:p>
          <a:p>
            <a:endParaRPr lang="ru-RU" sz="2400" dirty="0" smtClean="0">
              <a:solidFill>
                <a:srgbClr val="FFFF00"/>
              </a:solidFill>
            </a:endParaRPr>
          </a:p>
          <a:p>
            <a:r>
              <a:rPr lang="ru-RU" sz="2400" dirty="0" smtClean="0">
                <a:solidFill>
                  <a:srgbClr val="FFFF00"/>
                </a:solidFill>
              </a:rPr>
              <a:t>выбор поступка в новой для них жизненной ситуации с опорой на золотое правило этики (13) </a:t>
            </a:r>
          </a:p>
          <a:p>
            <a:endParaRPr lang="ru-RU" sz="2400" dirty="0" smtClean="0">
              <a:solidFill>
                <a:srgbClr val="FFFF00"/>
              </a:solidFill>
            </a:endParaRPr>
          </a:p>
          <a:p>
            <a:r>
              <a:rPr lang="ru-RU" sz="2400" dirty="0" smtClean="0">
                <a:solidFill>
                  <a:srgbClr val="FFFF00"/>
                </a:solidFill>
              </a:rPr>
              <a:t>и др.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FF00"/>
                </a:solidFill>
              </a:rPr>
              <a:t>Использование технологии формирования критического мышления для достижения личностных результатов</a:t>
            </a:r>
            <a:endParaRPr lang="ru-RU" sz="2800" dirty="0">
              <a:solidFill>
                <a:srgbClr val="FFFF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2949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552"/>
                <a:gridCol w="1872208"/>
                <a:gridCol w="4474840"/>
              </a:tblGrid>
              <a:tr h="814411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FF00"/>
                          </a:solidFill>
                        </a:rPr>
                        <a:t>Ситуация</a:t>
                      </a:r>
                      <a:endParaRPr lang="ru-RU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FF00"/>
                          </a:solidFill>
                        </a:rPr>
                        <a:t>Цель</a:t>
                      </a:r>
                      <a:endParaRPr lang="ru-RU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FF00"/>
                          </a:solidFill>
                        </a:rPr>
                        <a:t>Приемы технологии развития критического мышления</a:t>
                      </a:r>
                      <a:endParaRPr lang="ru-RU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606677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Прогностическая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проектирование поведения в заданных условиях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прием «Дерево предсказаний»,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b="1" dirty="0" smtClean="0">
                        <a:solidFill>
                          <a:schemeClr val="bg1"/>
                        </a:solidFill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 верные и неверные утверждения, 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b="1" dirty="0" smtClean="0">
                        <a:solidFill>
                          <a:schemeClr val="bg1"/>
                        </a:solidFill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- стратегия «Чтение с остановками», 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b="1" dirty="0" smtClean="0">
                        <a:solidFill>
                          <a:schemeClr val="bg1"/>
                        </a:solidFill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- «Мозговой штурм», 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b="1" dirty="0" smtClean="0">
                        <a:solidFill>
                          <a:schemeClr val="bg1"/>
                        </a:solidFill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- прием «Верите ли вы, что…», 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b="1" dirty="0" smtClean="0">
                        <a:solidFill>
                          <a:schemeClr val="bg1"/>
                        </a:solidFill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- работа с вопросниками,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b="1" dirty="0" smtClean="0">
                        <a:solidFill>
                          <a:schemeClr val="bg1"/>
                        </a:solidFill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- логическая цепочка (после текста учащимся предлагается построить события в логической последовательности)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3813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FF00"/>
                </a:solidFill>
              </a:rPr>
              <a:t/>
            </a:r>
            <a:br>
              <a:rPr lang="ru-RU" sz="2800" dirty="0" smtClean="0">
                <a:solidFill>
                  <a:srgbClr val="FFFF00"/>
                </a:solidFill>
              </a:rPr>
            </a:br>
            <a:r>
              <a:rPr lang="ru-RU" sz="2800" dirty="0" smtClean="0">
                <a:solidFill>
                  <a:srgbClr val="FFFF00"/>
                </a:solidFill>
              </a:rPr>
              <a:t>Требования к результатам изучения дисциплины ОРКСЭ (фрагмент)</a:t>
            </a:r>
            <a:br>
              <a:rPr lang="ru-RU" sz="2800" dirty="0" smtClean="0">
                <a:solidFill>
                  <a:srgbClr val="FFFF00"/>
                </a:solidFill>
              </a:rPr>
            </a:b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endParaRPr lang="ru-RU" sz="2000" dirty="0" smtClean="0">
              <a:solidFill>
                <a:srgbClr val="FFFF00"/>
              </a:solidFill>
            </a:endParaRPr>
          </a:p>
          <a:p>
            <a:pPr marL="514350" indent="-514350">
              <a:buAutoNum type="arabicParenR"/>
            </a:pPr>
            <a:r>
              <a:rPr lang="ru-RU" sz="2400" dirty="0" smtClean="0">
                <a:solidFill>
                  <a:srgbClr val="FFFF00"/>
                </a:solidFill>
              </a:rPr>
              <a:t>Готовность к нравственному совершенствованию, духовному саморазвитию</a:t>
            </a:r>
          </a:p>
          <a:p>
            <a:pPr marL="514350" indent="-514350">
              <a:buAutoNum type="arabicParenR"/>
            </a:pPr>
            <a:endParaRPr lang="en-US" sz="2000" dirty="0" smtClean="0">
              <a:solidFill>
                <a:srgbClr val="FFFF00"/>
              </a:solidFill>
            </a:endParaRPr>
          </a:p>
          <a:p>
            <a:pPr marL="514350" indent="-514350">
              <a:buAutoNum type="arabicParenR"/>
            </a:pPr>
            <a:r>
              <a:rPr lang="ru-RU" sz="2000" dirty="0" smtClean="0">
                <a:solidFill>
                  <a:srgbClr val="FFFF00"/>
                </a:solidFill>
              </a:rPr>
              <a:t>Знакомство с основными нормами светской и религиозной морали, понимание их значения в выстраивании конструктивных отношений в семье и обществе</a:t>
            </a:r>
          </a:p>
          <a:p>
            <a:pPr marL="514350" indent="-514350">
              <a:buAutoNum type="arabicParenR"/>
            </a:pPr>
            <a:endParaRPr lang="ru-RU" sz="2000" dirty="0" smtClean="0">
              <a:solidFill>
                <a:srgbClr val="FFFF00"/>
              </a:solidFill>
            </a:endParaRPr>
          </a:p>
          <a:p>
            <a:pPr marL="514350" indent="-514350">
              <a:buAutoNum type="arabicParenR"/>
            </a:pPr>
            <a:r>
              <a:rPr lang="ru-RU" sz="2000" dirty="0" smtClean="0">
                <a:solidFill>
                  <a:srgbClr val="FFFF00"/>
                </a:solidFill>
              </a:rPr>
              <a:t>Становление внутренней установки личности поступать согласно своей совести</a:t>
            </a:r>
            <a:r>
              <a:rPr lang="en-US" sz="2000" dirty="0" smtClean="0">
                <a:solidFill>
                  <a:srgbClr val="FFFF00"/>
                </a:solidFill>
              </a:rPr>
              <a:t>;</a:t>
            </a:r>
            <a:r>
              <a:rPr lang="ru-RU" sz="2000" dirty="0" smtClean="0">
                <a:solidFill>
                  <a:srgbClr val="FFFF00"/>
                </a:solidFill>
              </a:rPr>
              <a:t> воспитание нравственности , основанной на свободе совести и вероисповедания, духовных традициях народов России (в новой редакции нет)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1143000"/>
          </a:xfrm>
        </p:spPr>
        <p:txBody>
          <a:bodyPr/>
          <a:lstStyle/>
          <a:p>
            <a:pPr eaLnBrk="1" hangingPunct="1"/>
            <a:r>
              <a:rPr lang="ru-RU" sz="3200" smtClean="0">
                <a:solidFill>
                  <a:srgbClr val="FFFF00"/>
                </a:solidFill>
              </a:rPr>
              <a:t>Духовно-нравственное воспитание – это 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z="2800" dirty="0" smtClean="0">
                <a:solidFill>
                  <a:srgbClr val="FFFF00"/>
                </a:solidFill>
              </a:rPr>
              <a:t>педагогически организованный процесс </a:t>
            </a:r>
            <a:r>
              <a:rPr lang="ru-RU" sz="2800" u="sng" dirty="0" smtClean="0">
                <a:solidFill>
                  <a:srgbClr val="FFFF00"/>
                </a:solidFill>
              </a:rPr>
              <a:t>усвоения и принятия </a:t>
            </a:r>
            <a:r>
              <a:rPr lang="ru-RU" sz="2800" dirty="0" smtClean="0">
                <a:solidFill>
                  <a:srgbClr val="FFFF00"/>
                </a:solidFill>
              </a:rPr>
              <a:t>обучающимся </a:t>
            </a:r>
            <a:r>
              <a:rPr lang="ru-RU" sz="2800" u="sng" dirty="0" smtClean="0">
                <a:solidFill>
                  <a:srgbClr val="FFFF00"/>
                </a:solidFill>
              </a:rPr>
              <a:t>базовых национальных ценностей</a:t>
            </a:r>
            <a:r>
              <a:rPr lang="ru-RU" sz="2800" dirty="0" smtClean="0">
                <a:solidFill>
                  <a:srgbClr val="FFFF00"/>
                </a:solidFill>
              </a:rPr>
              <a:t>, имеющих иерархическую структуру и сложную организацию</a:t>
            </a:r>
            <a:r>
              <a:rPr lang="ru-RU" sz="3600" dirty="0" smtClean="0">
                <a:solidFill>
                  <a:srgbClr val="FFFF00"/>
                </a:solidFill>
              </a:rPr>
              <a:t>.</a:t>
            </a:r>
          </a:p>
          <a:p>
            <a:pPr eaLnBrk="1" hangingPunct="1"/>
            <a:endParaRPr lang="ru-RU" sz="18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buFontTx/>
              <a:buChar char="•"/>
            </a:pPr>
            <a:endParaRPr lang="en-US" sz="1800" dirty="0" smtClean="0">
              <a:solidFill>
                <a:srgbClr val="FFFF00"/>
              </a:solidFill>
            </a:endParaRPr>
          </a:p>
          <a:p>
            <a:pPr marL="342900" lvl="1" indent="-342900" eaLnBrk="1" hangingPunct="1">
              <a:buFontTx/>
              <a:buChar char="•"/>
            </a:pPr>
            <a:r>
              <a:rPr lang="en-US" sz="1800" dirty="0" smtClean="0">
                <a:solidFill>
                  <a:srgbClr val="FFFF00"/>
                </a:solidFill>
              </a:rPr>
              <a:t>[</a:t>
            </a:r>
            <a:r>
              <a:rPr lang="ru-RU" sz="1800" b="1" i="1" dirty="0" smtClean="0">
                <a:solidFill>
                  <a:srgbClr val="FFFF00"/>
                </a:solidFill>
              </a:rPr>
              <a:t>Концепция духовно-нравственного развития </a:t>
            </a:r>
            <a:br>
              <a:rPr lang="ru-RU" sz="1800" b="1" i="1" dirty="0" smtClean="0">
                <a:solidFill>
                  <a:srgbClr val="FFFF00"/>
                </a:solidFill>
              </a:rPr>
            </a:br>
            <a:r>
              <a:rPr lang="ru-RU" sz="1800" b="1" i="1" dirty="0" smtClean="0">
                <a:solidFill>
                  <a:srgbClr val="FFFF00"/>
                </a:solidFill>
              </a:rPr>
              <a:t>и воспитания личности гражданина России</a:t>
            </a:r>
            <a:r>
              <a:rPr lang="en-US" sz="1800" dirty="0" smtClean="0">
                <a:solidFill>
                  <a:srgbClr val="FFFF00"/>
                </a:solidFill>
              </a:rPr>
              <a:t>]</a:t>
            </a:r>
            <a:endParaRPr lang="ru-RU" sz="1800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dirty="0" smtClean="0">
                <a:solidFill>
                  <a:srgbClr val="FFFF00"/>
                </a:solidFill>
              </a:rPr>
              <a:t>Принять – согласиться с чем-нибудь, отнестись к чему-нибудь положительно [С. Ожегов], брать во внимание, слушать, верить, признать [В.И. Даль]. </a:t>
            </a:r>
          </a:p>
          <a:p>
            <a:pPr eaLnBrk="1" hangingPunct="1"/>
            <a:endParaRPr lang="ru-RU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ru-RU" dirty="0" smtClean="0">
                <a:solidFill>
                  <a:srgbClr val="FFFF00"/>
                </a:solidFill>
              </a:rPr>
              <a:t>По существу, принятие – это полное внутреннее согласие с тем, что есть.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l"/>
            <a:r>
              <a:rPr lang="ru-RU" sz="2200" dirty="0" smtClean="0">
                <a:solidFill>
                  <a:srgbClr val="FFFF00"/>
                </a:solidFill>
                <a:latin typeface="Tahoma" pitchFamily="34" charset="0"/>
              </a:rPr>
              <a:t>Концепция духовно-нравственного развития и воспитания личности гражданина России: учебное издание / А. Я. Данилюк, А. М. Кондаков, В. А. </a:t>
            </a:r>
            <a:r>
              <a:rPr lang="ru-RU" sz="2200" dirty="0" err="1" smtClean="0">
                <a:solidFill>
                  <a:srgbClr val="FFFF00"/>
                </a:solidFill>
                <a:latin typeface="Tahoma" pitchFamily="34" charset="0"/>
              </a:rPr>
              <a:t>Тишков</a:t>
            </a:r>
            <a:r>
              <a:rPr lang="ru-RU" sz="2200" dirty="0" smtClean="0">
                <a:solidFill>
                  <a:srgbClr val="FFFF00"/>
                </a:solidFill>
                <a:latin typeface="Tahoma" pitchFamily="34" charset="0"/>
              </a:rPr>
              <a:t>. – М. : Просвещение, 2010</a:t>
            </a:r>
            <a:r>
              <a:rPr lang="ru-RU" sz="3200" dirty="0" smtClean="0">
                <a:solidFill>
                  <a:srgbClr val="FFFF00"/>
                </a:solidFill>
                <a:latin typeface="Tahoma" pitchFamily="34" charset="0"/>
              </a:rPr>
              <a:t/>
            </a:r>
            <a:br>
              <a:rPr lang="ru-RU" sz="3200" dirty="0" smtClean="0">
                <a:solidFill>
                  <a:srgbClr val="FFFF00"/>
                </a:solidFill>
                <a:latin typeface="Tahoma" pitchFamily="34" charset="0"/>
              </a:rPr>
            </a:br>
            <a:endParaRPr lang="ru-RU" sz="3200" dirty="0" smtClean="0">
              <a:solidFill>
                <a:srgbClr val="FFFF00"/>
              </a:solidFill>
              <a:latin typeface="Tahoma" pitchFamily="34" charset="0"/>
            </a:endParaRPr>
          </a:p>
        </p:txBody>
      </p:sp>
      <p:sp>
        <p:nvSpPr>
          <p:cNvPr id="22534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ru-RU" sz="2400" dirty="0" smtClean="0">
                <a:solidFill>
                  <a:srgbClr val="FFFF00"/>
                </a:solidFill>
                <a:latin typeface="Tahoma" pitchFamily="34" charset="0"/>
              </a:rPr>
              <a:t>	Базовые национальные ценности российского общества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ru-RU" sz="2400" dirty="0" smtClean="0">
              <a:solidFill>
                <a:srgbClr val="FFFF00"/>
              </a:solidFill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FFFF00"/>
                </a:solidFill>
                <a:latin typeface="Tahoma" pitchFamily="34" charset="0"/>
              </a:rPr>
              <a:t>Патриотизм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FFFF00"/>
                </a:solidFill>
                <a:latin typeface="Tahoma" pitchFamily="34" charset="0"/>
              </a:rPr>
              <a:t>Социальная солидарность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FFFF00"/>
                </a:solidFill>
                <a:latin typeface="Tahoma" pitchFamily="34" charset="0"/>
              </a:rPr>
              <a:t>Гражданственность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FFFF00"/>
                </a:solidFill>
                <a:latin typeface="Tahoma" pitchFamily="34" charset="0"/>
              </a:rPr>
              <a:t>Семья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FFFF00"/>
                </a:solidFill>
                <a:latin typeface="Tahoma" pitchFamily="34" charset="0"/>
              </a:rPr>
              <a:t>Труд и творчество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FFFF00"/>
                </a:solidFill>
                <a:latin typeface="Tahoma" pitchFamily="34" charset="0"/>
              </a:rPr>
              <a:t>Наука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FFFF00"/>
                </a:solidFill>
                <a:latin typeface="Tahoma" pitchFamily="34" charset="0"/>
              </a:rPr>
              <a:t>Традиционные религии России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FFFF00"/>
                </a:solidFill>
                <a:latin typeface="Tahoma" pitchFamily="34" charset="0"/>
              </a:rPr>
              <a:t>Искусство и литература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FFFF00"/>
                </a:solidFill>
                <a:latin typeface="Tahoma" pitchFamily="34" charset="0"/>
              </a:rPr>
              <a:t>Природа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solidFill>
                  <a:srgbClr val="FFFF00"/>
                </a:solidFill>
                <a:latin typeface="Tahoma" pitchFamily="34" charset="0"/>
              </a:rPr>
              <a:t>Человечество</a:t>
            </a:r>
          </a:p>
          <a:p>
            <a:pPr eaLnBrk="1" hangingPunct="1">
              <a:lnSpc>
                <a:spcPct val="80000"/>
              </a:lnSpc>
            </a:pPr>
            <a:endParaRPr lang="ru-RU" sz="2000" dirty="0" smtClean="0">
              <a:solidFill>
                <a:srgbClr val="FFFF00"/>
              </a:solidFill>
              <a:latin typeface="Tahoma" pitchFamily="34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AF31F3-C168-49D4-BA61-FC348549CDE8}" type="slidenum">
              <a:rPr lang="ru-RU"/>
              <a:pPr>
                <a:defRPr/>
              </a:pPr>
              <a:t>4</a:t>
            </a:fld>
            <a:endParaRPr lang="ru-RU"/>
          </a:p>
        </p:txBody>
      </p:sp>
      <p:sp>
        <p:nvSpPr>
          <p:cNvPr id="8" name="Номер слайда 3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622C6FF4-48AA-4660-A93E-9729E2E510A6}" type="slidenum">
              <a:rPr lang="ru-RU" sz="1400" b="0">
                <a:latin typeface="+mn-lt"/>
              </a:rPr>
              <a:pPr algn="r">
                <a:defRPr/>
              </a:pPr>
              <a:t>4</a:t>
            </a:fld>
            <a:endParaRPr lang="ru-RU" sz="1400" b="0">
              <a:latin typeface="+mn-lt"/>
            </a:endParaRPr>
          </a:p>
        </p:txBody>
      </p:sp>
      <p:sp>
        <p:nvSpPr>
          <p:cNvPr id="6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A62CA0A1-3F16-46F9-97B0-735533992534}" type="slidenum">
              <a:rPr lang="ru-RU" sz="1400" b="0">
                <a:latin typeface="+mn-lt"/>
              </a:rPr>
              <a:pPr algn="r">
                <a:defRPr/>
              </a:pPr>
              <a:t>4</a:t>
            </a:fld>
            <a:endParaRPr lang="ru-RU" sz="1400" b="0">
              <a:latin typeface="+mn-lt"/>
            </a:endParaRPr>
          </a:p>
        </p:txBody>
      </p:sp>
      <p:pic>
        <p:nvPicPr>
          <p:cNvPr id="1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2060848"/>
            <a:ext cx="2183904" cy="3340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СОЦИАЛЬНАЯ СОЛИДАРНОСТЬ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216024"/>
          </a:xfrm>
        </p:spPr>
        <p:txBody>
          <a:bodyPr>
            <a:normAutofit fontScale="32500" lnSpcReduction="20000"/>
          </a:bodyPr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1560" y="2420888"/>
            <a:ext cx="266429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Свобода личная и национальная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1560" y="3645024"/>
            <a:ext cx="266429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Справедливость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012160" y="3645024"/>
            <a:ext cx="266429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Милосердие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940152" y="2420888"/>
            <a:ext cx="266429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Доверие на всех уровнях общества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347864" y="4509120"/>
            <a:ext cx="266429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Доброта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868144" y="5661248"/>
            <a:ext cx="266429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Достоинство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57224" y="5572140"/>
            <a:ext cx="266429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Честь и честность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3203848" y="2564904"/>
            <a:ext cx="1584176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3275856" y="2564904"/>
            <a:ext cx="1520552" cy="115212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2339752" y="2564904"/>
            <a:ext cx="2465040" cy="30243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4788024" y="2564904"/>
            <a:ext cx="0" cy="187220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788024" y="2564904"/>
            <a:ext cx="1152128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788024" y="2564904"/>
            <a:ext cx="1296144" cy="108012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788024" y="2564904"/>
            <a:ext cx="1944216" cy="309634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434752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ph type="tbl" idx="1"/>
          </p:nvPr>
        </p:nvGraphicFramePr>
        <p:xfrm>
          <a:off x="971600" y="1340768"/>
          <a:ext cx="7693026" cy="57171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4342"/>
                <a:gridCol w="2564342"/>
                <a:gridCol w="2564342"/>
              </a:tblGrid>
              <a:tr h="106524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Реализуемые ценности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Усваиваемые ценности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06524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Младшие школьники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Затрудняются в определении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милосердия</a:t>
                      </a:r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  и не выбирают</a:t>
                      </a:r>
                      <a:endParaRPr lang="ru-RU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7588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Подростки</a:t>
                      </a:r>
                    </a:p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13 % - щедрость, </a:t>
                      </a:r>
                    </a:p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7 % - справедливость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, </a:t>
                      </a:r>
                    </a:p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0 % – милосердие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жестокость – 40 %, </a:t>
                      </a:r>
                    </a:p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жадность и ложь – 33 % </a:t>
                      </a:r>
                    </a:p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0%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</a:rPr>
                        <a:t> - милосердие</a:t>
                      </a:r>
                      <a:endParaRPr lang="ru-RU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704388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Старшеклассники 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Щедрость –31,6 %,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милосердие – 22,25%, </a:t>
                      </a:r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справедливость – 44,45 %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Щедрость – 30,9 %,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милосердие –28,2 % , </a:t>
                      </a:r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справедливость - 40,7% </a:t>
                      </a:r>
                    </a:p>
                    <a:p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1124000" y="1493168"/>
          <a:ext cx="7693026" cy="57171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4342"/>
                <a:gridCol w="2564342"/>
                <a:gridCol w="2564342"/>
              </a:tblGrid>
              <a:tr h="106524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Реализуемые ценности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</a:rPr>
                        <a:t>Усваиваемые ценности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06524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Младшие школьники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Затрудняются в определении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милосердия</a:t>
                      </a:r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  и не выбирают</a:t>
                      </a:r>
                      <a:endParaRPr lang="ru-RU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7588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Подростки</a:t>
                      </a:r>
                    </a:p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13 % - щедрость, </a:t>
                      </a:r>
                    </a:p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7 % - справедливость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, </a:t>
                      </a:r>
                    </a:p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0 % – милосердие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жестокость – 40 %, </a:t>
                      </a:r>
                    </a:p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жадность и ложь – 33 % </a:t>
                      </a:r>
                    </a:p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0%</a:t>
                      </a:r>
                      <a:r>
                        <a:rPr lang="ru-RU" b="1" baseline="0" dirty="0" smtClean="0">
                          <a:solidFill>
                            <a:schemeClr val="bg1"/>
                          </a:solidFill>
                        </a:rPr>
                        <a:t> - милосердие</a:t>
                      </a:r>
                      <a:endParaRPr lang="ru-RU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704388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Старшеклассники 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Щедрость –31,6 %,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милосердие – 22,25%, </a:t>
                      </a:r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справедливость – 44,45 %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Щедрость – 30,9 %, </a:t>
                      </a:r>
                      <a:r>
                        <a:rPr lang="ru-RU" b="1" dirty="0" smtClean="0">
                          <a:solidFill>
                            <a:schemeClr val="bg1"/>
                          </a:solidFill>
                        </a:rPr>
                        <a:t>милосердие –28,2 % , </a:t>
                      </a:r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справедливость - 40,7% </a:t>
                      </a:r>
                    </a:p>
                    <a:p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Личностные результаты (ФГОС НО):</a:t>
            </a:r>
            <a:endParaRPr lang="ru-RU" sz="2800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3600" dirty="0" smtClean="0">
                <a:solidFill>
                  <a:srgbClr val="FFFF00"/>
                </a:solidFill>
              </a:rPr>
              <a:t>готовность и способность обучающихся к саморазвитию (в новой редакции - становление способности к духовному саморазвитию), </a:t>
            </a:r>
          </a:p>
          <a:p>
            <a:endParaRPr lang="ru-RU" sz="2400" dirty="0" smtClean="0">
              <a:solidFill>
                <a:srgbClr val="FFFF00"/>
              </a:solidFill>
            </a:endParaRPr>
          </a:p>
          <a:p>
            <a:r>
              <a:rPr lang="ru-RU" sz="2400" dirty="0" smtClean="0">
                <a:solidFill>
                  <a:srgbClr val="FFFF00"/>
                </a:solidFill>
              </a:rPr>
              <a:t>ценностно-смысловые ориентации и установки обучающихся, отражающие их индивидуально-личностные позиции, </a:t>
            </a:r>
          </a:p>
          <a:p>
            <a:endParaRPr lang="ru-RU" sz="2400" dirty="0" smtClean="0">
              <a:solidFill>
                <a:srgbClr val="FFFF00"/>
              </a:solidFill>
            </a:endParaRPr>
          </a:p>
          <a:p>
            <a:r>
              <a:rPr lang="ru-RU" sz="2400" dirty="0" smtClean="0">
                <a:solidFill>
                  <a:srgbClr val="FFFF00"/>
                </a:solidFill>
              </a:rPr>
              <a:t>социально значимые личностные качества, </a:t>
            </a:r>
          </a:p>
          <a:p>
            <a:endParaRPr lang="ru-RU" sz="2400" dirty="0" smtClean="0">
              <a:solidFill>
                <a:srgbClr val="FFFF00"/>
              </a:solidFill>
            </a:endParaRPr>
          </a:p>
          <a:p>
            <a:r>
              <a:rPr lang="ru-RU" sz="2400" dirty="0" smtClean="0">
                <a:solidFill>
                  <a:srgbClr val="FFFF00"/>
                </a:solidFill>
              </a:rPr>
              <a:t> </a:t>
            </a:r>
            <a:r>
              <a:rPr lang="ru-RU" sz="2400" dirty="0" err="1" smtClean="0">
                <a:solidFill>
                  <a:srgbClr val="FFFF00"/>
                </a:solidFill>
              </a:rPr>
              <a:t>сформированность</a:t>
            </a:r>
            <a:r>
              <a:rPr lang="ru-RU" sz="2400" dirty="0" smtClean="0">
                <a:solidFill>
                  <a:srgbClr val="FFFF00"/>
                </a:solidFill>
              </a:rPr>
              <a:t> основ российской гражданской идентичности (в новой редакции - понимание основ российской гражданской идентичности), </a:t>
            </a:r>
          </a:p>
          <a:p>
            <a:endParaRPr lang="ru-RU" sz="2400" dirty="0" smtClean="0">
              <a:solidFill>
                <a:srgbClr val="FFFF00"/>
              </a:solidFill>
            </a:endParaRPr>
          </a:p>
          <a:p>
            <a:r>
              <a:rPr lang="ru-RU" sz="2400" dirty="0" smtClean="0">
                <a:solidFill>
                  <a:srgbClr val="FFFF00"/>
                </a:solidFill>
              </a:rPr>
              <a:t>активная </a:t>
            </a:r>
            <a:r>
              <a:rPr lang="ru-RU" sz="2400" dirty="0" err="1" smtClean="0">
                <a:solidFill>
                  <a:srgbClr val="FFFF00"/>
                </a:solidFill>
              </a:rPr>
              <a:t>деятельностная</a:t>
            </a:r>
            <a:r>
              <a:rPr lang="ru-RU" sz="2400" dirty="0" smtClean="0">
                <a:solidFill>
                  <a:srgbClr val="FFFF00"/>
                </a:solidFill>
              </a:rPr>
              <a:t> позиция (в новой редакции - активное участие </a:t>
            </a:r>
            <a:br>
              <a:rPr lang="ru-RU" sz="2400" dirty="0" smtClean="0">
                <a:solidFill>
                  <a:srgbClr val="FFFF00"/>
                </a:solidFill>
              </a:rPr>
            </a:br>
            <a:r>
              <a:rPr lang="ru-RU" sz="2400" dirty="0" smtClean="0">
                <a:solidFill>
                  <a:srgbClr val="FFFF00"/>
                </a:solidFill>
              </a:rPr>
              <a:t>в деятельности)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FFF00"/>
                </a:solidFill>
              </a:rPr>
              <a:t>Декомпозиция понятия «готовность </a:t>
            </a:r>
            <a:r>
              <a:rPr lang="ru-RU" sz="2800" kern="100" dirty="0" smtClean="0">
                <a:solidFill>
                  <a:srgbClr val="FFFF00"/>
                </a:solidFill>
                <a:ea typeface="Calibri"/>
                <a:cs typeface="Times New Roman"/>
              </a:rPr>
              <a:t>к нравственному самосовершенствованию, духовному саморазвитию</a:t>
            </a:r>
            <a:r>
              <a:rPr lang="ru-RU" sz="2800" dirty="0" smtClean="0">
                <a:solidFill>
                  <a:srgbClr val="FFFF00"/>
                </a:solidFill>
              </a:rPr>
              <a:t>»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kern="100" dirty="0" smtClean="0">
                <a:solidFill>
                  <a:srgbClr val="FFFF00"/>
                </a:solidFill>
                <a:ea typeface="Calibri"/>
                <a:cs typeface="Times New Roman"/>
              </a:rPr>
              <a:t>Готовность к нравственному самосовершенствованию, духовному саморазвитию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endParaRPr lang="ru-RU" sz="2000" dirty="0" smtClean="0"/>
          </a:p>
          <a:p>
            <a:pPr marL="514350" indent="-514350">
              <a:buAutoNum type="arabicParenR"/>
            </a:pPr>
            <a:r>
              <a:rPr lang="ru-RU" sz="2000" dirty="0" smtClean="0">
                <a:solidFill>
                  <a:srgbClr val="FFFF00"/>
                </a:solidFill>
              </a:rPr>
              <a:t>знания о действиях, которые необходимо совершить для изменения своего внутреннего мира, своего поведения; </a:t>
            </a:r>
          </a:p>
          <a:p>
            <a:pPr marL="514350" indent="-514350">
              <a:buAutoNum type="arabicParenR"/>
            </a:pPr>
            <a:endParaRPr lang="ru-RU" sz="2000" dirty="0" smtClean="0">
              <a:solidFill>
                <a:srgbClr val="FFFF00"/>
              </a:solidFill>
            </a:endParaRPr>
          </a:p>
          <a:p>
            <a:pPr marL="514350" indent="-514350">
              <a:buAutoNum type="arabicParenR"/>
            </a:pPr>
            <a:endParaRPr lang="ru-RU" sz="20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2) первоначальный опыт нравственного саморазвития</a:t>
            </a:r>
          </a:p>
          <a:p>
            <a:pPr>
              <a:buNone/>
            </a:pPr>
            <a:endParaRPr lang="ru-RU" sz="20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ru-RU" sz="20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sz="2000" dirty="0" smtClean="0">
                <a:solidFill>
                  <a:srgbClr val="FFFF00"/>
                </a:solidFill>
              </a:rPr>
              <a:t>3) мотивы нравственного саморазвития</a:t>
            </a:r>
            <a:endParaRPr lang="ru-RU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667</Words>
  <Application>Microsoft Office PowerPoint</Application>
  <PresentationFormat>Экран (4:3)</PresentationFormat>
  <Paragraphs>146</Paragraphs>
  <Slides>14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1_Тема Office</vt:lpstr>
      <vt:lpstr>Духовно-нравственное воспитание: личностные результаты</vt:lpstr>
      <vt:lpstr>Духовно-нравственное воспитание – это </vt:lpstr>
      <vt:lpstr>Слайд 3</vt:lpstr>
      <vt:lpstr>Концепция духовно-нравственного развития и воспитания личности гражданина России: учебное издание / А. Я. Данилюк, А. М. Кондаков, В. А. Тишков. – М. : Просвещение, 2010 </vt:lpstr>
      <vt:lpstr>СОЦИАЛЬНАЯ СОЛИДАРНОСТЬ</vt:lpstr>
      <vt:lpstr>Слайд 6</vt:lpstr>
      <vt:lpstr>Личностные результаты (ФГОС НО):</vt:lpstr>
      <vt:lpstr>Декомпозиция понятия «готовность к нравственному самосовершенствованию, духовному саморазвитию»</vt:lpstr>
      <vt:lpstr>Готовность к нравственному самосовершенствованию, духовному саморазвитию</vt:lpstr>
      <vt:lpstr>Мотивация нравственного саморазвития</vt:lpstr>
      <vt:lpstr>Знания о действиях, которые необходимо совершить для изменения своего внутреннего мира, своего поведения:</vt:lpstr>
      <vt:lpstr>Первоначальный опыт нравственного  самосовершенствования</vt:lpstr>
      <vt:lpstr>Использование технологии формирования критического мышления для достижения личностных результатов</vt:lpstr>
      <vt:lpstr> Требования к результатам изучения дисциплины ОРКСЭ (фрагмент)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Духовно-нравственное воспитание: личностные результаты</dc:title>
  <dc:creator>Личный</dc:creator>
  <cp:lastModifiedBy>Личный</cp:lastModifiedBy>
  <cp:revision>41</cp:revision>
  <dcterms:created xsi:type="dcterms:W3CDTF">2018-11-15T03:22:13Z</dcterms:created>
  <dcterms:modified xsi:type="dcterms:W3CDTF">2018-11-15T07:11:12Z</dcterms:modified>
</cp:coreProperties>
</file>