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346" r:id="rId2"/>
    <p:sldId id="395" r:id="rId3"/>
    <p:sldId id="396" r:id="rId4"/>
    <p:sldId id="397" r:id="rId5"/>
    <p:sldId id="398" r:id="rId6"/>
    <p:sldId id="399" r:id="rId7"/>
    <p:sldId id="400" r:id="rId8"/>
    <p:sldId id="360" r:id="rId9"/>
    <p:sldId id="375" r:id="rId10"/>
    <p:sldId id="361" r:id="rId11"/>
    <p:sldId id="357" r:id="rId12"/>
    <p:sldId id="382" r:id="rId13"/>
    <p:sldId id="383" r:id="rId14"/>
    <p:sldId id="379" r:id="rId15"/>
    <p:sldId id="386" r:id="rId16"/>
    <p:sldId id="393" r:id="rId17"/>
    <p:sldId id="387" r:id="rId18"/>
    <p:sldId id="388" r:id="rId19"/>
    <p:sldId id="384" r:id="rId20"/>
    <p:sldId id="369" r:id="rId21"/>
    <p:sldId id="376" r:id="rId22"/>
    <p:sldId id="377" r:id="rId23"/>
    <p:sldId id="380" r:id="rId24"/>
    <p:sldId id="389" r:id="rId25"/>
    <p:sldId id="373" r:id="rId26"/>
    <p:sldId id="381" r:id="rId27"/>
    <p:sldId id="374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0091EA"/>
    <a:srgbClr val="FF0000"/>
    <a:srgbClr val="00B415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68" autoAdjust="0"/>
    <p:restoredTop sz="94660"/>
  </p:normalViewPr>
  <p:slideViewPr>
    <p:cSldViewPr>
      <p:cViewPr varScale="1">
        <p:scale>
          <a:sx n="37" d="100"/>
          <a:sy n="37" d="100"/>
        </p:scale>
        <p:origin x="156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  <a:ln w="57150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6DFC-4489-88D2-B5BD544940B8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>
                  <a:lumMod val="90000"/>
                  <a:lumOff val="10000"/>
                </a:schemeClr>
              </a:solidFill>
              <a:ln w="57150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6DFC-4489-88D2-B5BD544940B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6DFC-4489-88D2-B5BD544940B8}"/>
              </c:ext>
            </c:extLst>
          </c:dPt>
          <c:dPt>
            <c:idx val="3"/>
            <c:invertIfNegative val="0"/>
            <c:bubble3D val="0"/>
            <c:spPr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6DFC-4489-88D2-B5BD544940B8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4-6DFC-4489-88D2-B5BD544940B8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6DFC-4489-88D2-B5BD544940B8}"/>
              </c:ext>
            </c:extLst>
          </c:dPt>
          <c:dPt>
            <c:idx val="6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6-6DFC-4489-88D2-B5BD544940B8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6DFC-4489-88D2-B5BD544940B8}"/>
              </c:ext>
            </c:extLst>
          </c:dPt>
          <c:cat>
            <c:strRef>
              <c:f>Лист1!$A$2:$A$9</c:f>
              <c:strCache>
                <c:ptCount val="8"/>
                <c:pt idx="0">
                  <c:v>Twitter 1</c:v>
                </c:pt>
                <c:pt idx="1">
                  <c:v>Facebook 1</c:v>
                </c:pt>
                <c:pt idx="2">
                  <c:v> Другая соц.сеть 4 </c:v>
                </c:pt>
                <c:pt idx="3">
                  <c:v>Мой мир 19</c:v>
                </c:pt>
                <c:pt idx="4">
                  <c:v>instagram 19</c:v>
                </c:pt>
                <c:pt idx="5">
                  <c:v>Одноклассники 28</c:v>
                </c:pt>
                <c:pt idx="6">
                  <c:v>Вконтакте 40</c:v>
                </c:pt>
                <c:pt idx="7">
                  <c:v>Viber  65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4</c:v>
                </c:pt>
                <c:pt idx="3">
                  <c:v>19</c:v>
                </c:pt>
                <c:pt idx="4">
                  <c:v>19</c:v>
                </c:pt>
                <c:pt idx="5">
                  <c:v>28</c:v>
                </c:pt>
                <c:pt idx="6">
                  <c:v>40</c:v>
                </c:pt>
                <c:pt idx="7">
                  <c:v>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DFC-4489-88D2-B5BD544940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1977728"/>
        <c:axId val="126374400"/>
      </c:barChart>
      <c:catAx>
        <c:axId val="131977728"/>
        <c:scaling>
          <c:orientation val="minMax"/>
        </c:scaling>
        <c:delete val="0"/>
        <c:axPos val="l"/>
        <c:minorGridlines/>
        <c:numFmt formatCode="General" sourceLinked="0"/>
        <c:majorTickMark val="out"/>
        <c:minorTickMark val="none"/>
        <c:tickLblPos val="nextTo"/>
        <c:crossAx val="126374400"/>
        <c:crosses val="autoZero"/>
        <c:auto val="1"/>
        <c:lblAlgn val="ctr"/>
        <c:lblOffset val="100"/>
        <c:noMultiLvlLbl val="0"/>
      </c:catAx>
      <c:valAx>
        <c:axId val="12637440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319777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  <a:ln w="57150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CC96-4D81-BDCA-1E02704C7210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>
                  <a:lumMod val="90000"/>
                  <a:lumOff val="10000"/>
                </a:schemeClr>
              </a:solidFill>
              <a:ln w="57150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CC96-4D81-BDCA-1E02704C721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CC96-4D81-BDCA-1E02704C7210}"/>
              </c:ext>
            </c:extLst>
          </c:dPt>
          <c:dPt>
            <c:idx val="3"/>
            <c:invertIfNegative val="0"/>
            <c:bubble3D val="0"/>
            <c:spPr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CC96-4D81-BDCA-1E02704C7210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4-CC96-4D81-BDCA-1E02704C7210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CC96-4D81-BDCA-1E02704C7210}"/>
              </c:ext>
            </c:extLst>
          </c:dPt>
          <c:dPt>
            <c:idx val="6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6-CC96-4D81-BDCA-1E02704C7210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CC96-4D81-BDCA-1E02704C7210}"/>
              </c:ext>
            </c:extLst>
          </c:dPt>
          <c:cat>
            <c:strRef>
              <c:f>Лист1!$A$2:$A$6</c:f>
              <c:strCache>
                <c:ptCount val="5"/>
                <c:pt idx="0">
                  <c:v>Все зарегистрированы, чем я хуже? 0</c:v>
                </c:pt>
                <c:pt idx="1">
                  <c:v>Другое 3</c:v>
                </c:pt>
                <c:pt idx="2">
                  <c:v>Лёгкий доступ к медиафайлам 17 </c:v>
                </c:pt>
                <c:pt idx="3">
                  <c:v>Для общения с друзьями 56</c:v>
                </c:pt>
                <c:pt idx="4">
                  <c:v>Нужно для работы 66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</c:v>
                </c:pt>
                <c:pt idx="1">
                  <c:v>3</c:v>
                </c:pt>
                <c:pt idx="2">
                  <c:v>17</c:v>
                </c:pt>
                <c:pt idx="3">
                  <c:v>56</c:v>
                </c:pt>
                <c:pt idx="4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C96-4D81-BDCA-1E02704C72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6464000"/>
        <c:axId val="126376704"/>
      </c:barChart>
      <c:catAx>
        <c:axId val="46464000"/>
        <c:scaling>
          <c:orientation val="minMax"/>
        </c:scaling>
        <c:delete val="0"/>
        <c:axPos val="l"/>
        <c:minorGridlines/>
        <c:numFmt formatCode="General" sourceLinked="0"/>
        <c:majorTickMark val="out"/>
        <c:minorTickMark val="none"/>
        <c:tickLblPos val="nextTo"/>
        <c:crossAx val="126376704"/>
        <c:crosses val="autoZero"/>
        <c:auto val="1"/>
        <c:lblAlgn val="ctr"/>
        <c:lblOffset val="100"/>
        <c:noMultiLvlLbl val="0"/>
      </c:catAx>
      <c:valAx>
        <c:axId val="12637670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464640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  <a:ln w="57150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8006-44BC-B509-FE500DC0187B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>
                  <a:lumMod val="90000"/>
                  <a:lumOff val="10000"/>
                </a:schemeClr>
              </a:solidFill>
              <a:ln w="57150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8006-44BC-B509-FE500DC0187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8006-44BC-B509-FE500DC0187B}"/>
              </c:ext>
            </c:extLst>
          </c:dPt>
          <c:dPt>
            <c:idx val="3"/>
            <c:invertIfNegative val="0"/>
            <c:bubble3D val="0"/>
            <c:spPr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8006-44BC-B509-FE500DC0187B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4-8006-44BC-B509-FE500DC0187B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8006-44BC-B509-FE500DC0187B}"/>
              </c:ext>
            </c:extLst>
          </c:dPt>
          <c:dPt>
            <c:idx val="6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6-8006-44BC-B509-FE500DC0187B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8006-44BC-B509-FE500DC0187B}"/>
              </c:ext>
            </c:extLst>
          </c:dPt>
          <c:cat>
            <c:strRef>
              <c:f>Лист1!$A$2:$A$10</c:f>
              <c:strCache>
                <c:ptCount val="9"/>
                <c:pt idx="0">
                  <c:v>комментирование фотографий 2</c:v>
                </c:pt>
                <c:pt idx="1">
                  <c:v>Игры 3</c:v>
                </c:pt>
                <c:pt idx="2">
                  <c:v>Прослушивание музыки 6 </c:v>
                </c:pt>
                <c:pt idx="3">
                  <c:v>Участие в обсуждениях 8</c:v>
                </c:pt>
                <c:pt idx="4">
                  <c:v>Просмотр видео 13</c:v>
                </c:pt>
                <c:pt idx="5">
                  <c:v> Общаюсь преимущественно в личных сообщениях 24</c:v>
                </c:pt>
                <c:pt idx="6">
                  <c:v>Просмотр новостей 34</c:v>
                </c:pt>
                <c:pt idx="7">
                  <c:v>Общение с друзьями 38</c:v>
                </c:pt>
                <c:pt idx="8">
                  <c:v>захожу в соц.сеть исключительно по деловым вопросам 40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2</c:v>
                </c:pt>
                <c:pt idx="1">
                  <c:v>3</c:v>
                </c:pt>
                <c:pt idx="2">
                  <c:v>6</c:v>
                </c:pt>
                <c:pt idx="3">
                  <c:v>8</c:v>
                </c:pt>
                <c:pt idx="4">
                  <c:v>13</c:v>
                </c:pt>
                <c:pt idx="5">
                  <c:v>24</c:v>
                </c:pt>
                <c:pt idx="6">
                  <c:v>34</c:v>
                </c:pt>
                <c:pt idx="7">
                  <c:v>38</c:v>
                </c:pt>
                <c:pt idx="8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006-44BC-B509-FE500DC018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1234816"/>
        <c:axId val="46810240"/>
      </c:barChart>
      <c:catAx>
        <c:axId val="131234816"/>
        <c:scaling>
          <c:orientation val="minMax"/>
        </c:scaling>
        <c:delete val="0"/>
        <c:axPos val="l"/>
        <c:minorGridlines/>
        <c:numFmt formatCode="General" sourceLinked="0"/>
        <c:majorTickMark val="out"/>
        <c:minorTickMark val="none"/>
        <c:tickLblPos val="nextTo"/>
        <c:crossAx val="46810240"/>
        <c:crosses val="autoZero"/>
        <c:auto val="1"/>
        <c:lblAlgn val="ctr"/>
        <c:lblOffset val="100"/>
        <c:noMultiLvlLbl val="0"/>
      </c:catAx>
      <c:valAx>
        <c:axId val="4681024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312348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  <a:ln w="57150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A59D-4F37-9543-CCF122CECA9E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>
                  <a:lumMod val="90000"/>
                  <a:lumOff val="10000"/>
                </a:schemeClr>
              </a:solidFill>
              <a:ln w="57150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A59D-4F37-9543-CCF122CECA9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A59D-4F37-9543-CCF122CECA9E}"/>
              </c:ext>
            </c:extLst>
          </c:dPt>
          <c:dPt>
            <c:idx val="3"/>
            <c:invertIfNegative val="0"/>
            <c:bubble3D val="0"/>
            <c:spPr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A59D-4F37-9543-CCF122CECA9E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4-A59D-4F37-9543-CCF122CECA9E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A59D-4F37-9543-CCF122CECA9E}"/>
              </c:ext>
            </c:extLst>
          </c:dPt>
          <c:dPt>
            <c:idx val="6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6-A59D-4F37-9543-CCF122CECA9E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A59D-4F37-9543-CCF122CECA9E}"/>
              </c:ext>
            </c:extLst>
          </c:dPt>
          <c:cat>
            <c:strRef>
              <c:f>Лист1!$A$2:$A$4</c:f>
              <c:strCache>
                <c:ptCount val="3"/>
                <c:pt idx="0">
                  <c:v>Нет, не имеет 1</c:v>
                </c:pt>
                <c:pt idx="1">
                  <c:v>Да имеет, чем меньше, тем лучше 1</c:v>
                </c:pt>
                <c:pt idx="2">
                  <c:v>Да имеет, чем больше, тем лучше 74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59D-4F37-9543-CCF122CECA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2250624"/>
        <c:axId val="46812544"/>
      </c:barChart>
      <c:catAx>
        <c:axId val="132250624"/>
        <c:scaling>
          <c:orientation val="minMax"/>
        </c:scaling>
        <c:delete val="0"/>
        <c:axPos val="l"/>
        <c:minorGridlines/>
        <c:numFmt formatCode="General" sourceLinked="0"/>
        <c:majorTickMark val="out"/>
        <c:minorTickMark val="none"/>
        <c:tickLblPos val="nextTo"/>
        <c:crossAx val="46812544"/>
        <c:crosses val="autoZero"/>
        <c:auto val="1"/>
        <c:lblAlgn val="ctr"/>
        <c:lblOffset val="100"/>
        <c:noMultiLvlLbl val="0"/>
      </c:catAx>
      <c:valAx>
        <c:axId val="4681254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322506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  <a:ln w="57150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8A3E-4961-9E22-F322D7AD32E8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>
                  <a:lumMod val="90000"/>
                  <a:lumOff val="10000"/>
                </a:schemeClr>
              </a:solidFill>
              <a:ln w="57150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8A3E-4961-9E22-F322D7AD32E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8A3E-4961-9E22-F322D7AD32E8}"/>
              </c:ext>
            </c:extLst>
          </c:dPt>
          <c:dPt>
            <c:idx val="3"/>
            <c:invertIfNegative val="0"/>
            <c:bubble3D val="0"/>
            <c:spPr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8A3E-4961-9E22-F322D7AD32E8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4-8A3E-4961-9E22-F322D7AD32E8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8A3E-4961-9E22-F322D7AD32E8}"/>
              </c:ext>
            </c:extLst>
          </c:dPt>
          <c:dPt>
            <c:idx val="6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6-8A3E-4961-9E22-F322D7AD32E8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8A3E-4961-9E22-F322D7AD32E8}"/>
              </c:ext>
            </c:extLst>
          </c:dPt>
          <c:cat>
            <c:strRef>
              <c:f>Лист1!$A$2:$A$4</c:f>
              <c:strCache>
                <c:ptCount val="3"/>
                <c:pt idx="0">
                  <c:v>Нет 1</c:v>
                </c:pt>
                <c:pt idx="1">
                  <c:v>Не очень хорошо 14</c:v>
                </c:pt>
                <c:pt idx="2">
                  <c:v>Да 61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</c:v>
                </c:pt>
                <c:pt idx="1">
                  <c:v>14</c:v>
                </c:pt>
                <c:pt idx="2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A3E-4961-9E22-F322D7AD32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1978240"/>
        <c:axId val="46814272"/>
      </c:barChart>
      <c:catAx>
        <c:axId val="131978240"/>
        <c:scaling>
          <c:orientation val="minMax"/>
        </c:scaling>
        <c:delete val="0"/>
        <c:axPos val="l"/>
        <c:minorGridlines/>
        <c:numFmt formatCode="General" sourceLinked="0"/>
        <c:majorTickMark val="out"/>
        <c:minorTickMark val="none"/>
        <c:tickLblPos val="nextTo"/>
        <c:crossAx val="46814272"/>
        <c:crosses val="autoZero"/>
        <c:auto val="1"/>
        <c:lblAlgn val="ctr"/>
        <c:lblOffset val="100"/>
        <c:noMultiLvlLbl val="0"/>
      </c:catAx>
      <c:valAx>
        <c:axId val="4681427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319782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  <a:ln w="57150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CA45-4367-BBA5-07B3B94B4130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>
                  <a:lumMod val="90000"/>
                  <a:lumOff val="10000"/>
                </a:schemeClr>
              </a:solidFill>
              <a:ln w="57150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CA45-4367-BBA5-07B3B94B413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CA45-4367-BBA5-07B3B94B4130}"/>
              </c:ext>
            </c:extLst>
          </c:dPt>
          <c:dPt>
            <c:idx val="3"/>
            <c:invertIfNegative val="0"/>
            <c:bubble3D val="0"/>
            <c:spPr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CA45-4367-BBA5-07B3B94B4130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4-CA45-4367-BBA5-07B3B94B4130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CA45-4367-BBA5-07B3B94B4130}"/>
              </c:ext>
            </c:extLst>
          </c:dPt>
          <c:dPt>
            <c:idx val="6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6-CA45-4367-BBA5-07B3B94B4130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CA45-4367-BBA5-07B3B94B4130}"/>
              </c:ext>
            </c:extLst>
          </c:dPt>
          <c:cat>
            <c:strRef>
              <c:f>Лист1!$A$2:$A$5</c:f>
              <c:strCache>
                <c:ptCount val="4"/>
                <c:pt idx="0">
                  <c:v>Свой вариант 1</c:v>
                </c:pt>
                <c:pt idx="1">
                  <c:v>Да1</c:v>
                </c:pt>
                <c:pt idx="2">
                  <c:v>Не знаю 12</c:v>
                </c:pt>
                <c:pt idx="3">
                  <c:v>Нет, никогда 62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12</c:v>
                </c:pt>
                <c:pt idx="3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A45-4367-BBA5-07B3B94B41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1978752"/>
        <c:axId val="46816576"/>
      </c:barChart>
      <c:catAx>
        <c:axId val="131978752"/>
        <c:scaling>
          <c:orientation val="minMax"/>
        </c:scaling>
        <c:delete val="0"/>
        <c:axPos val="l"/>
        <c:minorGridlines/>
        <c:numFmt formatCode="General" sourceLinked="0"/>
        <c:majorTickMark val="out"/>
        <c:minorTickMark val="none"/>
        <c:tickLblPos val="nextTo"/>
        <c:crossAx val="46816576"/>
        <c:crosses val="autoZero"/>
        <c:auto val="1"/>
        <c:lblAlgn val="ctr"/>
        <c:lblOffset val="100"/>
        <c:noMultiLvlLbl val="0"/>
      </c:catAx>
      <c:valAx>
        <c:axId val="4681657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319787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  <a:ln w="57150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366A-443E-9540-6978BA0B7E2A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>
                  <a:lumMod val="90000"/>
                  <a:lumOff val="10000"/>
                </a:schemeClr>
              </a:solidFill>
              <a:ln w="57150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366A-443E-9540-6978BA0B7E2A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366A-443E-9540-6978BA0B7E2A}"/>
              </c:ext>
            </c:extLst>
          </c:dPt>
          <c:dPt>
            <c:idx val="3"/>
            <c:invertIfNegative val="0"/>
            <c:bubble3D val="0"/>
            <c:spPr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366A-443E-9540-6978BA0B7E2A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4-366A-443E-9540-6978BA0B7E2A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366A-443E-9540-6978BA0B7E2A}"/>
              </c:ext>
            </c:extLst>
          </c:dPt>
          <c:dPt>
            <c:idx val="6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6-366A-443E-9540-6978BA0B7E2A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366A-443E-9540-6978BA0B7E2A}"/>
              </c:ext>
            </c:extLst>
          </c:dPt>
          <c:cat>
            <c:strRef>
              <c:f>Лист1!$A$2:$A$4</c:f>
              <c:strCache>
                <c:ptCount val="3"/>
                <c:pt idx="0">
                  <c:v>Размещать информацию о себе 0</c:v>
                </c:pt>
                <c:pt idx="1">
                  <c:v>Копировать файлы для личного пользования 7</c:v>
                </c:pt>
                <c:pt idx="2">
                  <c:v>Размещать информацию других без их согласия 76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</c:v>
                </c:pt>
                <c:pt idx="1">
                  <c:v>7</c:v>
                </c:pt>
                <c:pt idx="2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66A-443E-9540-6978BA0B7E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1979264"/>
        <c:axId val="128705664"/>
      </c:barChart>
      <c:catAx>
        <c:axId val="131979264"/>
        <c:scaling>
          <c:orientation val="minMax"/>
        </c:scaling>
        <c:delete val="0"/>
        <c:axPos val="l"/>
        <c:minorGridlines/>
        <c:numFmt formatCode="General" sourceLinked="0"/>
        <c:majorTickMark val="out"/>
        <c:minorTickMark val="none"/>
        <c:tickLblPos val="nextTo"/>
        <c:crossAx val="128705664"/>
        <c:crosses val="autoZero"/>
        <c:auto val="1"/>
        <c:lblAlgn val="ctr"/>
        <c:lblOffset val="100"/>
        <c:noMultiLvlLbl val="0"/>
      </c:catAx>
      <c:valAx>
        <c:axId val="12870566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319792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654418861160897"/>
          <c:y val="3.8367587545412814E-2"/>
          <c:w val="0.47164033543929085"/>
          <c:h val="0.8779391469669307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  <a:ln w="57150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CDF7-4C12-BB48-833E55374AD6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>
                  <a:lumMod val="90000"/>
                  <a:lumOff val="10000"/>
                </a:schemeClr>
              </a:solidFill>
              <a:ln w="57150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CDF7-4C12-BB48-833E55374AD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CDF7-4C12-BB48-833E55374AD6}"/>
              </c:ext>
            </c:extLst>
          </c:dPt>
          <c:dPt>
            <c:idx val="3"/>
            <c:invertIfNegative val="0"/>
            <c:bubble3D val="0"/>
            <c:spPr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CDF7-4C12-BB48-833E55374AD6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4-CDF7-4C12-BB48-833E55374AD6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CDF7-4C12-BB48-833E55374AD6}"/>
              </c:ext>
            </c:extLst>
          </c:dPt>
          <c:dPt>
            <c:idx val="6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6-CDF7-4C12-BB48-833E55374AD6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CDF7-4C12-BB48-833E55374AD6}"/>
              </c:ext>
            </c:extLst>
          </c:dPt>
          <c:cat>
            <c:strRef>
              <c:f>Лист1!$A$2:$A$4</c:f>
              <c:strCache>
                <c:ptCount val="3"/>
                <c:pt idx="0">
                  <c:v>Только в особых случаях 9</c:v>
                </c:pt>
                <c:pt idx="1">
                  <c:v>Нет, потому что Интернет- пространство свободное от правил 16</c:v>
                </c:pt>
                <c:pt idx="2">
                  <c:v>Да, как и в реальной жизни 51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</c:v>
                </c:pt>
                <c:pt idx="1">
                  <c:v>16</c:v>
                </c:pt>
                <c:pt idx="2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DF7-4C12-BB48-833E55374A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2240384"/>
        <c:axId val="128707968"/>
      </c:barChart>
      <c:catAx>
        <c:axId val="132240384"/>
        <c:scaling>
          <c:orientation val="minMax"/>
        </c:scaling>
        <c:delete val="0"/>
        <c:axPos val="l"/>
        <c:minorGridlines/>
        <c:numFmt formatCode="General" sourceLinked="0"/>
        <c:majorTickMark val="out"/>
        <c:minorTickMark val="none"/>
        <c:tickLblPos val="nextTo"/>
        <c:crossAx val="128707968"/>
        <c:crosses val="autoZero"/>
        <c:auto val="1"/>
        <c:lblAlgn val="ctr"/>
        <c:lblOffset val="100"/>
        <c:noMultiLvlLbl val="0"/>
      </c:catAx>
      <c:valAx>
        <c:axId val="128707968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322403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654418861160897"/>
          <c:y val="3.8367587545412814E-2"/>
          <c:w val="0.47164033543929085"/>
          <c:h val="0.8779391469669307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  <a:ln w="57150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87FC-467F-88FA-659261C4D2E8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>
                  <a:lumMod val="90000"/>
                  <a:lumOff val="10000"/>
                </a:schemeClr>
              </a:solidFill>
              <a:ln w="57150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87FC-467F-88FA-659261C4D2E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87FC-467F-88FA-659261C4D2E8}"/>
              </c:ext>
            </c:extLst>
          </c:dPt>
          <c:dPt>
            <c:idx val="3"/>
            <c:invertIfNegative val="0"/>
            <c:bubble3D val="0"/>
            <c:spPr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87FC-467F-88FA-659261C4D2E8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4-87FC-467F-88FA-659261C4D2E8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87FC-467F-88FA-659261C4D2E8}"/>
              </c:ext>
            </c:extLst>
          </c:dPt>
          <c:dPt>
            <c:idx val="6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6-87FC-467F-88FA-659261C4D2E8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87FC-467F-88FA-659261C4D2E8}"/>
              </c:ext>
            </c:extLst>
          </c:dPt>
          <c:cat>
            <c:strRef>
              <c:f>Лист1!$A$2:$A$6</c:f>
              <c:strCache>
                <c:ptCount val="5"/>
                <c:pt idx="0">
                  <c:v>Опасные группы для детей 3</c:v>
                </c:pt>
                <c:pt idx="1">
                  <c:v>Мошенничество, вымогательство денег 5</c:v>
                </c:pt>
                <c:pt idx="2">
                  <c:v>Воздержались от ответа 33</c:v>
                </c:pt>
                <c:pt idx="3">
                  <c:v>Вирусы 36</c:v>
                </c:pt>
                <c:pt idx="4">
                  <c:v>Взлом, утечка личной информации 36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</c:v>
                </c:pt>
                <c:pt idx="1">
                  <c:v>5</c:v>
                </c:pt>
                <c:pt idx="2">
                  <c:v>33</c:v>
                </c:pt>
                <c:pt idx="3">
                  <c:v>36</c:v>
                </c:pt>
                <c:pt idx="4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7FC-467F-88FA-659261C4D2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3247488"/>
        <c:axId val="128709696"/>
      </c:barChart>
      <c:catAx>
        <c:axId val="133247488"/>
        <c:scaling>
          <c:orientation val="minMax"/>
        </c:scaling>
        <c:delete val="0"/>
        <c:axPos val="l"/>
        <c:minorGridlines/>
        <c:numFmt formatCode="General" sourceLinked="0"/>
        <c:majorTickMark val="out"/>
        <c:minorTickMark val="none"/>
        <c:tickLblPos val="nextTo"/>
        <c:crossAx val="128709696"/>
        <c:crosses val="autoZero"/>
        <c:auto val="1"/>
        <c:lblAlgn val="ctr"/>
        <c:lblOffset val="100"/>
        <c:noMultiLvlLbl val="0"/>
      </c:catAx>
      <c:valAx>
        <c:axId val="12870969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332474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EA6E38-82B1-47BB-A812-313B295FEFF2}" type="datetimeFigureOut">
              <a:rPr lang="en-US" smtClean="0"/>
              <a:pPr/>
              <a:t>1/21/2021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089E94-532B-494D-AD7A-712B16D9F5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098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146133-C2C6-42E5-9F03-188AA2A4A162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146133-C2C6-42E5-9F03-188AA2A4A162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1/21/2021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B7A0F-5B99-4F35-9BDD-321CD3C098FF}" type="datetimeFigureOut">
              <a:rPr lang="en-US" smtClean="0"/>
              <a:pPr/>
              <a:t>1/21/2021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82;&#1080;&#1073;&#1077;&#1088;&#1073;&#1077;&#1079;&#1086;&#1087;&#1072;&#1089;&#1085;&#1086;&#1089;&#1090;&#1100;\&#1091;&#1095;&#1080;&#1090;&#1077;&#1083;&#1100;%20&#1074;%20&#1089;&#1086;&#1094;&#1089;&#1077;&#1090;&#1103;&#1093;\&#1089;&#1086;&#1094;&#1089;&#1077;&#1090;&#1080;2%20(&#1085;&#1080;&#1079;.).avi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8600" y="1066800"/>
            <a:ext cx="8686800" cy="2209800"/>
          </a:xfrm>
          <a:effectLst>
            <a:outerShdw dist="17961" dir="2700000" sx="1000" sy="1000" algn="ctr" rotWithShape="0">
              <a:schemeClr val="bg2"/>
            </a:outerShdw>
          </a:effectLst>
        </p:spPr>
        <p:txBody>
          <a:bodyPr>
            <a:normAutofit fontScale="62500" lnSpcReduction="20000"/>
          </a:bodyPr>
          <a:lstStyle/>
          <a:p>
            <a:r>
              <a:rPr lang="ru-RU" sz="77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«Интернет – имидж педагога</a:t>
            </a:r>
          </a:p>
          <a:p>
            <a:r>
              <a:rPr lang="ru-RU" sz="77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или</a:t>
            </a:r>
          </a:p>
          <a:p>
            <a:r>
              <a:rPr lang="ru-RU" sz="77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Педагог в социальных сетях»</a:t>
            </a:r>
            <a:endParaRPr lang="ru-RU" sz="77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5410200"/>
            <a:ext cx="3429000" cy="1447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Picture 2" descr="D:\кибербезопасность\фото отдых учител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340768"/>
            <a:ext cx="7944813" cy="5517232"/>
          </a:xfrm>
          <a:prstGeom prst="rect">
            <a:avLst/>
          </a:prstGeom>
          <a:noFill/>
        </p:spPr>
      </p:pic>
      <p:sp>
        <p:nvSpPr>
          <p:cNvPr id="4" name="Rectangle 5"/>
          <p:cNvSpPr txBox="1">
            <a:spLocks noChangeArrowheads="1"/>
          </p:cNvSpPr>
          <p:nvPr/>
        </p:nvSpPr>
        <p:spPr>
          <a:xfrm>
            <a:off x="1403648" y="476672"/>
            <a:ext cx="6248400" cy="704850"/>
          </a:xfrm>
          <a:prstGeom prst="rect">
            <a:avLst/>
          </a:prstGeom>
          <a:effectLst>
            <a:outerShdw dist="17961" dir="2700000" sx="1000" sy="1000" algn="ctr" rotWithShape="0">
              <a:schemeClr val="bg2"/>
            </a:outerShdw>
          </a:effectLst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ОТДЫХ ПЕДАГОГА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228600"/>
            <a:ext cx="7696200" cy="715963"/>
          </a:xfrm>
        </p:spPr>
        <p:txBody>
          <a:bodyPr>
            <a:no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Статья 46. «Право на занятие педагогической деятельностью»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Закон «Об образовании в РФ» от 29.12.2012г. № 273-Ф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91680" y="908720"/>
            <a:ext cx="745232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Право на занятие педагогической деятельностью имеют лица, имеющие среднее профессиональное или высшее образование и отвечающие квалификационным требованиям, указанным в квалификационных справочниках, и (или) профессиональным стандартам.</a:t>
            </a: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 Номенклатура должностей педагогических работников организаций, осуществляющих образовательную деятельность, должностей руководителей образовательных организаций утверждается Правительством Российской Федерации.</a:t>
            </a:r>
          </a:p>
        </p:txBody>
      </p:sp>
    </p:spTree>
    <p:extLst>
      <p:ext uri="{BB962C8B-B14F-4D97-AF65-F5344CB8AC3E}">
        <p14:creationId xmlns:p14="http://schemas.microsoft.com/office/powerpoint/2010/main" val="19947375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91680" y="260648"/>
            <a:ext cx="745232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AutoNum type="arabicPeriod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Письмо Министерства образования науки России </a:t>
            </a:r>
          </a:p>
          <a:p>
            <a:pPr marL="342900" lvl="0" indent="-342900">
              <a:lnSpc>
                <a:spcPct val="150000"/>
              </a:lnSpc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   от 06.02.2014г. № 09-148  «О направлении материалов» (вместе с «Рекомендациями по организации мероприятий, направленных на разработку, принятие и применение Кодекса профессиональной этики педагогическим сообществом») </a:t>
            </a:r>
          </a:p>
          <a:p>
            <a:pPr marL="342900" lvl="0" indent="-342900">
              <a:lnSpc>
                <a:spcPct val="150000"/>
              </a:lnSpc>
              <a:buAutoNum type="arabicPeriod" startAt="2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Федеральный закон от 29.12.2010г. № 436-ФЗ (ред. от 01.05.2019г.) «О защите   детей от информации, причиняющей вред их здоровью и развитию» (с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изм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и доп., вступ. в силу с 29.10.2019г.) </a:t>
            </a:r>
          </a:p>
        </p:txBody>
      </p:sp>
    </p:spTree>
    <p:extLst>
      <p:ext uri="{BB962C8B-B14F-4D97-AF65-F5344CB8AC3E}">
        <p14:creationId xmlns:p14="http://schemas.microsoft.com/office/powerpoint/2010/main" val="19947375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691680" y="0"/>
            <a:ext cx="7632848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buAutoNum type="arabicPeriod" startAt="3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Федеральный закон от 27.07.2006г. № 149-ФЗ «Об информации, информационных технологиях и о защите информации»</a:t>
            </a:r>
          </a:p>
          <a:p>
            <a:pPr marL="342900" lvl="0" indent="-342900">
              <a:lnSpc>
                <a:spcPct val="150000"/>
              </a:lnSpc>
              <a:buAutoNum type="arabicPeriod" startAt="4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Федеральный закон от 25.07.2002г. № 114-ФЗ (ред. от 02.12.2019г.) «О противодействии экстремистской деятельности»</a:t>
            </a:r>
          </a:p>
          <a:p>
            <a:pPr marL="342900" lvl="0" indent="-342900">
              <a:lnSpc>
                <a:spcPct val="150000"/>
              </a:lnSpc>
              <a:buAutoNum type="arabicPeriod" startAt="5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Правоотношения в сфере персональных данных регулируются федеральным законодательством РФ (Федеральный Закон от 27.07.2006г. № 152-ФЗ «О персональных данных»), Трудовым кодексом РФ (глава 14), а так же Гражданским кодексом РФ.</a:t>
            </a:r>
          </a:p>
          <a:p>
            <a:pPr marL="342900" lvl="0" indent="-342900">
              <a:lnSpc>
                <a:spcPct val="150000"/>
              </a:lnSpc>
              <a:buAutoNum type="arabicPeriod" startAt="3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7375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6249" y="1916832"/>
            <a:ext cx="7074565" cy="9863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«ПРОФИЛЬ ПЕДАГОГА»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631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0"/>
            <a:ext cx="97536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4" t="12765" r="10290" b="14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056784" cy="706090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Какой соц.сетью вы пользуетесь чаще всего?</a:t>
            </a: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971600" y="980728"/>
          <a:ext cx="6984776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7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graphicEl>
                                              <a:chart seriesIdx="0" categoryIdx="7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graphicEl>
                                              <a:chart seriesIdx="0" categoryIdx="7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>
                                            <p:graphicEl>
                                              <a:chart seriesIdx="0" categoryIdx="7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Chart bld="seriesEl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458" y="2209800"/>
            <a:ext cx="9023624" cy="9863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«ЛИЧНОЕ ОБЩЕНИЕ В СЕТИ»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97971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" y="404664"/>
          <a:ext cx="9143999" cy="5912923"/>
        </p:xfrm>
        <a:graphic>
          <a:graphicData uri="http://schemas.openxmlformats.org/drawingml/2006/table">
            <a:tbl>
              <a:tblPr/>
              <a:tblGrid>
                <a:gridCol w="4571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24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9596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Общение в живую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1647" marR="3164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8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плюсы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1647" marR="316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минусы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1647" marR="31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40022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Clr>
                          <a:srgbClr val="FF0000"/>
                        </a:buClr>
                        <a:buSzPct val="90000"/>
                        <a:buFontTx/>
                        <a:buBlip>
                          <a:blip r:embed="rId3"/>
                        </a:buBlip>
                        <a:tabLst>
                          <a:tab pos="45720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встречаете других людей;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ct val="90000"/>
                        <a:buFontTx/>
                        <a:buBlip>
                          <a:blip r:embed="rId3"/>
                        </a:buBlip>
                        <a:tabLst>
                          <a:tab pos="45720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учитесь себя правильно подавать;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ct val="90000"/>
                        <a:buFontTx/>
                        <a:buBlip>
                          <a:blip r:embed="rId3"/>
                        </a:buBlip>
                        <a:tabLst>
                          <a:tab pos="45720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тренируете свою речь и тембр голоса;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ct val="90000"/>
                        <a:buFontTx/>
                        <a:buBlip>
                          <a:blip r:embed="rId3"/>
                        </a:buBlip>
                        <a:tabLst>
                          <a:tab pos="45720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совместное времяпровождения, например, покататься на лыжах, поиграть в боулинг, попеть в караоке, прогулки на свежем воздухе, поход в кино, сходить в кафе; 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ct val="90000"/>
                        <a:buFontTx/>
                        <a:buBlip>
                          <a:blip r:embed="rId3"/>
                        </a:buBlip>
                        <a:tabLst>
                          <a:tab pos="45720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можете подержать человека за руку, почувствовать тепло от общения с ним, заразиться его улыбкой, да и вообще словить кайф от живой встречи с любимым другом.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1647" marR="316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ct val="90000"/>
                        <a:buFontTx/>
                        <a:buBlip>
                          <a:blip r:embed="rId3"/>
                        </a:buBlip>
                        <a:tabLst>
                          <a:tab pos="45720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нужно приводить себя в порядок, чтобы не испугать оппонента;</a:t>
                      </a:r>
                      <a:endParaRPr lang="ru-RU" sz="18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ct val="90000"/>
                        <a:buFontTx/>
                        <a:buBlip>
                          <a:blip r:embed="rId3"/>
                        </a:buBlip>
                        <a:tabLst>
                          <a:tab pos="45720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страшно знакомиться;</a:t>
                      </a:r>
                      <a:endParaRPr lang="ru-RU" sz="18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ct val="90000"/>
                        <a:buFontTx/>
                        <a:buBlip>
                          <a:blip r:embed="rId3"/>
                        </a:buBlip>
                        <a:tabLst>
                          <a:tab pos="45720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сложно говорить о чувствах и том, что творится на душе;</a:t>
                      </a:r>
                      <a:endParaRPr lang="ru-RU" sz="18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ct val="90000"/>
                        <a:buFontTx/>
                        <a:buBlip>
                          <a:blip r:embed="rId3"/>
                        </a:buBlip>
                        <a:tabLst>
                          <a:tab pos="457200" algn="l"/>
                        </a:tabLs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положительные эмоции от </a:t>
                      </a:r>
                      <a:r>
                        <a:rPr lang="ru-RU" sz="18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лайков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ru-RU" sz="18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1647" marR="31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946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1647" marR="3164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0946">
                <a:tc gridSpan="2"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1647" marR="3164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1647" marR="31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47375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97971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496" y="-387424"/>
          <a:ext cx="9108504" cy="7280148"/>
        </p:xfrm>
        <a:graphic>
          <a:graphicData uri="http://schemas.openxmlformats.org/drawingml/2006/table">
            <a:tbl>
              <a:tblPr/>
              <a:tblGrid>
                <a:gridCol w="4680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279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33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1647" marR="3164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622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Общение в социальных сетях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1647" marR="316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42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плюсы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1647" marR="316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минусы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1647" marR="31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70709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ct val="90000"/>
                        <a:buFontTx/>
                        <a:buBlip>
                          <a:blip r:embed="rId3"/>
                        </a:buBlip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можно познакомиться с кем угодно, не боясь, что тебе откажут или как-то косо на тебя посмотрят. Можно даже познакомиться с жителем другой страны!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ct val="90000"/>
                        <a:buFontTx/>
                        <a:buBlip>
                          <a:blip r:embed="rId3"/>
                        </a:buBlip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можно общаться и обмениваться фото и видео с друзьями, которые очень далеко. Можно даже создавать аудио/видео/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чат-конференции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 друзьями, которые находятся далеко друг от друга;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ct val="90000"/>
                        <a:buFontTx/>
                        <a:buBlip>
                          <a:blip r:embed="rId3"/>
                        </a:buBlip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можно прерывать общение, если «дела» или если «захотелось», а потом 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беспроблемно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его возобновлять;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ct val="90000"/>
                        <a:buFontTx/>
                        <a:buBlip>
                          <a:blip r:embed="rId3"/>
                        </a:buBlip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можно делиться различными смешными видео, картинками и просто рассказами;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ct val="90000"/>
                        <a:buFontTx/>
                        <a:buBlip>
                          <a:blip r:embed="rId3"/>
                        </a:buBlip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можно не париться о том, во что ты одет и где ты сейчас находишься. Можно общаться даже в туалете;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ct val="90000"/>
                        <a:buFontTx/>
                        <a:buBlip>
                          <a:blip r:embed="rId3"/>
                        </a:buBlip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расстоянии намного проще говорить о важном и том, что тебя очень волнует;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ct val="90000"/>
                        <a:buFontTx/>
                        <a:buBlip>
                          <a:blip r:embed="rId3"/>
                        </a:buBlip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можно узнать из ленты друга много интересных новостей, например, по фото и постам;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ct val="90000"/>
                        <a:buFontTx/>
                        <a:buBlip>
                          <a:blip r:embed="rId3"/>
                        </a:buBlip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Возможность общения и знакомство людей с ОВЗ;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ct val="90000"/>
                        <a:buFontTx/>
                        <a:buBlip>
                          <a:blip r:embed="rId3"/>
                        </a:buBlip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Возможность написать то, что нельзя сказать.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1647" marR="316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ct val="90000"/>
                        <a:buFontTx/>
                        <a:buBlip>
                          <a:blip r:embed="rId3"/>
                        </a:buBlip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это все-таки «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недообщение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». И потребность в общении с людьми удовлетворяет намного меньше, чем реальное общение;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ct val="90000"/>
                        <a:buFontTx/>
                        <a:buBlip>
                          <a:blip r:embed="rId3"/>
                        </a:buBlip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отсутствие живых эмоций (деградация эмоционального интеллекта);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ct val="90000"/>
                        <a:buFontTx/>
                        <a:buBlip>
                          <a:blip r:embed="rId3"/>
                        </a:buBlip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несуществующие личности;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ct val="90000"/>
                        <a:buFontTx/>
                        <a:buBlip>
                          <a:blip r:embed="rId3"/>
                        </a:buBlip>
                        <a:tabLst>
                          <a:tab pos="457200" algn="l"/>
                        </a:tabLst>
                      </a:pP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булинг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;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ct val="90000"/>
                        <a:buFontTx/>
                        <a:buBlip>
                          <a:blip r:embed="rId3"/>
                        </a:buBlip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ложная уверенность в собственной успешности;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ct val="90000"/>
                        <a:buFontTx/>
                        <a:buBlip>
                          <a:blip r:embed="rId3"/>
                        </a:buBlip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административная и уголовная ответственность;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ct val="90000"/>
                        <a:buFontTx/>
                        <a:buBlip>
                          <a:blip r:embed="rId3"/>
                        </a:buBlip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сокращение словарного запаса и ухудшение орфографии;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ct val="90000"/>
                        <a:buFontTx/>
                        <a:buBlip>
                          <a:blip r:embed="rId3"/>
                        </a:buBlip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нельзя подержать человека за руку или обнять его;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SzPct val="90000"/>
                        <a:buFontTx/>
                        <a:buBlip>
                          <a:blip r:embed="rId3"/>
                        </a:buBlip>
                        <a:tabLst>
                          <a:tab pos="457200" algn="l"/>
                        </a:tabLs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эмоции, полученные при общении через 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соцсети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менее яркие, чем те, которые были получены при общении в живую. Например, совместные просмотр футбольного матча проходит ярче и веселее, когда вы сидите с другом в одном кафе или в одной квартире, нежели каждый у себя.</a:t>
                      </a:r>
                      <a:endParaRPr lang="ru-RU" sz="1600" dirty="0">
                        <a:solidFill>
                          <a:srgbClr val="0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31647" marR="3164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47375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44824"/>
            <a:ext cx="8661282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«СВОД ПРАВИЛ</a:t>
            </a:r>
          </a:p>
          <a:p>
            <a:pPr algn="ctr">
              <a:lnSpc>
                <a:spcPct val="150000"/>
              </a:lnSpc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ВЕДЕНИЯ СВОЕГО АККАУНТА»</a:t>
            </a: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91680" y="764704"/>
            <a:ext cx="7452320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Установите правила. Напишите «верхний пост» о том, что можно, а чего нельзя делать на вашей странице. </a:t>
            </a:r>
          </a:p>
          <a:p>
            <a:pPr marL="342900" lvl="0" indent="-342900">
              <a:lnSpc>
                <a:spcPct val="150000"/>
              </a:lnSpc>
              <a:buAutoNum type="arabicPeriod" startAt="2"/>
            </a:pP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</a:pP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AutoNum type="arabicPeriod" startAt="2"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Ограничьте персональную информацию и доступ к постам с личным содержанием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 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52600" y="-171400"/>
            <a:ext cx="73914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«Правила ведения своего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аккаунта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» </a:t>
            </a:r>
          </a:p>
        </p:txBody>
      </p:sp>
    </p:spTree>
    <p:extLst>
      <p:ext uri="{BB962C8B-B14F-4D97-AF65-F5344CB8AC3E}">
        <p14:creationId xmlns:p14="http://schemas.microsoft.com/office/powerpoint/2010/main" val="19947375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688" y="1124744"/>
            <a:ext cx="7560840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AutoNum type="arabicPeriod" startAt="3"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Не отмечайтесь на всех фото, выложенных друзьями. </a:t>
            </a:r>
          </a:p>
          <a:p>
            <a:pPr marL="457200" indent="-457200">
              <a:lnSpc>
                <a:spcPct val="150000"/>
              </a:lnSpc>
              <a:buAutoNum type="arabicPeriod" startAt="3"/>
            </a:pP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</a:pP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</a:pP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AutoNum type="arabicPeriod" startAt="4"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Не пытайтесь решать реальные проблемы с помощью социальных сетей. </a:t>
            </a:r>
          </a:p>
          <a:p>
            <a:pPr marL="342900" lvl="0" indent="-342900">
              <a:lnSpc>
                <a:spcPct val="150000"/>
              </a:lnSpc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7375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63688" y="908720"/>
            <a:ext cx="756084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lnSpc>
                <a:spcPct val="150000"/>
              </a:lnSpc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Не выходите в 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онлайн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плохом настроении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457200" lvl="0" indent="-457200">
              <a:lnSpc>
                <a:spcPct val="150000"/>
              </a:lnSpc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lnSpc>
                <a:spcPct val="150000"/>
              </a:lnSpc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AutoNum type="arabicPeriod" startAt="6"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Размещайте полезную информацию. </a:t>
            </a:r>
          </a:p>
          <a:p>
            <a:pPr marL="342900" lvl="0" indent="-342900">
              <a:lnSpc>
                <a:spcPct val="150000"/>
              </a:lnSpc>
              <a:buAutoNum type="arabicPeriod" startAt="6"/>
            </a:pP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  <a:buAutoNum type="arabicPeriod" startAt="6"/>
            </a:pP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lnSpc>
                <a:spcPct val="150000"/>
              </a:lnSpc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Старайтесь писать позитивные посты в социальных сетях.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7375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505200" y="4724400"/>
            <a:ext cx="5638800" cy="1600200"/>
          </a:xfrm>
          <a:effectLst>
            <a:outerShdw dist="17961" dir="2700000" sx="1000" sy="1000" algn="ctr" rotWithShape="0">
              <a:schemeClr val="bg2"/>
            </a:outerShdw>
          </a:effectLst>
        </p:spPr>
        <p:txBody>
          <a:bodyPr>
            <a:normAutofit fontScale="55000" lnSpcReduction="20000"/>
          </a:bodyPr>
          <a:lstStyle/>
          <a:p>
            <a:r>
              <a:rPr lang="ru-RU" sz="51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«Интернет – имидж педагога</a:t>
            </a:r>
          </a:p>
          <a:p>
            <a:r>
              <a:rPr lang="ru-RU" sz="51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или</a:t>
            </a:r>
          </a:p>
          <a:p>
            <a:r>
              <a:rPr lang="ru-RU" sz="51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Педагог в социальных сетях»</a:t>
            </a:r>
            <a:endParaRPr lang="ru-RU" sz="51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defRPr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>
          <a:xfrm>
            <a:off x="971600" y="1124744"/>
            <a:ext cx="7613848" cy="1786136"/>
          </a:xfrm>
          <a:prstGeom prst="rect">
            <a:avLst/>
          </a:prstGeom>
          <a:effectLst>
            <a:outerShdw dist="17961" dir="2700000" sx="1000" sy="1000" algn="ctr" rotWithShape="0">
              <a:schemeClr val="bg2"/>
            </a:outerShdw>
          </a:effectLst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СПАСИБО ЗА</a:t>
            </a:r>
            <a:r>
              <a:rPr kumimoji="0" lang="ru-RU" sz="40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4000" b="1" dirty="0">
                <a:latin typeface="Times New Roman" pitchFamily="18" charset="0"/>
                <a:ea typeface="+mj-ea"/>
                <a:cs typeface="Times New Roman" pitchFamily="18" charset="0"/>
              </a:rPr>
              <a:t>ВНИМАНИЕ</a:t>
            </a: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!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560840" cy="652934"/>
          </a:xfrm>
        </p:spPr>
        <p:txBody>
          <a:bodyPr>
            <a:noAutofit/>
          </a:bodyPr>
          <a:lstStyle/>
          <a:p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С чем связана ваша регистрация в соц.сетях?</a:t>
            </a:r>
            <a:endParaRPr lang="ru-RU" sz="25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71600" y="980728"/>
          <a:ext cx="7128792" cy="5373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Chart bld="seriesEl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896448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Что занимает большую часть времени при нахождении в соц. сетях?</a:t>
            </a:r>
            <a:endParaRPr lang="ru-RU" sz="2500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683568" y="1097360"/>
          <a:ext cx="8208912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graphicEl>
                                              <a:chart seriesIdx="0" categoryIdx="5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graphicEl>
                                              <a:chart seriesIdx="0" categoryIdx="6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7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>
                                            <p:graphicEl>
                                              <a:chart seriesIdx="0" categoryIdx="7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8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>
                                            <p:graphicEl>
                                              <a:chart seriesIdx="0" categoryIdx="8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seriesEl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4248472" cy="580926"/>
          </a:xfrm>
        </p:spPr>
        <p:txBody>
          <a:bodyPr>
            <a:noAutofit/>
          </a:bodyPr>
          <a:lstStyle/>
          <a:p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Имеет ли для вас значение количество друзей в соц.сетях?</a:t>
            </a:r>
            <a:endParaRPr lang="ru-RU" sz="2500" dirty="0"/>
          </a:p>
        </p:txBody>
      </p:sp>
      <p:graphicFrame>
        <p:nvGraphicFramePr>
          <p:cNvPr id="5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628800"/>
          <a:ext cx="464400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4895528" y="404664"/>
            <a:ext cx="4248472" cy="580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Знаете ли вы правила этикета общения в Интернете?</a:t>
            </a:r>
            <a:endParaRPr kumimoji="0" lang="ru-RU" sz="2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Содержимое 3"/>
          <p:cNvGraphicFramePr>
            <a:graphicFrameLocks/>
          </p:cNvGraphicFramePr>
          <p:nvPr/>
        </p:nvGraphicFramePr>
        <p:xfrm>
          <a:off x="4572000" y="1628800"/>
          <a:ext cx="4572000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seriesEl"/>
        </p:bldSub>
      </p:bldGraphic>
      <p:bldP spid="6" grpId="0"/>
      <p:bldGraphic spid="7" grpId="0">
        <p:bldSub>
          <a:bldChart bld="category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476672"/>
            <a:ext cx="4248472" cy="580926"/>
          </a:xfrm>
        </p:spPr>
        <p:txBody>
          <a:bodyPr>
            <a:noAutofit/>
          </a:bodyPr>
          <a:lstStyle/>
          <a:p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Нарушали ли вы правила этикета при общении в Интернете. Если да, то как часто?</a:t>
            </a:r>
            <a:endParaRPr lang="ru-RU" sz="2500" dirty="0"/>
          </a:p>
        </p:txBody>
      </p:sp>
      <p:graphicFrame>
        <p:nvGraphicFramePr>
          <p:cNvPr id="5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628800"/>
          <a:ext cx="464400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4895528" y="332656"/>
            <a:ext cx="4248472" cy="580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Что в Интернете</a:t>
            </a:r>
            <a:r>
              <a:rPr kumimoji="0" lang="ru-RU" sz="25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запрещено законом</a:t>
            </a: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?</a:t>
            </a:r>
            <a:endParaRPr kumimoji="0" lang="ru-RU" sz="2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Содержимое 3"/>
          <p:cNvGraphicFramePr>
            <a:graphicFrameLocks/>
          </p:cNvGraphicFramePr>
          <p:nvPr/>
        </p:nvGraphicFramePr>
        <p:xfrm>
          <a:off x="4499992" y="1628800"/>
          <a:ext cx="4644008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seriesEl"/>
        </p:bldSub>
      </p:bldGraphic>
      <p:bldP spid="6" grpId="0"/>
      <p:bldGraphic spid="7" grpId="0">
        <p:bldSub>
          <a:bldChart bld="seriesEl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4248472" cy="580926"/>
          </a:xfrm>
        </p:spPr>
        <p:txBody>
          <a:bodyPr>
            <a:noAutofit/>
          </a:bodyPr>
          <a:lstStyle/>
          <a:p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Действуют ли правила этикета в Интернете?</a:t>
            </a:r>
            <a:endParaRPr lang="ru-RU" sz="2500" dirty="0"/>
          </a:p>
        </p:txBody>
      </p:sp>
      <p:graphicFrame>
        <p:nvGraphicFramePr>
          <p:cNvPr id="5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052736"/>
          <a:ext cx="4499992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4895528" y="332656"/>
            <a:ext cx="4248472" cy="5809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Как вы считаете, какие  опасности существуют в Интернете?</a:t>
            </a:r>
            <a:endParaRPr kumimoji="0" lang="ru-RU" sz="2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Содержимое 3"/>
          <p:cNvGraphicFramePr>
            <a:graphicFrameLocks/>
          </p:cNvGraphicFramePr>
          <p:nvPr/>
        </p:nvGraphicFramePr>
        <p:xfrm>
          <a:off x="4716016" y="1196752"/>
          <a:ext cx="4427984" cy="5085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seriesEl"/>
        </p:bldSub>
      </p:bldGraphic>
      <p:bldP spid="6" grpId="0"/>
      <p:bldGraphic spid="7" grpId="0">
        <p:bldSub>
          <a:bldChart bld="seriesEl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цсети2 (низ.)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612576" y="0"/>
            <a:ext cx="10297144" cy="687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0"/>
            <a:ext cx="8532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Все сведения о педагогах из интернет - пространства </a:t>
            </a:r>
          </a:p>
          <a:p>
            <a:pPr algn="ctr">
              <a:lnSpc>
                <a:spcPct val="150000"/>
              </a:lnSpc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можно разделить на 3 категории.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752600" y="1196752"/>
            <a:ext cx="7391400" cy="52565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l">
              <a:lnSpc>
                <a:spcPct val="150000"/>
              </a:lnSpc>
              <a:buAutoNum type="arabicPeriod"/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Информация о самих педагогах, собственные страницы педагогов. </a:t>
            </a:r>
          </a:p>
          <a:p>
            <a:pPr marL="342900" lvl="0" indent="-342900" algn="l">
              <a:lnSpc>
                <a:spcPct val="150000"/>
              </a:lnSpc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Материалы для уроков, дискуссий, круглых столов, презентаций, конференций.</a:t>
            </a:r>
          </a:p>
          <a:p>
            <a:pPr marL="342900" lvl="0" indent="-342900" algn="l">
              <a:lnSpc>
                <a:spcPct val="150000"/>
              </a:lnSpc>
              <a:buAutoNum type="arabicPeriod" startAt="2"/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Сайты и форумы для педагогов – обмен разного рода информации, эмоциональная  поддержка. </a:t>
            </a:r>
          </a:p>
          <a:p>
            <a:pPr marL="342900" lvl="0" indent="-342900" algn="l">
              <a:lnSpc>
                <a:spcPct val="150000"/>
              </a:lnSpc>
              <a:buAutoNum type="arabicPeriod" startAt="3"/>
            </a:pP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Мысли, вопросы, воспоминания и пожелания самих учеников относительно роли   учителей в учебном процессе.</a:t>
            </a:r>
          </a:p>
          <a:p>
            <a:pPr fontAlgn="t">
              <a:lnSpc>
                <a:spcPct val="150000"/>
              </a:lnSpc>
            </a:pPr>
            <a:r>
              <a:rPr lang="ru-RU" sz="1600" i="1" dirty="0"/>
              <a:t> </a:t>
            </a:r>
            <a:endParaRPr lang="ru-RU" sz="1600" dirty="0"/>
          </a:p>
          <a:p>
            <a:pPr lvl="0" algn="l"/>
            <a:endParaRPr lang="ru-RU" sz="1600" u="sng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t"/>
            <a:r>
              <a:rPr lang="ru-RU" sz="1400" i="1" dirty="0"/>
              <a:t> 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994737542"/>
      </p:ext>
    </p:extLst>
  </p:cSld>
  <p:clrMapOvr>
    <a:masterClrMapping/>
  </p:clrMapOvr>
</p:sld>
</file>

<file path=ppt/theme/theme1.xml><?xml version="1.0" encoding="utf-8"?>
<a:theme xmlns:a="http://schemas.openxmlformats.org/drawingml/2006/main" name="3 slides — копия">
  <a:themeElements>
    <a:clrScheme name="Другая 0">
      <a:dk1>
        <a:srgbClr val="262626"/>
      </a:dk1>
      <a:lt1>
        <a:srgbClr val="FFFFFF"/>
      </a:lt1>
      <a:dk2>
        <a:srgbClr val="4E4E4E"/>
      </a:dk2>
      <a:lt2>
        <a:srgbClr val="FFFFFF"/>
      </a:lt2>
      <a:accent1>
        <a:srgbClr val="495473"/>
      </a:accent1>
      <a:accent2>
        <a:srgbClr val="A8B7CC"/>
      </a:accent2>
      <a:accent3>
        <a:srgbClr val="7B7B7B"/>
      </a:accent3>
      <a:accent4>
        <a:srgbClr val="72809E"/>
      </a:accent4>
      <a:accent5>
        <a:srgbClr val="495473"/>
      </a:accent5>
      <a:accent6>
        <a:srgbClr val="A8B7CC"/>
      </a:accent6>
      <a:hlink>
        <a:srgbClr val="7B7B7B"/>
      </a:hlink>
      <a:folHlink>
        <a:srgbClr val="B8B8B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 slides — копия</Template>
  <TotalTime>381</TotalTime>
  <Words>914</Words>
  <Application>Microsoft Office PowerPoint</Application>
  <PresentationFormat>Экран (4:3)</PresentationFormat>
  <Paragraphs>92</Paragraphs>
  <Slides>27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Calibri</vt:lpstr>
      <vt:lpstr>Symbol</vt:lpstr>
      <vt:lpstr>Times New Roman</vt:lpstr>
      <vt:lpstr>3 slides — копия</vt:lpstr>
      <vt:lpstr>Презентация PowerPoint</vt:lpstr>
      <vt:lpstr>Какой соц.сетью вы пользуетесь чаще всего?</vt:lpstr>
      <vt:lpstr>С чем связана ваша регистрация в соц.сетях?</vt:lpstr>
      <vt:lpstr>Презентация PowerPoint</vt:lpstr>
      <vt:lpstr>Имеет ли для вас значение количество друзей в соц.сетях?</vt:lpstr>
      <vt:lpstr>Нарушали ли вы правила этикета при общении в Интернете. Если да, то как часто?</vt:lpstr>
      <vt:lpstr>Действуют ли правила этикета в Интернете?</vt:lpstr>
      <vt:lpstr>Презентация PowerPoint</vt:lpstr>
      <vt:lpstr>Презентация PowerPoint</vt:lpstr>
      <vt:lpstr>Презентация PowerPoint</vt:lpstr>
      <vt:lpstr>Статья 46. «Право на занятие педагогической деятельностью» Закон «Об образовании в РФ» от 29.12.2012г. № 273-Ф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Семинар – практикум</dc:title>
  <dc:creator>Юля</dc:creator>
  <cp:lastModifiedBy>Безрукова Анастасия</cp:lastModifiedBy>
  <cp:revision>181</cp:revision>
  <dcterms:created xsi:type="dcterms:W3CDTF">2020-01-19T08:36:23Z</dcterms:created>
  <dcterms:modified xsi:type="dcterms:W3CDTF">2021-01-21T06:05:25Z</dcterms:modified>
</cp:coreProperties>
</file>