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97" r:id="rId2"/>
    <p:sldId id="256" r:id="rId3"/>
    <p:sldId id="302" r:id="rId4"/>
    <p:sldId id="291" r:id="rId5"/>
    <p:sldId id="290" r:id="rId6"/>
    <p:sldId id="298" r:id="rId7"/>
    <p:sldId id="299" r:id="rId8"/>
    <p:sldId id="300" r:id="rId9"/>
    <p:sldId id="301" r:id="rId10"/>
    <p:sldId id="303" r:id="rId11"/>
    <p:sldId id="304" r:id="rId12"/>
    <p:sldId id="305" r:id="rId13"/>
    <p:sldId id="30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135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4DEEB5-7B38-483B-880F-21B453AEEE53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160F5F-F5BC-4035-9281-AA3C5542A7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672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3677D-A5A5-4DDE-9B61-EB7AEDE32A56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EF649-0DD5-4393-A205-5F85F8C14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3677D-A5A5-4DDE-9B61-EB7AEDE32A56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EF649-0DD5-4393-A205-5F85F8C14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3677D-A5A5-4DDE-9B61-EB7AEDE32A56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EF649-0DD5-4393-A205-5F85F8C14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3677D-A5A5-4DDE-9B61-EB7AEDE32A56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EF649-0DD5-4393-A205-5F85F8C14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3677D-A5A5-4DDE-9B61-EB7AEDE32A56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EF649-0DD5-4393-A205-5F85F8C14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3677D-A5A5-4DDE-9B61-EB7AEDE32A56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EF649-0DD5-4393-A205-5F85F8C14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3677D-A5A5-4DDE-9B61-EB7AEDE32A56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EF649-0DD5-4393-A205-5F85F8C14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3677D-A5A5-4DDE-9B61-EB7AEDE32A56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EF649-0DD5-4393-A205-5F85F8C14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3677D-A5A5-4DDE-9B61-EB7AEDE32A56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EF649-0DD5-4393-A205-5F85F8C14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3677D-A5A5-4DDE-9B61-EB7AEDE32A56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EF649-0DD5-4393-A205-5F85F8C14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3677D-A5A5-4DDE-9B61-EB7AEDE32A56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7EF649-0DD5-4393-A205-5F85F8C14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3677D-A5A5-4DDE-9B61-EB7AEDE32A56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7EF649-0DD5-4393-A205-5F85F8C14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vk.com/club200388220&#8203;&#8203;&#8203;&#8203;&#8203;&#8203;&#8203;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bakaeva_sahsa@mail.ru" TargetMode="External"/><Relationship Id="rId2" Type="http://schemas.openxmlformats.org/officeDocument/2006/relationships/hyperlink" Target="mailto:apkra_1809@mail.ru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lena130968@yandex.ru" TargetMode="External"/><Relationship Id="rId4" Type="http://schemas.openxmlformats.org/officeDocument/2006/relationships/hyperlink" Target="mailto:helen.dum@mail.ru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hyperlink" Target="https://www.garant.ru/products/ipo/prime/doc/73235976/#0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0" r="11099" b="8374"/>
          <a:stretch>
            <a:fillRect/>
          </a:stretch>
        </p:blipFill>
        <p:spPr bwMode="auto">
          <a:xfrm>
            <a:off x="0" y="0"/>
            <a:ext cx="918210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Рисунок 4" descr="Рисунок1юю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5" r="1492"/>
          <a:stretch>
            <a:fillRect/>
          </a:stretch>
        </p:blipFill>
        <p:spPr bwMode="auto">
          <a:xfrm>
            <a:off x="0" y="3357563"/>
            <a:ext cx="9144000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Рисунок 9" descr="жж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788" y="-71438"/>
            <a:ext cx="9324976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Рисунок 9" descr="жж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795963"/>
            <a:ext cx="9259888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5157788"/>
            <a:ext cx="5006975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Rectangle 110"/>
          <p:cNvSpPr txBox="1">
            <a:spLocks noChangeArrowheads="1"/>
          </p:cNvSpPr>
          <p:nvPr/>
        </p:nvSpPr>
        <p:spPr bwMode="auto">
          <a:xfrm>
            <a:off x="519113" y="3844925"/>
            <a:ext cx="8229600" cy="114300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3600" b="1" dirty="0"/>
              <a:t>«Школа молодого учителя»</a:t>
            </a:r>
            <a:endParaRPr lang="en-US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defRPr/>
            </a:pP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2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425" y="6046788"/>
            <a:ext cx="500697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825" y="6199188"/>
            <a:ext cx="500697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10"/>
          <p:cNvSpPr txBox="1">
            <a:spLocks noChangeArrowheads="1"/>
          </p:cNvSpPr>
          <p:nvPr/>
        </p:nvSpPr>
        <p:spPr bwMode="auto">
          <a:xfrm>
            <a:off x="781050" y="5346698"/>
            <a:ext cx="7705725" cy="112236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Заседание 20 января 2021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0215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9816" y="2276872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861048"/>
            <a:ext cx="6400800" cy="2400672"/>
          </a:xfrm>
        </p:spPr>
        <p:txBody>
          <a:bodyPr>
            <a:normAutofit/>
          </a:bodyPr>
          <a:lstStyle/>
          <a:p>
            <a:endParaRPr lang="ru-RU" b="1" dirty="0">
              <a:solidFill>
                <a:schemeClr val="tx2"/>
              </a:solidFill>
            </a:endParaRPr>
          </a:p>
          <a:p>
            <a:r>
              <a:rPr lang="ru-RU" b="1" dirty="0">
                <a:solidFill>
                  <a:schemeClr val="accent1"/>
                </a:solidFill>
              </a:rPr>
              <a:t>Цифровая образовательная среда: вызовы и риски</a:t>
            </a:r>
          </a:p>
          <a:p>
            <a:pPr algn="r">
              <a:defRPr/>
            </a:pPr>
            <a:endParaRPr lang="ru-RU" b="1" i="1" dirty="0"/>
          </a:p>
          <a:p>
            <a:pPr algn="r">
              <a:defRPr/>
            </a:pPr>
            <a:endParaRPr lang="ru-RU" sz="2300" b="1" i="1" dirty="0">
              <a:solidFill>
                <a:schemeClr val="tx1"/>
              </a:solidFill>
            </a:endParaRPr>
          </a:p>
        </p:txBody>
      </p:sp>
      <p:pic>
        <p:nvPicPr>
          <p:cNvPr id="5" name="Picture 2" descr="http://positiveresultsmarketing.co.uk/wp-content/uploads/2015/04/mobileApplicationsU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502241"/>
            <a:ext cx="5421086" cy="3612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3211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83569" y="260350"/>
            <a:ext cx="8460432" cy="57609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00" dirty="0"/>
              <a:t>Инициативная группа педагогов-психологов г. Челябинска,  Методическая и консультативная психолого-педагогическая помощь молодым специалистам в области общего образования от инициативной группы ГМО педагогов-психологов </a:t>
            </a:r>
          </a:p>
          <a:p>
            <a:pPr marL="0" indent="0" algn="ctr">
              <a:buNone/>
            </a:pPr>
            <a:endParaRPr lang="ru-RU" sz="1600" dirty="0"/>
          </a:p>
          <a:p>
            <a:pPr marL="0" indent="0" algn="ctr">
              <a:buNone/>
            </a:pPr>
            <a:r>
              <a:rPr lang="ru-RU" sz="1600" dirty="0"/>
              <a:t>  </a:t>
            </a:r>
            <a:r>
              <a:rPr lang="ru-RU" sz="2400" u="sng" dirty="0">
                <a:hlinkClick r:id="rId2"/>
              </a:rPr>
              <a:t>https://vk.com/club200388220</a:t>
            </a:r>
            <a:r>
              <a:rPr lang="ru-RU" sz="1600" u="sng" dirty="0">
                <a:hlinkClick r:id="rId2"/>
              </a:rPr>
              <a:t>​​​​​​​</a:t>
            </a:r>
            <a:r>
              <a:rPr lang="ru-RU" sz="1600" dirty="0"/>
              <a:t> 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40" t="6219" r="23547" b="3907"/>
          <a:stretch/>
        </p:blipFill>
        <p:spPr bwMode="auto">
          <a:xfrm>
            <a:off x="2409400" y="1916832"/>
            <a:ext cx="4898904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08340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solidFill>
                  <a:srgbClr val="0070C0"/>
                </a:solidFill>
              </a:rPr>
              <a:t>Педагоги-психологи, консультирующие молодых учителей</a:t>
            </a:r>
            <a:br>
              <a:rPr lang="ru-RU" sz="2400" b="1" dirty="0">
                <a:solidFill>
                  <a:srgbClr val="0070C0"/>
                </a:solidFill>
              </a:rPr>
            </a:br>
            <a:endParaRPr lang="ru-RU" sz="2400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3269587"/>
              </p:ext>
            </p:extLst>
          </p:nvPr>
        </p:nvGraphicFramePr>
        <p:xfrm>
          <a:off x="539552" y="1196751"/>
          <a:ext cx="8280919" cy="52565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31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6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004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543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22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251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№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ФИО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Место работы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Телефон, эл. почта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Сопровождение района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Время консультирования учителей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97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Краснопеева Анна Петровна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МАОУ «Лицей № 67 г. Челябинска»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89823391848,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dirty="0">
                          <a:effectLst/>
                          <a:hlinkClick r:id="rId2"/>
                        </a:rPr>
                        <a:t>apkra_1809@mail.ru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Центральный (все районы)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Среда,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15:00 – 16:30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97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Авилова Александра Сергеевна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МБОУ «СОШ № 4 г. Челябинска»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89080416440, 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effectLst/>
                          <a:hlinkClick r:id="rId3"/>
                        </a:rPr>
                        <a:t>bakaeva_sahsa@mail.ru</a:t>
                      </a:r>
                      <a:r>
                        <a:rPr lang="ru-RU" sz="12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Курчатовский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Понедельник,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 15:00 – 17:00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7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Думцева Елена Геннадьевна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МБОУ «С(К)ОШ № 7 г. Челябинска»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effectLst/>
                          <a:hlinkClick r:id="rId4"/>
                        </a:rPr>
                        <a:t>helen.dum@mail.ru</a:t>
                      </a:r>
                      <a:endParaRPr lang="ru-RU" sz="12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89043040856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Калининский (плюс все р-ны по вопросам работы с ОВЗ)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Пятница, по согласованию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29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Костюченкова Ольга Евгеньевна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МБОУ «С(К)ОШ № 127 г. Челябинска»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89043028797, 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slotova89@mail.ru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Металлургический (плюс все р-ны по вопросам работы с ОВЗ)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Будни, по согласованию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64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Савельева Елена Николаевна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МАОУ «Гимназия № 100 г. Челябинска»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effectLst/>
                          <a:hlinkClick r:id="rId5"/>
                        </a:rPr>
                        <a:t>lena130968@yandex.ru</a:t>
                      </a:r>
                      <a:r>
                        <a:rPr lang="ru-RU" sz="1200">
                          <a:effectLst/>
                        </a:rPr>
                        <a:t>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89124774538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Ленинский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Четверг,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16:00 – 17:00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64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Соловьева Анна Александровна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МБОУ «Прогимназия № 90 г. Челябинска»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89124070081,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anjutka2007_81@mail.ru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Тракторозаводский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Будни, по согласованию 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64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Югова Светлана Радиковна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МАОУ «МЛ № 148 г. Челябинска»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89507380093, 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yugova_148@mail.ru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Советский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Пятница,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17:00 – 18:00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129" marR="56129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9079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0" r="11099" b="8374"/>
          <a:stretch>
            <a:fillRect/>
          </a:stretch>
        </p:blipFill>
        <p:spPr bwMode="auto">
          <a:xfrm>
            <a:off x="0" y="0"/>
            <a:ext cx="918210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Рисунок 4" descr="Рисунок1юю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5" r="1492"/>
          <a:stretch>
            <a:fillRect/>
          </a:stretch>
        </p:blipFill>
        <p:spPr bwMode="auto">
          <a:xfrm>
            <a:off x="0" y="3357563"/>
            <a:ext cx="9144000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4" name="Рисунок 9" descr="жж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788" y="-71438"/>
            <a:ext cx="9324976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Рисунок 9" descr="жж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5795963"/>
            <a:ext cx="9259888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5157788"/>
            <a:ext cx="5006975" cy="54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Rectangle 110"/>
          <p:cNvSpPr txBox="1">
            <a:spLocks noChangeArrowheads="1"/>
          </p:cNvSpPr>
          <p:nvPr/>
        </p:nvSpPr>
        <p:spPr bwMode="auto">
          <a:xfrm>
            <a:off x="519113" y="3844925"/>
            <a:ext cx="8229600" cy="114300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3600" b="1" dirty="0"/>
              <a:t>«Школа молодого учителя»</a:t>
            </a:r>
            <a:endParaRPr lang="en-US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defRPr/>
            </a:pP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2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425" y="6046788"/>
            <a:ext cx="500697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825" y="6199188"/>
            <a:ext cx="5006975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10"/>
          <p:cNvSpPr txBox="1">
            <a:spLocks noChangeArrowheads="1"/>
          </p:cNvSpPr>
          <p:nvPr/>
        </p:nvSpPr>
        <p:spPr bwMode="auto">
          <a:xfrm>
            <a:off x="781050" y="5346698"/>
            <a:ext cx="7705725" cy="112236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Заседание 20 января 2021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4287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9816" y="2276872"/>
            <a:ext cx="7772400" cy="14700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861048"/>
            <a:ext cx="6400800" cy="2400672"/>
          </a:xfrm>
        </p:spPr>
        <p:txBody>
          <a:bodyPr>
            <a:normAutofit/>
          </a:bodyPr>
          <a:lstStyle/>
          <a:p>
            <a:endParaRPr lang="ru-RU" b="1" dirty="0">
              <a:solidFill>
                <a:schemeClr val="tx2"/>
              </a:solidFill>
            </a:endParaRPr>
          </a:p>
          <a:p>
            <a:r>
              <a:rPr lang="ru-RU" b="1" dirty="0">
                <a:solidFill>
                  <a:schemeClr val="accent1"/>
                </a:solidFill>
              </a:rPr>
              <a:t>Цифровая образовательная среда: вызовы и риски</a:t>
            </a:r>
          </a:p>
          <a:p>
            <a:pPr algn="r">
              <a:defRPr/>
            </a:pPr>
            <a:endParaRPr lang="ru-RU" b="1" i="1" dirty="0"/>
          </a:p>
          <a:p>
            <a:pPr algn="r">
              <a:defRPr/>
            </a:pPr>
            <a:endParaRPr lang="ru-RU" sz="2300" b="1" i="1" dirty="0">
              <a:solidFill>
                <a:schemeClr val="tx1"/>
              </a:solidFill>
            </a:endParaRPr>
          </a:p>
        </p:txBody>
      </p:sp>
      <p:pic>
        <p:nvPicPr>
          <p:cNvPr id="5" name="Picture 2" descr="http://positiveresultsmarketing.co.uk/wp-content/uploads/2015/04/mobileApplicationsU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502241"/>
            <a:ext cx="5421086" cy="3612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i="1" dirty="0">
                <a:solidFill>
                  <a:schemeClr val="accent1"/>
                </a:solidFill>
              </a:rPr>
              <a:t>Программа «Цифровая экономика Российской Федерации»</a:t>
            </a:r>
            <a:endParaRPr lang="ru-RU" sz="2400" dirty="0">
              <a:solidFill>
                <a:schemeClr val="accent1"/>
              </a:solidFill>
            </a:endParaRPr>
          </a:p>
        </p:txBody>
      </p:sp>
      <p:pic>
        <p:nvPicPr>
          <p:cNvPr id="1026" name="Picture 2" descr="https://thepresentation.ru/img/thumbs/ae10ee0d49eec96db3acec9c5f6ebbbe-800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96752"/>
            <a:ext cx="7200800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9064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400" b="1" i="1" dirty="0">
                <a:solidFill>
                  <a:schemeClr val="accent1"/>
                </a:solidFill>
              </a:rPr>
              <a:t>                    Государственная программа Российской Федерации «Развитие образования»</a:t>
            </a:r>
            <a:br>
              <a:rPr lang="ru-RU" sz="2400" b="1" i="1" dirty="0">
                <a:solidFill>
                  <a:schemeClr val="accent1"/>
                </a:solidFill>
              </a:rPr>
            </a:br>
            <a:r>
              <a:rPr lang="ru-RU" sz="2400" b="1" i="1" dirty="0">
                <a:solidFill>
                  <a:schemeClr val="accent1"/>
                </a:solidFill>
              </a:rPr>
              <a:t> </a:t>
            </a:r>
          </a:p>
        </p:txBody>
      </p:sp>
      <p:pic>
        <p:nvPicPr>
          <p:cNvPr id="1026" name="Picture 2" descr="https://fsd.multiurok.ru/html/2018/05/23/s_5b057796382dd/img0.jpg"/>
          <p:cNvPicPr>
            <a:picLocks noGrp="1" noChangeAspect="1" noChangeArrowheads="1"/>
          </p:cNvPicPr>
          <p:nvPr>
            <p:ph sz="half"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-341" b="-450"/>
          <a:stretch/>
        </p:blipFill>
        <p:spPr bwMode="auto">
          <a:xfrm>
            <a:off x="0" y="0"/>
            <a:ext cx="1979712" cy="2725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бъект 9"/>
          <p:cNvSpPr>
            <a:spLocks noGrp="1"/>
          </p:cNvSpPr>
          <p:nvPr>
            <p:ph sz="half" idx="4294967295"/>
          </p:nvPr>
        </p:nvSpPr>
        <p:spPr>
          <a:xfrm>
            <a:off x="3131840" y="1196752"/>
            <a:ext cx="5040312" cy="537368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2600" b="1" dirty="0"/>
              <a:t>Цель №1</a:t>
            </a:r>
            <a:r>
              <a:rPr lang="ru-RU" sz="2600" dirty="0"/>
              <a:t> (качество образования) предусматривает сохранение </a:t>
            </a:r>
            <a:r>
              <a:rPr lang="ru-RU" sz="2600" dirty="0" err="1"/>
              <a:t>лидрующих</a:t>
            </a:r>
            <a:r>
              <a:rPr lang="ru-RU" sz="2600" dirty="0"/>
              <a:t> позиций России в международных исследованиях качества чтения и понимания текста (PIRLS, TIMSS, PISA), увеличение доли лиц, обучавшихся по образовательным программам среднего профессионального образования, трудоустроившихся в течение календарного года, следующего за годом выпуска; а также увеличение количества ведущих российских университетов, входящих не менее двух лет подряд в топ-100 мировых рейтингов университетов.</a:t>
            </a:r>
          </a:p>
          <a:p>
            <a:pPr marL="0" indent="0">
              <a:buNone/>
            </a:pPr>
            <a:r>
              <a:rPr lang="ru-RU" sz="2600" b="1" dirty="0"/>
              <a:t>Цель №2</a:t>
            </a:r>
            <a:r>
              <a:rPr lang="ru-RU" sz="2600" dirty="0"/>
              <a:t> (доступность образования) характеризуется обеспечением доступности дошкольного образования, отсутствием очереди на зачисление детей в дошкольные образовательные организации; созданием условий, соответствующих требованиям федеральных государственных образовательных стандартов во всех общеобразовательных организациях; обеспечением доли занятого населения в возрасте от 25 до 65 лет, прошедшего повышение квалификации или профессиональную подготовку; увеличением охвата детей в возрасте от 5 до 18 лет программами дополнительного образования.</a:t>
            </a:r>
          </a:p>
          <a:p>
            <a:pPr marL="0" indent="0">
              <a:buNone/>
            </a:pPr>
            <a:r>
              <a:rPr lang="ru-RU" sz="2600" b="1" dirty="0"/>
              <a:t>Цель №3</a:t>
            </a:r>
            <a:r>
              <a:rPr lang="ru-RU" sz="2600" dirty="0"/>
              <a:t> (онлайн-образование) предусматривает увеличение численности прошедших обучение на онлайн-курсах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67656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12925" t="16584" r="10110" b="7465"/>
          <a:stretch/>
        </p:blipFill>
        <p:spPr>
          <a:xfrm>
            <a:off x="1043608" y="1128983"/>
            <a:ext cx="7741000" cy="5729017"/>
          </a:xfrm>
          <a:prstGeom prst="rect">
            <a:avLst/>
          </a:prstGeom>
        </p:spPr>
      </p:pic>
      <p:pic>
        <p:nvPicPr>
          <p:cNvPr id="3074" name="Picture 2" descr="http://klyuchi-ksh1.ucoz.ru/baner/minprosveshhenija_rf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2915816" cy="1535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4644008" y="2492896"/>
            <a:ext cx="4032448" cy="144016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9044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pbs.twimg.com/media/D_LFd5SW4AAEsBj.jpg:larg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9" t="17757" r="8909" b="9537"/>
          <a:stretch/>
        </p:blipFill>
        <p:spPr bwMode="auto">
          <a:xfrm>
            <a:off x="843803" y="243273"/>
            <a:ext cx="7934438" cy="6680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26884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14283" cy="1904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20105" y="169817"/>
            <a:ext cx="8918073" cy="64993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64859" y="3419480"/>
            <a:ext cx="14283" cy="190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9159" y="3571880"/>
            <a:ext cx="14283" cy="19041"/>
          </a:xfrm>
          <a:prstGeom prst="rect">
            <a:avLst/>
          </a:prstGeom>
        </p:spPr>
      </p:pic>
      <p:sp>
        <p:nvSpPr>
          <p:cNvPr id="10" name="Овал 9"/>
          <p:cNvSpPr/>
          <p:nvPr/>
        </p:nvSpPr>
        <p:spPr>
          <a:xfrm>
            <a:off x="2655026" y="1397727"/>
            <a:ext cx="744583" cy="48826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8996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64859" y="3991773"/>
            <a:ext cx="14283" cy="190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/>
          <a:srcRect l="15699" t="5698" r="14370" b="16627"/>
          <a:stretch/>
        </p:blipFill>
        <p:spPr>
          <a:xfrm>
            <a:off x="3223261" y="1690689"/>
            <a:ext cx="6044837" cy="503325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64859" y="3419480"/>
            <a:ext cx="14283" cy="1904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9159" y="3571880"/>
            <a:ext cx="14283" cy="1904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93459" y="3724279"/>
            <a:ext cx="14283" cy="1904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/>
          <a:srcRect l="34513" t="21645" r="14843" b="6664"/>
          <a:stretch/>
        </p:blipFill>
        <p:spPr>
          <a:xfrm>
            <a:off x="0" y="-18580"/>
            <a:ext cx="3544868" cy="3761901"/>
          </a:xfrm>
          <a:prstGeom prst="rect">
            <a:avLst/>
          </a:prstGeom>
        </p:spPr>
      </p:pic>
      <p:sp>
        <p:nvSpPr>
          <p:cNvPr id="12" name="Стрелка вправо 11"/>
          <p:cNvSpPr/>
          <p:nvPr/>
        </p:nvSpPr>
        <p:spPr>
          <a:xfrm rot="9312346">
            <a:off x="3043738" y="1487175"/>
            <a:ext cx="1137860" cy="28210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7541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6814" y="-164643"/>
            <a:ext cx="7907927" cy="2587081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</a:rPr>
              <a:t>Целевая модель</a:t>
            </a:r>
            <a:br>
              <a:rPr lang="ru-RU" sz="3600" b="1" dirty="0">
                <a:solidFill>
                  <a:srgbClr val="0070C0"/>
                </a:solidFill>
              </a:rPr>
            </a:br>
            <a:r>
              <a:rPr lang="ru-RU" sz="3600" b="1" dirty="0">
                <a:solidFill>
                  <a:srgbClr val="0070C0"/>
                </a:solidFill>
              </a:rPr>
              <a:t>цифровой образовательной среды</a:t>
            </a:r>
            <a:r>
              <a:rPr lang="ru-RU" sz="3600" dirty="0">
                <a:solidFill>
                  <a:srgbClr val="0070C0"/>
                </a:solidFill>
              </a:rPr>
              <a:t> </a:t>
            </a:r>
            <a:br>
              <a:rPr lang="ru-RU" sz="3600" dirty="0">
                <a:solidFill>
                  <a:srgbClr val="0070C0"/>
                </a:solidFill>
              </a:rPr>
            </a:br>
            <a:r>
              <a:rPr lang="ru-RU" sz="2000" b="1" dirty="0">
                <a:solidFill>
                  <a:srgbClr val="0070C0"/>
                </a:solidFill>
              </a:rPr>
              <a:t>УТВЕРЖДЕНА </a:t>
            </a:r>
            <a:r>
              <a:rPr lang="ru-RU" sz="2000" b="1" u="sng" dirty="0">
                <a:solidFill>
                  <a:srgbClr val="0070C0"/>
                </a:solidFill>
                <a:hlinkClick r:id="rId2"/>
              </a:rPr>
              <a:t>приказом</a:t>
            </a:r>
            <a:r>
              <a:rPr lang="ru-RU" sz="2000" b="1" dirty="0">
                <a:solidFill>
                  <a:srgbClr val="0070C0"/>
                </a:solidFill>
              </a:rPr>
              <a:t> Министерства просвещения Российской Федерации от 2 декабря 2019 г. N 649</a:t>
            </a:r>
            <a:br>
              <a:rPr lang="ru-RU" sz="2000" b="1" dirty="0">
                <a:solidFill>
                  <a:srgbClr val="0070C0"/>
                </a:solidFill>
              </a:rPr>
            </a:b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/>
          <a:srcRect l="-2383" t="4677" r="1413" b="1760"/>
          <a:stretch/>
        </p:blipFill>
        <p:spPr>
          <a:xfrm>
            <a:off x="195944" y="1894114"/>
            <a:ext cx="4634048" cy="32134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/>
          <a:srcRect t="4051" r="861" b="1804"/>
          <a:stretch/>
        </p:blipFill>
        <p:spPr>
          <a:xfrm>
            <a:off x="4147334" y="3364191"/>
            <a:ext cx="4885633" cy="3068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7156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2194</TotalTime>
  <Words>520</Words>
  <Application>Microsoft Office PowerPoint</Application>
  <PresentationFormat>Экран (4:3)</PresentationFormat>
  <Paragraphs>79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Программа «Цифровая экономика Российской Федерации»</vt:lpstr>
      <vt:lpstr>                    Государственная программа Российской Федерации «Развитие образования»  </vt:lpstr>
      <vt:lpstr>Презентация PowerPoint</vt:lpstr>
      <vt:lpstr>Презентация PowerPoint</vt:lpstr>
      <vt:lpstr>Презентация PowerPoint</vt:lpstr>
      <vt:lpstr>Презентация PowerPoint</vt:lpstr>
      <vt:lpstr>Целевая модель цифровой образовательной среды  УТВЕРЖДЕНА приказом Министерства просвещения Российской Федерации от 2 декабря 2019 г. N 649 </vt:lpstr>
      <vt:lpstr>Презентация PowerPoint</vt:lpstr>
      <vt:lpstr>Презентация PowerPoint</vt:lpstr>
      <vt:lpstr>Педагоги-психологи, консультирующие молодых учителей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aspire</dc:creator>
  <cp:lastModifiedBy>Безрукова Анастасия</cp:lastModifiedBy>
  <cp:revision>29</cp:revision>
  <dcterms:created xsi:type="dcterms:W3CDTF">2019-01-15T13:47:44Z</dcterms:created>
  <dcterms:modified xsi:type="dcterms:W3CDTF">2021-01-21T06:04:39Z</dcterms:modified>
</cp:coreProperties>
</file>