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4" r:id="rId4"/>
    <p:sldId id="259" r:id="rId5"/>
    <p:sldId id="260" r:id="rId6"/>
    <p:sldId id="261" r:id="rId7"/>
    <p:sldId id="276" r:id="rId8"/>
    <p:sldId id="277" r:id="rId9"/>
    <p:sldId id="279" r:id="rId10"/>
    <p:sldId id="280" r:id="rId11"/>
    <p:sldId id="281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82" r:id="rId20"/>
    <p:sldId id="262" r:id="rId21"/>
    <p:sldId id="283" r:id="rId22"/>
    <p:sldId id="263" r:id="rId23"/>
    <p:sldId id="271" r:id="rId24"/>
    <p:sldId id="273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CB7F75-F8BD-4C88-B51C-F14B1DE6A1BB}">
          <p14:sldIdLst>
            <p14:sldId id="257"/>
            <p14:sldId id="258"/>
            <p14:sldId id="274"/>
            <p14:sldId id="259"/>
            <p14:sldId id="260"/>
            <p14:sldId id="261"/>
            <p14:sldId id="276"/>
            <p14:sldId id="277"/>
            <p14:sldId id="279"/>
            <p14:sldId id="280"/>
            <p14:sldId id="281"/>
            <p14:sldId id="275"/>
            <p14:sldId id="265"/>
            <p14:sldId id="266"/>
            <p14:sldId id="267"/>
            <p14:sldId id="268"/>
            <p14:sldId id="269"/>
            <p14:sldId id="270"/>
            <p14:sldId id="282"/>
            <p14:sldId id="262"/>
            <p14:sldId id="283"/>
            <p14:sldId id="263"/>
            <p14:sldId id="271"/>
            <p14:sldId id="273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9899-F885-405D-8B8B-1AA2E3C5AEF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CD1E-24B7-4D16-9124-A3EA31A41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0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CD1E-24B7-4D16-9124-A3EA31A41CE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2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9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7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2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5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2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0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9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2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5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0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56DE4-12B9-4742-8F73-A581692D09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46099-72D8-4703-B87D-48196156A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8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2;&#1080;&#1076;&#1077;&#1086;_&#1057;&#1054;&#1058;/2.%20&#1052;&#1072;&#1089;&#1090;&#1077;&#1088;%20&#1082;&#1083;&#1072;&#1089;&#1089;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2;&#1080;&#1076;&#1077;&#1086;_&#1057;&#1054;&#1058;/3.%20&#1070;&#1088;&#1080;&#1081;%20&#1044;&#1091;&#1076;&#1100;%20&#1087;&#1088;&#1086;%20&#1089;&#1090;&#1086;&#1088;&#1080;&#1090;&#1077;&#1083;&#1083;&#1080;&#1085;&#1075;%20-%20&#1074;&#1099;&#1087;&#1091;&#1089;&#1082;%20&#1087;&#1088;&#1086;%20&#1050;&#1088;&#1077;&#1084;&#1085;&#1080;&#1077;&#1074;&#1091;&#1102;%20&#1076;&#1086;&#1083;&#1080;&#1085;&#1091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0;&#1076;&#1077;&#1086;_&#1057;&#1054;&#1058;/4.%20&#1057;&#1090;&#1086;&#1088;&#1080;&#1090;&#1077;&#1083;&#1083;&#1080;&#1085;&#1075;%20(2)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42;&#1080;&#1076;&#1077;&#1086;_&#1057;&#1054;&#1058;/1-videoplayback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77;&#1086;_&#1057;&#1054;&#1058;/6.%20&#1043;&#1077;&#1081;&#1084;&#1080;&#1092;&#1080;&#1082;&#1072;&#1094;&#1080;&#1103;%20&#1074;%20&#1086;&#1085;&#1083;&#1072;&#1081;&#1085;%20&#1086;&#1073;&#1091;&#1095;&#1077;&#1085;&#1080;&#1080;%20(1).mp4" TargetMode="External"/><Relationship Id="rId2" Type="http://schemas.openxmlformats.org/officeDocument/2006/relationships/hyperlink" Target="&#1042;&#1080;&#1076;&#1077;&#1086;_&#1057;&#1054;&#1058;/5.%20&#1043;&#1077;&#1081;&#1084;&#1080;&#1092;&#1080;&#1082;&#1072;&#1094;&#1080;&#1103;%20&#1074;%20&#1086;&#1085;&#1083;&#1072;&#1081;&#1085;%20&#1086;&#1073;&#1091;&#1095;&#1077;&#1085;&#1080;&#1080;%20(2)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77;&#1086;_&#1057;&#1054;&#1058;/7.%20&#1055;&#1077;&#1088;&#1077;&#1074;&#1077;&#1088;&#1085;&#1091;&#1090;&#1099;&#1081;%20&#1082;&#1083;&#1072;&#1089;&#1089;.mp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yJKJxlsCWU" TargetMode="External"/><Relationship Id="rId3" Type="http://schemas.openxmlformats.org/officeDocument/2006/relationships/hyperlink" Target="https://newsvideo.su/education/video/51125" TargetMode="External"/><Relationship Id="rId7" Type="http://schemas.openxmlformats.org/officeDocument/2006/relationships/hyperlink" Target="https://www.youtube.com/watch?v=1nP4DAqd41o" TargetMode="External"/><Relationship Id="rId2" Type="http://schemas.openxmlformats.org/officeDocument/2006/relationships/hyperlink" Target="https://www.youtube.com/watch?v=1G3Kyu_Ubj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SGylGw4lNA&amp;feature=emb_logo" TargetMode="External"/><Relationship Id="rId5" Type="http://schemas.openxmlformats.org/officeDocument/2006/relationships/hyperlink" Target="https://www.youtube.com/watch?v=9MhRzfXnrLc" TargetMode="External"/><Relationship Id="rId4" Type="http://schemas.openxmlformats.org/officeDocument/2006/relationships/hyperlink" Target="https://www.youtube.com/watch?v=XP7xp3vUyFs&amp;feature=emb_log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nan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r="11099" b="8374"/>
          <a:stretch>
            <a:fillRect/>
          </a:stretch>
        </p:blipFill>
        <p:spPr bwMode="auto">
          <a:xfrm>
            <a:off x="0" y="0"/>
            <a:ext cx="9182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Рисунок 4" descr="Рисунок1юю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r="1492"/>
          <a:stretch>
            <a:fillRect/>
          </a:stretch>
        </p:blipFill>
        <p:spPr bwMode="auto">
          <a:xfrm>
            <a:off x="0" y="3357563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9" descr="жж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71438"/>
            <a:ext cx="9324976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9" descr="жж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795963"/>
            <a:ext cx="92598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50069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10"/>
          <p:cNvSpPr txBox="1">
            <a:spLocks noChangeArrowheads="1"/>
          </p:cNvSpPr>
          <p:nvPr/>
        </p:nvSpPr>
        <p:spPr bwMode="auto">
          <a:xfrm>
            <a:off x="519113" y="3844925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/>
              <a:t>«Школа молодого учителя»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6046788"/>
            <a:ext cx="500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6199188"/>
            <a:ext cx="500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0"/>
          <p:cNvSpPr txBox="1">
            <a:spLocks noChangeArrowheads="1"/>
          </p:cNvSpPr>
          <p:nvPr/>
        </p:nvSpPr>
        <p:spPr bwMode="auto">
          <a:xfrm>
            <a:off x="781050" y="5346698"/>
            <a:ext cx="7705725" cy="1122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 09 декабря 202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372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81" t="24336" r="43685"/>
          <a:stretch>
            <a:fillRect/>
          </a:stretch>
        </p:blipFill>
        <p:spPr bwMode="auto">
          <a:xfrm>
            <a:off x="0" y="260648"/>
            <a:ext cx="5220072" cy="4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172" t="20469" r="32290"/>
          <a:stretch>
            <a:fillRect/>
          </a:stretch>
        </p:blipFill>
        <p:spPr bwMode="auto">
          <a:xfrm>
            <a:off x="3139622" y="2420888"/>
            <a:ext cx="600437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8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64" t="18133" r="32110"/>
          <a:stretch>
            <a:fillRect/>
          </a:stretch>
        </p:blipFill>
        <p:spPr bwMode="auto">
          <a:xfrm>
            <a:off x="1907704" y="219812"/>
            <a:ext cx="5616624" cy="42501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6832" t="55775" r="32150" b="7672"/>
          <a:stretch>
            <a:fillRect/>
          </a:stretch>
        </p:blipFill>
        <p:spPr bwMode="auto">
          <a:xfrm>
            <a:off x="1907704" y="4437112"/>
            <a:ext cx="5616624" cy="18917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5" t="-21239" r="3017" b="43993"/>
          <a:stretch/>
        </p:blipFill>
        <p:spPr bwMode="auto">
          <a:xfrm>
            <a:off x="228182" y="574168"/>
            <a:ext cx="891581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rb7.ru/system/images/image_links/607627/e88c7d0be8568c1768d3a47b9d307d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" y="188640"/>
            <a:ext cx="5256584" cy="26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>
            <a:hlinkClick r:id="rId4" action="ppaction://hlinkfile"/>
          </p:cNvPr>
          <p:cNvSpPr/>
          <p:nvPr/>
        </p:nvSpPr>
        <p:spPr>
          <a:xfrm>
            <a:off x="7956376" y="908720"/>
            <a:ext cx="576064" cy="5543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2000" b="1" dirty="0" err="1" smtClean="0">
                <a:solidFill>
                  <a:schemeClr val="tx2"/>
                </a:solidFill>
              </a:rPr>
              <a:t>Сторителлинг</a:t>
            </a:r>
            <a:r>
              <a:rPr lang="ru-RU" sz="2000" b="1" dirty="0" smtClean="0">
                <a:solidFill>
                  <a:schemeClr val="tx2"/>
                </a:solidFill>
              </a:rPr>
              <a:t> – педагогическая техника, выстроенная в применении историй с конкретной структурой и интересным героем, которая направлена на разрешение педагогических вопросов воспитания, развития и обучения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Виды </a:t>
            </a:r>
            <a:r>
              <a:rPr lang="ru-RU" sz="1600" b="1" dirty="0"/>
              <a:t>педагогического </a:t>
            </a:r>
            <a:r>
              <a:rPr lang="ru-RU" sz="1600" b="1" dirty="0" err="1" smtClean="0"/>
              <a:t>сторителлинга</a:t>
            </a:r>
            <a:endParaRPr lang="ru-RU" sz="1600" b="1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i="1" dirty="0">
                <a:solidFill>
                  <a:schemeClr val="tx2"/>
                </a:solidFill>
              </a:rPr>
              <a:t>Кла</a:t>
            </a:r>
            <a:r>
              <a:rPr lang="ru-RU" sz="1600" b="1" i="1" dirty="0" smtClean="0">
                <a:solidFill>
                  <a:schemeClr val="tx2"/>
                </a:solidFill>
              </a:rPr>
              <a:t>ссический </a:t>
            </a:r>
            <a:r>
              <a:rPr lang="ru-RU" sz="1600" b="1" i="1" dirty="0" err="1" smtClean="0">
                <a:solidFill>
                  <a:schemeClr val="tx2"/>
                </a:solidFill>
              </a:rPr>
              <a:t>сторителлинг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smtClean="0">
                <a:solidFill>
                  <a:schemeClr val="tx2"/>
                </a:solidFill>
              </a:rPr>
              <a:t> - реальная </a:t>
            </a:r>
            <a:r>
              <a:rPr lang="ru-RU" sz="1600" dirty="0">
                <a:solidFill>
                  <a:schemeClr val="tx2"/>
                </a:solidFill>
              </a:rPr>
              <a:t>ситуация из жизни (или вымышленная история) рассказывается самим педагогом. Дети только слушают и воспринимают информацию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А</a:t>
            </a:r>
            <a:r>
              <a:rPr lang="ru-RU" sz="1600" b="1" i="1" dirty="0" smtClean="0">
                <a:solidFill>
                  <a:schemeClr val="tx2"/>
                </a:solidFill>
              </a:rPr>
              <a:t>ктивный </a:t>
            </a:r>
            <a:r>
              <a:rPr lang="ru-RU" sz="1600" b="1" i="1" dirty="0" err="1" smtClean="0">
                <a:solidFill>
                  <a:schemeClr val="tx2"/>
                </a:solidFill>
              </a:rPr>
              <a:t>сторителлинг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dirty="0" smtClean="0">
                <a:solidFill>
                  <a:schemeClr val="tx2"/>
                </a:solidFill>
              </a:rPr>
              <a:t> - педагогом </a:t>
            </a:r>
            <a:r>
              <a:rPr lang="ru-RU" sz="1600" dirty="0">
                <a:solidFill>
                  <a:schemeClr val="tx2"/>
                </a:solidFill>
              </a:rPr>
              <a:t>задается основа события, формируются ее проблемы, цели и задачи. Слушатели стремительно вовлекаются в процесс формирования и пересказа историй. 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chemeClr val="tx2"/>
                </a:solidFill>
              </a:rPr>
              <a:t>Цифровой </a:t>
            </a:r>
            <a:r>
              <a:rPr lang="ru-RU" sz="1600" b="1" i="1" dirty="0" err="1">
                <a:solidFill>
                  <a:schemeClr val="tx2"/>
                </a:solidFill>
              </a:rPr>
              <a:t>сторителлинг</a:t>
            </a:r>
            <a:r>
              <a:rPr lang="ru-RU" sz="1600" dirty="0">
                <a:solidFill>
                  <a:schemeClr val="tx2"/>
                </a:solidFill>
              </a:rPr>
              <a:t> - формат </a:t>
            </a:r>
            <a:r>
              <a:rPr lang="ru-RU" sz="1600" dirty="0" err="1">
                <a:solidFill>
                  <a:schemeClr val="tx2"/>
                </a:solidFill>
              </a:rPr>
              <a:t>сторителлинга</a:t>
            </a:r>
            <a:r>
              <a:rPr lang="ru-RU" sz="1600" dirty="0">
                <a:solidFill>
                  <a:schemeClr val="tx2"/>
                </a:solidFill>
              </a:rPr>
              <a:t>, в котором рассказывание истории дополняется визуальными компонентами (видео, </a:t>
            </a:r>
            <a:r>
              <a:rPr lang="ru-RU" sz="1600" dirty="0" err="1">
                <a:solidFill>
                  <a:schemeClr val="tx2"/>
                </a:solidFill>
              </a:rPr>
              <a:t>скрайбинг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майнд-мэп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инфографика</a:t>
            </a:r>
            <a:r>
              <a:rPr lang="ru-RU" sz="1600" dirty="0">
                <a:solidFill>
                  <a:schemeClr val="tx2"/>
                </a:solidFill>
              </a:rPr>
              <a:t>).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1.bp.blogspot.com/-3mCnftLCs3w/XhY_1dAPKpI/AAAAAAAApjo/dckrpTtcgHYTC6Ahgfmzr3lo_3QDsB4MwCLcBGAsYHQ/s1600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-34" b="-345"/>
          <a:stretch/>
        </p:blipFill>
        <p:spPr bwMode="auto">
          <a:xfrm>
            <a:off x="971600" y="116632"/>
            <a:ext cx="7390029" cy="6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1.bp.blogspot.com/-oi24mDdaJLI/XhY_7nAAYsI/AAAAAAAApjs/jHD1-9MowbgVZu5DkIal5ASIGWrEKfkmgCLcBGAsYHQ/s160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" y="188640"/>
            <a:ext cx="905192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1.bp.blogspot.com/-VSUp1DVk1kc/XhZASusV3gI/AAAAAAAApj4/Z3jEz20v7M8V7Pnin77Fl4oV5NBr6MyugCLcBGAsYHQ/s1600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7" y="1556792"/>
            <a:ext cx="8867483" cy="363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1.bp.blogspot.com/-lipL7sqcM3I/XhZAaLmN9DI/AAAAAAAApj8/Tcsp0so55YUyzFsrbXAdZVj95xStd5a_wCLcBGAsYHQ/s1600/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26"/>
          <a:stretch/>
        </p:blipFill>
        <p:spPr bwMode="auto">
          <a:xfrm>
            <a:off x="395536" y="5145425"/>
            <a:ext cx="8748464" cy="9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1.bp.blogspot.com/-lipL7sqcM3I/XhZAaLmN9DI/AAAAAAAApj8/Tcsp0so55YUyzFsrbXAdZVj95xStd5a_wCLcBGAsYHQ/s1600/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/>
          <a:stretch/>
        </p:blipFill>
        <p:spPr bwMode="auto">
          <a:xfrm>
            <a:off x="507866" y="620688"/>
            <a:ext cx="8375877" cy="54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1.bp.blogspot.com/-b3Bj218H890/XhZAo8nhtLI/AAAAAAAApkE/TLtsT96bc1QzHDc7A-xsjoS0K6EZd91swCLcBGAsYHQ/s1600/72472938_2406229749475082_1819062630044663808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1" r="1841" b="20431"/>
          <a:stretch/>
        </p:blipFill>
        <p:spPr bwMode="auto">
          <a:xfrm>
            <a:off x="1691680" y="6075186"/>
            <a:ext cx="7068219" cy="6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s://1.bp.blogspot.com/-b3Bj218H890/XhZAo8nhtLI/AAAAAAAApkE/TLtsT96bc1QzHDc7A-xsjoS0K6EZd91swCLcBGAsYHQ/s1600/72472938_2406229749475082_1819062630044663808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35" r="-794" b="6858"/>
          <a:stretch/>
        </p:blipFill>
        <p:spPr bwMode="auto">
          <a:xfrm>
            <a:off x="1259632" y="332656"/>
            <a:ext cx="7258000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1.bp.blogspot.com/-3mCnftLCs3w/XhY_1dAPKpI/AAAAAAAApjo/dckrpTtcgHYTC6Ahgfmzr3lo_3QDsB4MwCLcBGAsYHQ/s1600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3" b="76927"/>
          <a:stretch/>
        </p:blipFill>
        <p:spPr bwMode="auto">
          <a:xfrm>
            <a:off x="971600" y="3645024"/>
            <a:ext cx="7456408" cy="152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>
            <a:hlinkClick r:id="rId4" action="ppaction://hlinkfile"/>
          </p:cNvPr>
          <p:cNvSpPr/>
          <p:nvPr/>
        </p:nvSpPr>
        <p:spPr>
          <a:xfrm>
            <a:off x="7956376" y="5733256"/>
            <a:ext cx="561256" cy="482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sz="2400" b="1" dirty="0">
                <a:solidFill>
                  <a:schemeClr val="tx2"/>
                </a:solidFill>
              </a:rPr>
              <a:t>использования техники </a:t>
            </a:r>
            <a:r>
              <a:rPr lang="ru-RU" sz="2400" b="1" dirty="0" err="1">
                <a:solidFill>
                  <a:schemeClr val="tx2"/>
                </a:solidFill>
              </a:rPr>
              <a:t>сторителлинг</a:t>
            </a:r>
            <a:r>
              <a:rPr lang="ru-RU" sz="2400" b="1" dirty="0">
                <a:solidFill>
                  <a:schemeClr val="tx2"/>
                </a:solidFill>
              </a:rPr>
              <a:t> с детьми младшего 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211144" cy="3484983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300" dirty="0" err="1" smtClean="0"/>
              <a:t>Сторителлинг</a:t>
            </a:r>
            <a:r>
              <a:rPr lang="ru-RU" sz="2300" dirty="0" smtClean="0"/>
              <a:t> </a:t>
            </a:r>
            <a:r>
              <a:rPr lang="ru-RU" sz="2300" dirty="0"/>
              <a:t>– отличный способ разнообразить занятия, чтобы найти подход и заинтересовать любого ребенка</a:t>
            </a:r>
            <a:r>
              <a:rPr lang="ru-RU" sz="2300" dirty="0" smtClean="0"/>
              <a:t>.</a:t>
            </a:r>
            <a:endParaRPr lang="ru-RU" sz="23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300" dirty="0"/>
              <a:t>Техника </a:t>
            </a:r>
            <a:r>
              <a:rPr lang="ru-RU" sz="2300" dirty="0" err="1"/>
              <a:t>сторителлинга</a:t>
            </a:r>
            <a:r>
              <a:rPr lang="ru-RU" sz="2300" dirty="0"/>
              <a:t> имеет форму дискурса, потому что рассказы представляют большой интерес, а также развивают фантазию, логику и повышают культурное образование.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300" dirty="0"/>
              <a:t>Детям </a:t>
            </a:r>
            <a:r>
              <a:rPr lang="ru-RU" sz="2300" dirty="0" err="1"/>
              <a:t>сторителлинг</a:t>
            </a:r>
            <a:r>
              <a:rPr lang="ru-RU" sz="2300" dirty="0"/>
              <a:t> помогает научиться умственному восприятию и переработке внешней информации, обогащает устную речь, усиливает культурное самосознание, помогает запомнить материал, развивает грамотность;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300" dirty="0" err="1"/>
              <a:t>Сторителлинг</a:t>
            </a:r>
            <a:r>
              <a:rPr lang="ru-RU" sz="2300" dirty="0"/>
              <a:t> может успешно использоваться в проектной и совместной деятельности детей. </a:t>
            </a:r>
            <a:endParaRPr lang="ru-RU" sz="23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300" dirty="0" err="1" smtClean="0"/>
              <a:t>Сторителлинг</a:t>
            </a:r>
            <a:r>
              <a:rPr lang="ru-RU" sz="2300" dirty="0" smtClean="0"/>
              <a:t> </a:t>
            </a:r>
            <a:r>
              <a:rPr lang="ru-RU" sz="2300" dirty="0"/>
              <a:t>– это замечательный метод преподавания любого материала.</a:t>
            </a:r>
          </a:p>
          <a:p>
            <a:endParaRPr lang="ru-RU" dirty="0"/>
          </a:p>
        </p:txBody>
      </p:sp>
      <p:sp>
        <p:nvSpPr>
          <p:cNvPr id="4" name="5-конечная звезда 3">
            <a:hlinkClick r:id="rId2" action="ppaction://hlinkfile"/>
          </p:cNvPr>
          <p:cNvSpPr/>
          <p:nvPr/>
        </p:nvSpPr>
        <p:spPr>
          <a:xfrm>
            <a:off x="8172400" y="5589240"/>
            <a:ext cx="648072" cy="6263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1005738/6044/v/950/depositphotos_60449149-stock-illustration-education-e-learning-technology-concept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63268"/>
            <a:ext cx="5184576" cy="51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Современные </a:t>
            </a:r>
            <a:r>
              <a:rPr lang="ru-RU" sz="2400" b="1" dirty="0">
                <a:solidFill>
                  <a:schemeClr val="tx2"/>
                </a:solidFill>
              </a:rPr>
              <a:t>образовательные технологии: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кейс-технология как метод образования, «новая грамотность» в цифровую эпоху, навыки сотрудничества и работы в команде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800" dirty="0" smtClean="0">
                <a:solidFill>
                  <a:schemeClr val="tx2"/>
                </a:solidFill>
              </a:rPr>
              <a:t>Кейс-метод</a:t>
            </a:r>
          </a:p>
          <a:p>
            <a:r>
              <a:rPr lang="ru-RU" sz="1800" dirty="0" err="1" smtClean="0">
                <a:solidFill>
                  <a:schemeClr val="tx2"/>
                </a:solidFill>
              </a:rPr>
              <a:t>Геймификация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800" dirty="0" err="1" smtClean="0">
                <a:solidFill>
                  <a:schemeClr val="tx2"/>
                </a:solidFill>
              </a:rPr>
              <a:t>Сторитейллинг</a:t>
            </a:r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chemeClr val="tx2"/>
                </a:solidFill>
              </a:rPr>
              <a:t>Перевернутый класс</a:t>
            </a:r>
          </a:p>
          <a:p>
            <a:endParaRPr lang="ru-RU" sz="1800" dirty="0">
              <a:solidFill>
                <a:schemeClr val="tx2"/>
              </a:solidFill>
            </a:endParaRPr>
          </a:p>
          <a:p>
            <a:endParaRPr lang="ru-RU" sz="1800" dirty="0" smtClean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  <a:p>
            <a:endParaRPr lang="ru-RU" sz="1800" dirty="0" smtClean="0">
              <a:solidFill>
                <a:schemeClr val="tx2"/>
              </a:solidFill>
            </a:endParaRPr>
          </a:p>
          <a:p>
            <a:endParaRPr lang="ru-R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                                              </a:t>
            </a:r>
            <a:r>
              <a:rPr lang="ru-RU" sz="1400" b="1" dirty="0" err="1" smtClean="0">
                <a:solidFill>
                  <a:schemeClr val="tx2"/>
                </a:solidFill>
              </a:rPr>
              <a:t>Шептицкая</a:t>
            </a:r>
            <a:r>
              <a:rPr lang="ru-RU" sz="1400" b="1" dirty="0" smtClean="0">
                <a:solidFill>
                  <a:schemeClr val="tx2"/>
                </a:solidFill>
              </a:rPr>
              <a:t> Наталья Михайловна,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                                              начальник отдела общего образования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                                              МБУ ДПО ЦРО</a:t>
            </a:r>
          </a:p>
          <a:p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4" name="5-конечная звезда 3">
            <a:hlinkClick r:id="rId2" action="ppaction://hlinkfile"/>
          </p:cNvPr>
          <p:cNvSpPr/>
          <p:nvPr/>
        </p:nvSpPr>
        <p:spPr>
          <a:xfrm>
            <a:off x="8532440" y="5582206"/>
            <a:ext cx="504056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2"/>
                </a:solidFill>
              </a:rPr>
              <a:t>Геймификация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s://static.tildacdn.com/tild3334-3132-4439-b330-373961633931/phot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29235" r="11092" b="-543"/>
          <a:stretch/>
        </p:blipFill>
        <p:spPr bwMode="auto">
          <a:xfrm>
            <a:off x="323528" y="1772816"/>
            <a:ext cx="8136904" cy="39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log.kit.msk.ru/wp-content/uploads/2018/05/illustration-1500x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1460" r="18462" b="4801"/>
          <a:stretch/>
        </p:blipFill>
        <p:spPr bwMode="auto">
          <a:xfrm>
            <a:off x="172528" y="1639019"/>
            <a:ext cx="8735474" cy="44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2"/>
                </a:solidFill>
              </a:rPr>
              <a:t>Геймификация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использует следующие элементы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641" y="1772816"/>
            <a:ext cx="8147248" cy="36724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Динамика</a:t>
            </a:r>
            <a:r>
              <a:rPr lang="ru-RU" sz="2000" b="1" dirty="0">
                <a:solidFill>
                  <a:schemeClr val="bg1"/>
                </a:solidFill>
              </a:rPr>
              <a:t>, создание </a:t>
            </a:r>
            <a:r>
              <a:rPr lang="ru-RU" sz="2000" b="1" dirty="0" smtClean="0">
                <a:solidFill>
                  <a:schemeClr val="bg1"/>
                </a:solidFill>
              </a:rPr>
              <a:t>легенды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Мотивация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Взаимодействие пользователей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</a:rPr>
              <a:t>Взаимодействие пользователей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2"/>
                </a:solidFill>
              </a:rPr>
              <a:t>Геймификация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Стереотип 1. Существуют дисциплины, к которым </a:t>
            </a:r>
            <a:r>
              <a:rPr lang="ru-RU" sz="2000" dirty="0" err="1">
                <a:solidFill>
                  <a:schemeClr val="tx2"/>
                </a:solidFill>
              </a:rPr>
              <a:t>геймификация</a:t>
            </a:r>
            <a:r>
              <a:rPr lang="ru-RU" sz="2000" dirty="0">
                <a:solidFill>
                  <a:schemeClr val="tx2"/>
                </a:solidFill>
              </a:rPr>
              <a:t> не применима. Алгебра, геометрия… они ведь слишком </a:t>
            </a:r>
            <a:r>
              <a:rPr lang="ru-RU" sz="2000" dirty="0" smtClean="0">
                <a:solidFill>
                  <a:schemeClr val="tx2"/>
                </a:solidFill>
              </a:rPr>
              <a:t>серьёзные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Стереотип 2. Старшеклассники уже взрослые для </a:t>
            </a:r>
            <a:r>
              <a:rPr lang="ru-RU" sz="2000" dirty="0" err="1" smtClean="0">
                <a:solidFill>
                  <a:schemeClr val="tx2"/>
                </a:solidFill>
              </a:rPr>
              <a:t>геймификации</a:t>
            </a:r>
            <a:r>
              <a:rPr lang="ru-RU" sz="2000" dirty="0" smtClean="0">
                <a:solidFill>
                  <a:schemeClr val="tx2"/>
                </a:solidFill>
              </a:rPr>
              <a:t>. А к ЕГЭ как готовиться будем?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Стереотип 3. Каждый урок должен быть </a:t>
            </a:r>
            <a:r>
              <a:rPr lang="ru-RU" sz="2000" dirty="0" err="1" smtClean="0">
                <a:solidFill>
                  <a:schemeClr val="tx2"/>
                </a:solidFill>
              </a:rPr>
              <a:t>геймифицированным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5-конечная звезда 3">
            <a:hlinkClick r:id="rId2" action="ppaction://hlinkfile"/>
          </p:cNvPr>
          <p:cNvSpPr/>
          <p:nvPr/>
        </p:nvSpPr>
        <p:spPr>
          <a:xfrm>
            <a:off x="7812360" y="4365104"/>
            <a:ext cx="720080" cy="7703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3" action="ppaction://hlinkfile"/>
          </p:cNvPr>
          <p:cNvSpPr/>
          <p:nvPr/>
        </p:nvSpPr>
        <p:spPr>
          <a:xfrm>
            <a:off x="6712630" y="5733256"/>
            <a:ext cx="914400" cy="698376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Перевернутый класс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https://avatars.mds.yandex.net/get-zen_doc/1221393/pub_5da6fd385eb26800ae8a1d63_5da6fda404af1f00b2dca743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14119" r="7044" b="7122"/>
          <a:stretch/>
        </p:blipFill>
        <p:spPr bwMode="auto">
          <a:xfrm>
            <a:off x="524030" y="1484784"/>
            <a:ext cx="8064896" cy="40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>
            <a:hlinkClick r:id="rId3" action="ppaction://hlinkfile"/>
          </p:cNvPr>
          <p:cNvSpPr/>
          <p:nvPr/>
        </p:nvSpPr>
        <p:spPr>
          <a:xfrm>
            <a:off x="7884368" y="5805264"/>
            <a:ext cx="864096" cy="7452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Современные образовательные технологии: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кейс-технология как метод образования, «новая грамотность» в цифровую эпоху, навыки сотрудничества и работы в команде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204864"/>
            <a:ext cx="6120680" cy="3129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100" dirty="0"/>
              <a:t>Ссылки на </a:t>
            </a:r>
            <a:r>
              <a:rPr lang="ru-RU" sz="2100" dirty="0" smtClean="0"/>
              <a:t>видео-сюжеты</a:t>
            </a:r>
          </a:p>
          <a:p>
            <a:pPr marL="0" indent="0">
              <a:buNone/>
            </a:pPr>
            <a:r>
              <a:rPr lang="ru-RU" sz="2100" u="sng" dirty="0" smtClean="0">
                <a:hlinkClick r:id="rId2"/>
              </a:rPr>
              <a:t>https</a:t>
            </a:r>
            <a:r>
              <a:rPr lang="ru-RU" sz="2100" u="sng" dirty="0">
                <a:hlinkClick r:id="rId2"/>
              </a:rPr>
              <a:t>://www.youtube.com/watch?v=1G3Kyu_UbjQ</a:t>
            </a:r>
            <a:r>
              <a:rPr lang="ru-RU" sz="2100" u="sng" dirty="0"/>
              <a:t> </a:t>
            </a:r>
            <a:r>
              <a:rPr lang="ru-RU" sz="2100" dirty="0"/>
              <a:t>Кен Робинсон</a:t>
            </a:r>
          </a:p>
          <a:p>
            <a:pPr marL="0" lvl="0" indent="0">
              <a:buNone/>
            </a:pPr>
            <a:r>
              <a:rPr lang="ru-RU" sz="2100" u="sng" dirty="0">
                <a:hlinkClick r:id="rId3"/>
              </a:rPr>
              <a:t>Конкурсное задание «Мастер класс», Максим Рыжов, Санкт Петербург, 2016 – Учитель года России (newsvideo.su)</a:t>
            </a:r>
            <a:r>
              <a:rPr lang="ru-RU" sz="2100" dirty="0"/>
              <a:t> </a:t>
            </a:r>
            <a:r>
              <a:rPr lang="ru-RU" sz="2100" u="sng" dirty="0" smtClean="0">
                <a:hlinkClick r:id="rId4"/>
              </a:rPr>
              <a:t>https</a:t>
            </a:r>
            <a:r>
              <a:rPr lang="ru-RU" sz="2100" u="sng" dirty="0">
                <a:hlinkClick r:id="rId4"/>
              </a:rPr>
              <a:t>://www.youtube.com/watch?v=XP7xp3vUyFs&amp;feature=emb_logo</a:t>
            </a:r>
            <a:r>
              <a:rPr lang="ru-RU" sz="2100" u="sng" dirty="0"/>
              <a:t> </a:t>
            </a:r>
            <a:r>
              <a:rPr lang="ru-RU" sz="2100" dirty="0" err="1"/>
              <a:t>Геймификация</a:t>
            </a:r>
            <a:endParaRPr lang="ru-RU" sz="2100" dirty="0"/>
          </a:p>
          <a:p>
            <a:pPr marL="0" lvl="0" indent="0">
              <a:buNone/>
            </a:pPr>
            <a:r>
              <a:rPr lang="ru-RU" sz="2100" u="sng" dirty="0">
                <a:hlinkClick r:id="rId5"/>
              </a:rPr>
              <a:t>https://www.youtube.com/watch?v=9MhRzfXnrLc</a:t>
            </a:r>
            <a:r>
              <a:rPr lang="ru-RU" sz="2100" u="sng" dirty="0"/>
              <a:t> </a:t>
            </a:r>
            <a:r>
              <a:rPr lang="ru-RU" sz="2100" dirty="0" err="1"/>
              <a:t>Геймификация</a:t>
            </a:r>
            <a:r>
              <a:rPr lang="ru-RU" sz="2100" dirty="0"/>
              <a:t> </a:t>
            </a:r>
            <a:r>
              <a:rPr lang="ru-RU" sz="2100" u="sng" dirty="0" smtClean="0">
                <a:hlinkClick r:id="rId6"/>
              </a:rPr>
              <a:t>https</a:t>
            </a:r>
            <a:r>
              <a:rPr lang="ru-RU" sz="2100" u="sng" dirty="0">
                <a:hlinkClick r:id="rId6"/>
              </a:rPr>
              <a:t>://www.youtube.com/watch?v=BSGylGw4lNA&amp;feature=emb_logo</a:t>
            </a:r>
            <a:r>
              <a:rPr lang="ru-RU" sz="2100" dirty="0"/>
              <a:t> </a:t>
            </a:r>
            <a:r>
              <a:rPr lang="ru-RU" sz="2100" dirty="0" err="1"/>
              <a:t>Сторителлинг</a:t>
            </a:r>
            <a:endParaRPr lang="ru-RU" sz="2100" dirty="0"/>
          </a:p>
          <a:p>
            <a:pPr marL="0" lvl="0" indent="0">
              <a:buNone/>
            </a:pPr>
            <a:r>
              <a:rPr lang="ru-RU" sz="2100" u="sng" dirty="0">
                <a:hlinkClick r:id="rId7"/>
              </a:rPr>
              <a:t>Система Станиславского для оратора - </a:t>
            </a:r>
            <a:r>
              <a:rPr lang="ru-RU" sz="2100" u="sng" dirty="0" err="1">
                <a:hlinkClick r:id="rId7"/>
              </a:rPr>
              <a:t>YouTube</a:t>
            </a:r>
            <a:r>
              <a:rPr lang="ru-RU" sz="2100" dirty="0"/>
              <a:t> </a:t>
            </a:r>
            <a:r>
              <a:rPr lang="ru-RU" sz="2100" dirty="0" err="1"/>
              <a:t>Сторителлинг</a:t>
            </a:r>
            <a:endParaRPr lang="ru-RU" sz="2100" dirty="0"/>
          </a:p>
          <a:p>
            <a:pPr marL="0" lvl="0" indent="0">
              <a:buNone/>
            </a:pPr>
            <a:r>
              <a:rPr lang="ru-RU" sz="2100" u="sng" dirty="0">
                <a:hlinkClick r:id="rId8"/>
              </a:rPr>
              <a:t>https://www.youtube.com/watch?v=pyJKJxlsCWU</a:t>
            </a:r>
            <a:r>
              <a:rPr lang="ru-RU" sz="2100" dirty="0"/>
              <a:t> </a:t>
            </a:r>
            <a:r>
              <a:rPr lang="ru-RU" sz="2100" dirty="0" smtClean="0"/>
              <a:t> Перевернутый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r="11099" b="8374"/>
          <a:stretch>
            <a:fillRect/>
          </a:stretch>
        </p:blipFill>
        <p:spPr bwMode="auto">
          <a:xfrm>
            <a:off x="0" y="0"/>
            <a:ext cx="9182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Рисунок 4" descr="Рисунок1юю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r="1492"/>
          <a:stretch>
            <a:fillRect/>
          </a:stretch>
        </p:blipFill>
        <p:spPr bwMode="auto">
          <a:xfrm>
            <a:off x="0" y="3357563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9" descr="жж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71438"/>
            <a:ext cx="9324976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9" descr="жж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795963"/>
            <a:ext cx="92598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50069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10"/>
          <p:cNvSpPr txBox="1">
            <a:spLocks noChangeArrowheads="1"/>
          </p:cNvSpPr>
          <p:nvPr/>
        </p:nvSpPr>
        <p:spPr bwMode="auto">
          <a:xfrm>
            <a:off x="519113" y="3844925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/>
              <a:t>«Школа молодого учителя»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6046788"/>
            <a:ext cx="500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6199188"/>
            <a:ext cx="500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0"/>
          <p:cNvSpPr txBox="1">
            <a:spLocks noChangeArrowheads="1"/>
          </p:cNvSpPr>
          <p:nvPr/>
        </p:nvSpPr>
        <p:spPr bwMode="auto">
          <a:xfrm>
            <a:off x="781050" y="5346700"/>
            <a:ext cx="7705725" cy="1122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6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uduguru.org/img/files/907c4f8d5e0f22366f1e49d593ac14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" t="1315" r="698" b="-1315"/>
          <a:stretch/>
        </p:blipFill>
        <p:spPr bwMode="auto">
          <a:xfrm>
            <a:off x="-61614" y="-171400"/>
            <a:ext cx="9205614" cy="71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7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Кейс-метод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changellenge.com/upload/medialibrary/ee0/ee00717ad9ea98618370d1f36a3f6f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4213"/>
            <a:ext cx="8388424" cy="633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isu.pub/140318150546-be179ae66df434273ab85c0ec657c8ce/jpg/pag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 b="9682"/>
          <a:stretch/>
        </p:blipFill>
        <p:spPr bwMode="auto">
          <a:xfrm>
            <a:off x="208376" y="803159"/>
            <a:ext cx="874151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23084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Кейс-метод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38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89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Кейс-метод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https://image.isu.pub/140408053538-c42a3f968361662ee17638ad7ec171d8/jpg/pa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8" y="692696"/>
            <a:ext cx="8932970" cy="66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Преимущества </a:t>
            </a:r>
            <a:r>
              <a:rPr lang="ru-RU" sz="2400" b="1" dirty="0">
                <a:solidFill>
                  <a:schemeClr val="tx2"/>
                </a:solidFill>
              </a:rPr>
              <a:t>кейс-метода по сравнению с традиционными методами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ru-RU" sz="2000" dirty="0"/>
          </a:p>
          <a:p>
            <a:pPr lvl="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Практическая направленность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Интерактивный формат </a:t>
            </a:r>
          </a:p>
          <a:p>
            <a:pPr lvl="0" algn="ctr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lvl="0" algn="r">
              <a:buFont typeface="Wingdings" panose="05000000000000000000" pitchFamily="2" charset="2"/>
              <a:buChar char="ü"/>
            </a:pPr>
            <a:r>
              <a:rPr lang="ru-RU" sz="2000" dirty="0" smtClean="0"/>
              <a:t>Конкретные навыки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20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Отличительные особенности кейс-метода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2980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Решение </a:t>
            </a:r>
            <a:r>
              <a:rPr lang="ru-RU" sz="1800" b="1" dirty="0"/>
              <a:t>кейсов состоит из нескольких </a:t>
            </a:r>
            <a:r>
              <a:rPr lang="ru-RU" sz="1800" b="1" dirty="0" smtClean="0"/>
              <a:t>шагов</a:t>
            </a:r>
          </a:p>
          <a:p>
            <a:pPr marL="0" indent="0">
              <a:buNone/>
            </a:pPr>
            <a:r>
              <a:rPr lang="ru-RU" sz="1800" dirty="0" smtClean="0"/>
              <a:t>1</a:t>
            </a:r>
            <a:r>
              <a:rPr lang="ru-RU" sz="1800" dirty="0"/>
              <a:t>) исследования предложенной ситуации (кейса);</a:t>
            </a:r>
          </a:p>
          <a:p>
            <a:pPr marL="0" indent="0">
              <a:buNone/>
            </a:pPr>
            <a:r>
              <a:rPr lang="ru-RU" sz="1800" dirty="0"/>
              <a:t>2) сбора и анализа недостающей информации;</a:t>
            </a:r>
          </a:p>
          <a:p>
            <a:pPr marL="0" indent="0">
              <a:buNone/>
            </a:pPr>
            <a:r>
              <a:rPr lang="ru-RU" sz="1800" dirty="0"/>
              <a:t>3) обсуждения возможных вариантов решения проблемы;</a:t>
            </a:r>
          </a:p>
          <a:p>
            <a:pPr marL="0" indent="0">
              <a:buNone/>
            </a:pPr>
            <a:r>
              <a:rPr lang="ru-RU" sz="1800" dirty="0"/>
              <a:t>4) выработки наилучшего решения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«Подводные камни» при решении кейсов</a:t>
            </a:r>
          </a:p>
          <a:p>
            <a:pPr marL="0" indent="0">
              <a:buNone/>
            </a:pPr>
            <a:r>
              <a:rPr lang="ru-RU" sz="1800" dirty="0" smtClean="0"/>
              <a:t>1</a:t>
            </a:r>
            <a:r>
              <a:rPr lang="ru-RU" sz="1800" dirty="0"/>
              <a:t>) кейс не имеет правильного ответа;</a:t>
            </a:r>
          </a:p>
          <a:p>
            <a:pPr marL="0" indent="0">
              <a:buNone/>
            </a:pPr>
            <a:r>
              <a:rPr lang="ru-RU" sz="1800" dirty="0" smtClean="0"/>
              <a:t>2) вводные </a:t>
            </a:r>
            <a:r>
              <a:rPr lang="ru-RU" sz="1800" dirty="0"/>
              <a:t>кейса могут противоречить друг другу </a:t>
            </a:r>
            <a:r>
              <a:rPr lang="ru-RU" sz="1800" dirty="0" smtClean="0"/>
              <a:t>или </a:t>
            </a:r>
            <a:r>
              <a:rPr lang="ru-RU" sz="1800" dirty="0"/>
              <a:t>постоянно меняться;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3) </a:t>
            </a:r>
            <a:r>
              <a:rPr lang="ru-RU" sz="1800" dirty="0"/>
              <a:t>кейсы решаются в условиях ограниченного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134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23" t="12728" r="15022" b="7722"/>
          <a:stretch>
            <a:fillRect/>
          </a:stretch>
        </p:blipFill>
        <p:spPr bwMode="auto">
          <a:xfrm>
            <a:off x="0" y="0"/>
            <a:ext cx="58326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7672" r="39485" b="6688"/>
          <a:stretch>
            <a:fillRect/>
          </a:stretch>
        </p:blipFill>
        <p:spPr bwMode="auto">
          <a:xfrm>
            <a:off x="3059832" y="404664"/>
            <a:ext cx="59401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869160"/>
            <a:ext cx="224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http://schoolnano.ru/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267744" y="0"/>
            <a:ext cx="864096" cy="18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335</Words>
  <Application>Microsoft Office PowerPoint</Application>
  <PresentationFormat>Экран (4:3)</PresentationFormat>
  <Paragraphs>113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  Современные образовательные технологии: кейс-технология как метод образования, «новая грамотность» в цифровую эпоху, навыки сотрудничества и работы в команде</vt:lpstr>
      <vt:lpstr>Презентация PowerPoint</vt:lpstr>
      <vt:lpstr>Кейс-метод</vt:lpstr>
      <vt:lpstr>Презентация PowerPoint</vt:lpstr>
      <vt:lpstr>Кейс-метод </vt:lpstr>
      <vt:lpstr>Преимущества кейс-метода по сравнению с традиционными методами обучения</vt:lpstr>
      <vt:lpstr>Отличительные особенности кейс-метода</vt:lpstr>
      <vt:lpstr>Презентация PowerPoint</vt:lpstr>
      <vt:lpstr>Презентация PowerPoint</vt:lpstr>
      <vt:lpstr>Презентация PowerPoint</vt:lpstr>
      <vt:lpstr>Презентация PowerPoint</vt:lpstr>
      <vt:lpstr>Сторителлинг – педагогическая техника, выстроенная в применении историй с конкретной структурой и интересным героем, которая направлена на разрешение педагогических вопросов воспитания, развития 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использования техники сторителлинг с детьми младшего школьного возраста</vt:lpstr>
      <vt:lpstr>Геймификация</vt:lpstr>
      <vt:lpstr>Геймификация использует следующие элементы</vt:lpstr>
      <vt:lpstr>Геймификация</vt:lpstr>
      <vt:lpstr>Перевернутый класс</vt:lpstr>
      <vt:lpstr>Современные образовательные технологии: кейс-технология как метод образования, «новая грамотность» в цифровую эпоху, навыки сотрудничества и работы в команде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2020-12-02T08:19:22Z</dcterms:created>
  <dcterms:modified xsi:type="dcterms:W3CDTF">2020-12-09T08:18:50Z</dcterms:modified>
</cp:coreProperties>
</file>