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97" r:id="rId2"/>
    <p:sldId id="256" r:id="rId3"/>
    <p:sldId id="296" r:id="rId4"/>
    <p:sldId id="263" r:id="rId5"/>
    <p:sldId id="264" r:id="rId6"/>
    <p:sldId id="275" r:id="rId7"/>
    <p:sldId id="298" r:id="rId8"/>
    <p:sldId id="285" r:id="rId9"/>
    <p:sldId id="291" r:id="rId10"/>
    <p:sldId id="290" r:id="rId11"/>
    <p:sldId id="292" r:id="rId12"/>
    <p:sldId id="293" r:id="rId13"/>
    <p:sldId id="286" r:id="rId14"/>
    <p:sldId id="284" r:id="rId15"/>
    <p:sldId id="287" r:id="rId16"/>
    <p:sldId id="294" r:id="rId17"/>
    <p:sldId id="295" r:id="rId18"/>
    <p:sldId id="266" r:id="rId19"/>
    <p:sldId id="272" r:id="rId20"/>
    <p:sldId id="259" r:id="rId21"/>
    <p:sldId id="260" r:id="rId22"/>
    <p:sldId id="261" r:id="rId23"/>
    <p:sldId id="262" r:id="rId24"/>
    <p:sldId id="281" r:id="rId25"/>
    <p:sldId id="273" r:id="rId26"/>
    <p:sldId id="279" r:id="rId27"/>
    <p:sldId id="280" r:id="rId28"/>
    <p:sldId id="276" r:id="rId29"/>
    <p:sldId id="299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1" d="100"/>
          <a:sy n="41" d="100"/>
        </p:scale>
        <p:origin x="135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4DEEB5-7B38-483B-880F-21B453AEEE53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160F5F-F5BC-4035-9281-AA3C5542A71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76725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3677D-A5A5-4DDE-9B61-EB7AEDE32A56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EF649-0DD5-4393-A205-5F85F8C140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3677D-A5A5-4DDE-9B61-EB7AEDE32A56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EF649-0DD5-4393-A205-5F85F8C140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3677D-A5A5-4DDE-9B61-EB7AEDE32A56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EF649-0DD5-4393-A205-5F85F8C140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3677D-A5A5-4DDE-9B61-EB7AEDE32A56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EF649-0DD5-4393-A205-5F85F8C140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3677D-A5A5-4DDE-9B61-EB7AEDE32A56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EF649-0DD5-4393-A205-5F85F8C140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3677D-A5A5-4DDE-9B61-EB7AEDE32A56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EF649-0DD5-4393-A205-5F85F8C140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3677D-A5A5-4DDE-9B61-EB7AEDE32A56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EF649-0DD5-4393-A205-5F85F8C140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3677D-A5A5-4DDE-9B61-EB7AEDE32A56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EF649-0DD5-4393-A205-5F85F8C140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3677D-A5A5-4DDE-9B61-EB7AEDE32A56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EF649-0DD5-4393-A205-5F85F8C140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3677D-A5A5-4DDE-9B61-EB7AEDE32A56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EF649-0DD5-4393-A205-5F85F8C140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3677D-A5A5-4DDE-9B61-EB7AEDE32A56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EF649-0DD5-4393-A205-5F85F8C140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03677D-A5A5-4DDE-9B61-EB7AEDE32A56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7EF649-0DD5-4393-A205-5F85F8C140F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cokio.ru/files/upload/oofis/mr_do/45804.pdf" TargetMode="External"/><Relationship Id="rId2" Type="http://schemas.openxmlformats.org/officeDocument/2006/relationships/hyperlink" Target="https://www.rcokio.ru/files/upload/oofis/mr_do/prikaz_104_17.03.2020.pdf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rcokio.ru/files/upload/oofis/mr_do/zakrepina-metod-rekomend-25.3.20.pdf" TargetMode="External"/><Relationship Id="rId4" Type="http://schemas.openxmlformats.org/officeDocument/2006/relationships/hyperlink" Target="https://www.rcokio.ru/files/upload/oofis/mr_do/mr.docx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cokio.ru/files/upload/oofis/mr_do/rekomendacii_12.10.2020.pdf" TargetMode="Externa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9.gif"/><Relationship Id="rId4" Type="http://schemas.openxmlformats.org/officeDocument/2006/relationships/image" Target="../media/image38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openschool.ru/ru/content/lesson/18852" TargetMode="External"/><Relationship Id="rId2" Type="http://schemas.openxmlformats.org/officeDocument/2006/relationships/hyperlink" Target="http://zillion.net/ru/blog/375/blended-learning-pieriekhod-k-smieshannomu-obuchieniiu-za-5-shaghov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theoryandpractice.ru/posts/10128-vtoraya-pamyat" TargetMode="External"/><Relationship Id="rId5" Type="http://schemas.openxmlformats.org/officeDocument/2006/relationships/hyperlink" Target="http://www.theteachertoolkit.com/index.php/tool/frayer-model" TargetMode="External"/><Relationship Id="rId4" Type="http://schemas.openxmlformats.org/officeDocument/2006/relationships/hyperlink" Target="http://www.eduplace.com/graphicorganizer/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Z9orbxoRofI" TargetMode="External"/><Relationship Id="rId2" Type="http://schemas.openxmlformats.org/officeDocument/2006/relationships/hyperlink" Target="http://www.mann-ivanov-ferber.ru/books/masterstvo_uchitelya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youtube.com/watch?v=wont2v_LZ1E" TargetMode="External"/><Relationship Id="rId4" Type="http://schemas.openxmlformats.org/officeDocument/2006/relationships/hyperlink" Target="https://www.youtube.com/watch?v=SFnMTHhKdkw&amp;t=342s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blog.openschool.ru/" TargetMode="External"/><Relationship Id="rId2" Type="http://schemas.openxmlformats.org/officeDocument/2006/relationships/hyperlink" Target="http://conference2017.blendedlearning.pro/materials2017/09-9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blendedlearning.pro/quarantine/meetings/blended-cafe/?fbclid=IwAR2VlqYt5v-ynW6K0ZVeGzBZ4puvjTf7jR8UdKuoJrnxfLy3mAXDS5ataiQ" TargetMode="External"/><Relationship Id="rId4" Type="http://schemas.openxmlformats.org/officeDocument/2006/relationships/hyperlink" Target="http://blendedlearning.pro/application/actions/alt/2-2/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nsultant.ru/document/cons_doc_LAW_347034/affd388ac5d286d2ddbd5a1fc91c0d9b0bc06984/#dst100275" TargetMode="External"/><Relationship Id="rId7" Type="http://schemas.openxmlformats.org/officeDocument/2006/relationships/image" Target="../media/image16.jpeg"/><Relationship Id="rId2" Type="http://schemas.openxmlformats.org/officeDocument/2006/relationships/hyperlink" Target="http://www.consultant.ru/document/cons_doc_LAW_347034/affd388ac5d286d2ddbd5a1fc91c0d9b0bc06984/#dst100272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rcokio.ru/files/upload/oofis/mr_do/rospotrebnadzora_0114380-17-32.pdf" TargetMode="External"/><Relationship Id="rId5" Type="http://schemas.openxmlformats.org/officeDocument/2006/relationships/hyperlink" Target="http://iroski.ru/sites/default/files/%D0%9F%D1%80%D0%B8%D0%BA%D0%B0%D0%B7%20N%20816_%D0%94%D0%B8%D1%81%D1%82%D0%B0%D0%BD%D1%86%D0%B8%D0%BE%D0%BD%D0%BD%D0%BE%D0%B5%20%D0%BE%D0%B1%D1%83%D1%87%D0%B5%D0%BD%D0%B8%D0%B5.pdf" TargetMode="External"/><Relationship Id="rId4" Type="http://schemas.openxmlformats.org/officeDocument/2006/relationships/hyperlink" Target="http://www.consultant.ru/document/cons_doc_LAW_347034/ec8bc3d6696e014968fc6218972217562b54d84a/#dst100869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60" r="11099" b="8374"/>
          <a:stretch>
            <a:fillRect/>
          </a:stretch>
        </p:blipFill>
        <p:spPr bwMode="auto">
          <a:xfrm>
            <a:off x="0" y="0"/>
            <a:ext cx="9182100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Рисунок 4" descr="Рисунок1юю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5" r="1492"/>
          <a:stretch>
            <a:fillRect/>
          </a:stretch>
        </p:blipFill>
        <p:spPr bwMode="auto">
          <a:xfrm>
            <a:off x="0" y="3357563"/>
            <a:ext cx="9144000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Рисунок 9" descr="жж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788" y="-71438"/>
            <a:ext cx="9324976" cy="126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Рисунок 9" descr="жж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5795963"/>
            <a:ext cx="9259888" cy="104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5157788"/>
            <a:ext cx="5006975" cy="54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9" name="Rectangle 110"/>
          <p:cNvSpPr txBox="1">
            <a:spLocks noChangeArrowheads="1"/>
          </p:cNvSpPr>
          <p:nvPr/>
        </p:nvSpPr>
        <p:spPr bwMode="auto">
          <a:xfrm>
            <a:off x="519113" y="3844925"/>
            <a:ext cx="8229600" cy="1143000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3600" b="1" dirty="0"/>
              <a:t>«Школа молодого учителя»</a:t>
            </a:r>
            <a:endParaRPr lang="en-US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>
              <a:defRPr/>
            </a:pP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2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0425" y="6046788"/>
            <a:ext cx="5006975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2825" y="6199188"/>
            <a:ext cx="5006975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110"/>
          <p:cNvSpPr txBox="1">
            <a:spLocks noChangeArrowheads="1"/>
          </p:cNvSpPr>
          <p:nvPr/>
        </p:nvSpPr>
        <p:spPr bwMode="auto">
          <a:xfrm>
            <a:off x="781050" y="5346698"/>
            <a:ext cx="7705725" cy="112236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Заседание 11 ноября 202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2102153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12925" t="16584" r="10110" b="7465"/>
          <a:stretch/>
        </p:blipFill>
        <p:spPr>
          <a:xfrm>
            <a:off x="1043608" y="1128983"/>
            <a:ext cx="7741000" cy="5729017"/>
          </a:xfrm>
          <a:prstGeom prst="rect">
            <a:avLst/>
          </a:prstGeom>
        </p:spPr>
      </p:pic>
      <p:pic>
        <p:nvPicPr>
          <p:cNvPr id="3074" name="Picture 2" descr="http://klyuchi-ksh1.ucoz.ru/baner/minprosveshhenija_rf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2915816" cy="1535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 4"/>
          <p:cNvSpPr/>
          <p:nvPr/>
        </p:nvSpPr>
        <p:spPr>
          <a:xfrm>
            <a:off x="4644008" y="2924944"/>
            <a:ext cx="4032448" cy="64807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49044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9938" name="Picture 2" descr="О коронавирусной инфек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171400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tx2"/>
                </a:solidFill>
              </a:rPr>
              <a:t>Нормативно-правовая база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764704"/>
            <a:ext cx="8219256" cy="54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dirty="0">
                <a:hlinkClick r:id="rId2"/>
              </a:rPr>
              <a:t>Приказ Министерства просвещения Российской Федерации от 17.03.2020 г. № 104 «Об организации образовательной деятельности в организациях, реализующих образовательные программы начального общего, основного общего и среднего общего образования, образовательные программы среднего профессионального образования, соответствующего дополнительного профессионального образования и дополнительные общеобразовательные программы, в условиях распространения новой </a:t>
            </a:r>
            <a:r>
              <a:rPr lang="ru-RU" sz="1800" dirty="0" err="1">
                <a:hlinkClick r:id="rId2"/>
              </a:rPr>
              <a:t>коронавирусной</a:t>
            </a:r>
            <a:r>
              <a:rPr lang="ru-RU" sz="1800" dirty="0">
                <a:hlinkClick r:id="rId2"/>
              </a:rPr>
              <a:t> инфекции на территории Российской Федерации»</a:t>
            </a:r>
            <a:endParaRPr lang="ru-RU" sz="1800" dirty="0"/>
          </a:p>
          <a:p>
            <a:pPr>
              <a:buNone/>
            </a:pPr>
            <a:r>
              <a:rPr lang="ru-RU" sz="1800" dirty="0">
                <a:hlinkClick r:id="rId3"/>
              </a:rPr>
              <a:t>Приказ Министерства просвещения Российской Федерации от 17.03.2020 № 103 "Об утверждении временного порядка сопровождения реализации образовательных программ начального общего, основного общего, среднего общего образования, образовательных программ среднего профессионального образования и дополнительных общеобразовательных программ с применением электронного обучения и дистанционных образовательных технологий"</a:t>
            </a:r>
            <a:endParaRPr lang="ru-RU" sz="1800" dirty="0"/>
          </a:p>
          <a:p>
            <a:pPr>
              <a:buNone/>
            </a:pPr>
            <a:r>
              <a:rPr lang="ru-RU" sz="1800" dirty="0">
                <a:hlinkClick r:id="rId4"/>
              </a:rPr>
              <a:t>Методические рекомендации по реализации программ начального общего, основного общего, среднего общего, среднего профессионального образования и дополнительных общеобразовательных программ с использованием электронного обучения и дистанционных образовательных технологий</a:t>
            </a:r>
            <a:endParaRPr lang="ru-RU" sz="1800" dirty="0"/>
          </a:p>
          <a:p>
            <a:pPr>
              <a:buNone/>
            </a:pPr>
            <a:r>
              <a:rPr lang="ru-RU" sz="1800" dirty="0">
                <a:hlinkClick r:id="rId5"/>
              </a:rPr>
              <a:t>Рекомендации для педагогов по организации </a:t>
            </a:r>
            <a:r>
              <a:rPr lang="ru-RU" sz="1800" dirty="0" err="1">
                <a:hlinkClick r:id="rId5"/>
              </a:rPr>
              <a:t>динстационного</a:t>
            </a:r>
            <a:r>
              <a:rPr lang="ru-RU" sz="1800" dirty="0">
                <a:hlinkClick r:id="rId5"/>
              </a:rPr>
              <a:t> обучения детей с ОВЗ</a:t>
            </a:r>
            <a:endParaRPr lang="ru-RU" sz="1800" dirty="0"/>
          </a:p>
          <a:p>
            <a:pPr>
              <a:buNone/>
            </a:pPr>
            <a:endParaRPr lang="ru-RU" sz="16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solidFill>
                  <a:schemeClr val="tx2"/>
                </a:solidFill>
              </a:rPr>
              <a:t>Нормативно-правовая база</a:t>
            </a:r>
            <a:endParaRPr lang="ru-RU" sz="24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3165" t="18928" r="22485" b="7090"/>
          <a:stretch>
            <a:fillRect/>
          </a:stretch>
        </p:blipFill>
        <p:spPr bwMode="auto">
          <a:xfrm>
            <a:off x="1691680" y="1196752"/>
            <a:ext cx="7056784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51520" y="1484784"/>
            <a:ext cx="54360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Письмо  </a:t>
            </a:r>
            <a:r>
              <a:rPr lang="ru-RU" b="1" dirty="0" err="1"/>
              <a:t>Роспотребнадзора</a:t>
            </a:r>
            <a:r>
              <a:rPr lang="ru-RU" b="1" dirty="0"/>
              <a:t> N 02/16587-2020-24, </a:t>
            </a:r>
            <a:r>
              <a:rPr lang="ru-RU" b="1" dirty="0" err="1"/>
              <a:t>Минпросвещения</a:t>
            </a:r>
            <a:r>
              <a:rPr lang="ru-RU" b="1" dirty="0"/>
              <a:t> России N ГД-1192/03 от 12.08.2020 "Об организации работы общеобразовательных организаций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solidFill>
                  <a:schemeClr val="tx2"/>
                </a:solidFill>
              </a:rPr>
              <a:t>Нормативно-правовая база</a:t>
            </a:r>
            <a:endParaRPr lang="ru-RU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22691" t="17719" r="23073" b="20267"/>
          <a:stretch>
            <a:fillRect/>
          </a:stretch>
        </p:blipFill>
        <p:spPr bwMode="auto">
          <a:xfrm>
            <a:off x="19495" y="1052736"/>
            <a:ext cx="8872985" cy="570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3165" t="24497" r="24059"/>
          <a:stretch>
            <a:fillRect/>
          </a:stretch>
        </p:blipFill>
        <p:spPr bwMode="auto">
          <a:xfrm>
            <a:off x="971600" y="980728"/>
            <a:ext cx="7306892" cy="5877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ru-RU" sz="2400" b="1" dirty="0">
                <a:solidFill>
                  <a:schemeClr val="tx2"/>
                </a:solidFill>
              </a:rPr>
            </a:br>
            <a:br>
              <a:rPr lang="ru-RU" sz="2400" b="1" dirty="0">
                <a:solidFill>
                  <a:schemeClr val="tx2"/>
                </a:solidFill>
              </a:rPr>
            </a:br>
            <a:r>
              <a:rPr lang="ru-RU" sz="2400" b="1" dirty="0">
                <a:solidFill>
                  <a:schemeClr val="tx2"/>
                </a:solidFill>
              </a:rPr>
              <a:t>Нормативно-правовая база</a:t>
            </a:r>
            <a:br>
              <a:rPr lang="ru-RU" sz="2400" b="1" dirty="0">
                <a:solidFill>
                  <a:schemeClr val="tx2"/>
                </a:solidFill>
              </a:rPr>
            </a:br>
            <a:br>
              <a:rPr lang="ru-RU" sz="2400" b="1" dirty="0">
                <a:solidFill>
                  <a:schemeClr val="tx2"/>
                </a:solidFill>
              </a:rPr>
            </a:br>
            <a:r>
              <a:rPr lang="ru-RU" sz="2000" dirty="0">
                <a:hlinkClick r:id="rId3"/>
              </a:rPr>
              <a:t>Письмо Министерства просвещения Российской Федерации от 12.10.2020 г. № ГД-1736/03 «О рекомендациях по использованию информационных технологий</a:t>
            </a:r>
            <a:r>
              <a:rPr lang="ru-RU" sz="2400" dirty="0">
                <a:hlinkClick r:id="rId3"/>
              </a:rPr>
              <a:t>»</a:t>
            </a:r>
            <a:br>
              <a:rPr lang="ru-RU" sz="2400" dirty="0"/>
            </a:br>
            <a:endParaRPr lang="ru-RU" sz="24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5849" t="8587" r="24059"/>
          <a:stretch>
            <a:fillRect/>
          </a:stretch>
        </p:blipFill>
        <p:spPr bwMode="auto">
          <a:xfrm>
            <a:off x="1445255" y="0"/>
            <a:ext cx="668415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2051720" y="980728"/>
            <a:ext cx="3240360" cy="7200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4060" t="10178" r="23237" b="2128"/>
          <a:stretch>
            <a:fillRect/>
          </a:stretch>
        </p:blipFill>
        <p:spPr bwMode="auto">
          <a:xfrm>
            <a:off x="1547664" y="260648"/>
            <a:ext cx="6696744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2051720" y="1268760"/>
            <a:ext cx="3240360" cy="7200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 l="6914" t="19313" r="32208" b="1938"/>
          <a:stretch>
            <a:fillRect/>
          </a:stretch>
        </p:blipFill>
        <p:spPr bwMode="auto">
          <a:xfrm>
            <a:off x="395535" y="247556"/>
            <a:ext cx="8433937" cy="6133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http://present5.com/presentation/1/193218574_442706074.pdf-img/193218574_442706074.pdf-8.jpg"/>
          <p:cNvPicPr>
            <a:picLocks noChangeAspect="1" noChangeArrowheads="1"/>
          </p:cNvPicPr>
          <p:nvPr/>
        </p:nvPicPr>
        <p:blipFill>
          <a:blip r:embed="rId3" cstate="print"/>
          <a:srcRect l="11812" t="28350" r="59838" b="32801"/>
          <a:stretch>
            <a:fillRect/>
          </a:stretch>
        </p:blipFill>
        <p:spPr bwMode="auto">
          <a:xfrm>
            <a:off x="2051720" y="1556792"/>
            <a:ext cx="2668534" cy="2070231"/>
          </a:xfrm>
          <a:prstGeom prst="rect">
            <a:avLst/>
          </a:prstGeom>
          <a:noFill/>
        </p:spPr>
      </p:pic>
      <p:pic>
        <p:nvPicPr>
          <p:cNvPr id="4" name="Picture 2" descr="http://present5.com/presentation/1/193218574_442706074.pdf-img/193218574_442706074.pdf-8.jpg"/>
          <p:cNvPicPr>
            <a:picLocks noChangeAspect="1" noChangeArrowheads="1"/>
          </p:cNvPicPr>
          <p:nvPr/>
        </p:nvPicPr>
        <p:blipFill>
          <a:blip r:embed="rId3" cstate="print"/>
          <a:srcRect l="52604" t="23688" r="6361" b="35909"/>
          <a:stretch>
            <a:fillRect/>
          </a:stretch>
        </p:blipFill>
        <p:spPr bwMode="auto">
          <a:xfrm>
            <a:off x="2051720" y="3645024"/>
            <a:ext cx="2664296" cy="2111495"/>
          </a:xfrm>
          <a:prstGeom prst="rect">
            <a:avLst/>
          </a:prstGeom>
          <a:noFill/>
        </p:spPr>
      </p:pic>
      <p:pic>
        <p:nvPicPr>
          <p:cNvPr id="12290" name="Picture 2" descr="http://present5.com/presentation/7293143_457785994/image-18.jpg"/>
          <p:cNvPicPr>
            <a:picLocks noChangeAspect="1" noChangeArrowheads="1"/>
          </p:cNvPicPr>
          <p:nvPr/>
        </p:nvPicPr>
        <p:blipFill>
          <a:blip r:embed="rId4" cstate="print"/>
          <a:srcRect l="27300" t="24888" r="29793" b="6668"/>
          <a:stretch>
            <a:fillRect/>
          </a:stretch>
        </p:blipFill>
        <p:spPr bwMode="auto">
          <a:xfrm>
            <a:off x="4644008" y="1556792"/>
            <a:ext cx="2592288" cy="2263110"/>
          </a:xfrm>
          <a:prstGeom prst="rect">
            <a:avLst/>
          </a:prstGeom>
          <a:noFill/>
        </p:spPr>
      </p:pic>
      <p:pic>
        <p:nvPicPr>
          <p:cNvPr id="12292" name="Picture 4" descr="http://bloxtest.kmccully.net/wp-content/uploads/2016/10/1165445_36842535-1024x768.jpg"/>
          <p:cNvPicPr>
            <a:picLocks noChangeAspect="1" noChangeArrowheads="1"/>
          </p:cNvPicPr>
          <p:nvPr/>
        </p:nvPicPr>
        <p:blipFill>
          <a:blip r:embed="rId5" cstate="print"/>
          <a:srcRect l="10700" t="22640" r="14735" b="13376"/>
          <a:stretch>
            <a:fillRect/>
          </a:stretch>
        </p:blipFill>
        <p:spPr bwMode="auto">
          <a:xfrm>
            <a:off x="4564245" y="3861048"/>
            <a:ext cx="2685344" cy="1872208"/>
          </a:xfrm>
          <a:prstGeom prst="rect">
            <a:avLst/>
          </a:prstGeom>
          <a:noFill/>
        </p:spPr>
      </p:pic>
      <p:cxnSp>
        <p:nvCxnSpPr>
          <p:cNvPr id="8" name="Прямая со стрелкой 7"/>
          <p:cNvCxnSpPr/>
          <p:nvPr/>
        </p:nvCxnSpPr>
        <p:spPr>
          <a:xfrm flipV="1">
            <a:off x="2699792" y="2420888"/>
            <a:ext cx="3600400" cy="2808312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 rot="19320288">
            <a:off x="1949533" y="3432672"/>
            <a:ext cx="4653024" cy="4735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</a:rPr>
              <a:t>Степень свободы и ответственности обучающегося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50" name="Picture 2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 l="35437" t="8871"/>
          <a:stretch>
            <a:fillRect/>
          </a:stretch>
        </p:blipFill>
        <p:spPr bwMode="auto">
          <a:xfrm>
            <a:off x="5220072" y="4869160"/>
            <a:ext cx="1722148" cy="1820705"/>
          </a:xfrm>
          <a:prstGeom prst="rect">
            <a:avLst/>
          </a:prstGeom>
          <a:noFill/>
        </p:spPr>
      </p:pic>
      <p:pic>
        <p:nvPicPr>
          <p:cNvPr id="22548" name="Picture 20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2780928"/>
            <a:ext cx="2520280" cy="2520281"/>
          </a:xfrm>
          <a:prstGeom prst="rect">
            <a:avLst/>
          </a:prstGeom>
          <a:noFill/>
        </p:spPr>
      </p:pic>
      <p:pic>
        <p:nvPicPr>
          <p:cNvPr id="22542" name="Picture 14" descr="ÐÐ°ÑÑÐ¸Ð½ÐºÐ¸ Ð¿Ð¾ Ð·Ð°Ð¿ÑÐ¾ÑÑ ÑÑÐµÐ´Ð° Ð²ÑÑÐ¾ÐºÐ¸Ñ Ð¾Ð¶Ð¸Ð´Ð°Ð½Ð¸Ð¹"/>
          <p:cNvPicPr>
            <a:picLocks noChangeAspect="1" noChangeArrowheads="1"/>
          </p:cNvPicPr>
          <p:nvPr/>
        </p:nvPicPr>
        <p:blipFill>
          <a:blip r:embed="rId4" cstate="print"/>
          <a:srcRect l="27405" t="8039" r="29126" b="40781"/>
          <a:stretch>
            <a:fillRect/>
          </a:stretch>
        </p:blipFill>
        <p:spPr bwMode="auto">
          <a:xfrm>
            <a:off x="2339752" y="5229200"/>
            <a:ext cx="1599906" cy="1412776"/>
          </a:xfrm>
          <a:prstGeom prst="rect">
            <a:avLst/>
          </a:prstGeom>
          <a:noFill/>
        </p:spPr>
      </p:pic>
      <p:pic>
        <p:nvPicPr>
          <p:cNvPr id="22544" name="Picture 1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1920" y="1340768"/>
            <a:ext cx="2808312" cy="1755195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solidFill>
                  <a:srgbClr val="00B050"/>
                </a:solidFill>
              </a:rPr>
              <a:t>Смешанное обучение: факторы успеха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2492896"/>
            <a:ext cx="2448272" cy="5543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1. </a:t>
            </a:r>
            <a:r>
              <a:rPr lang="ru-RU" b="1" dirty="0" err="1">
                <a:solidFill>
                  <a:schemeClr val="tx1"/>
                </a:solidFill>
              </a:rPr>
              <a:t>Персонализация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95936" y="3717032"/>
            <a:ext cx="3168352" cy="6983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5. Практико-ориентированная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</a:rPr>
              <a:t> работа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084168" y="1916832"/>
            <a:ext cx="2232248" cy="6983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4. Личная ответственность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660232" y="5589240"/>
            <a:ext cx="2232248" cy="6983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6. Формы групповой работы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51520" y="4509120"/>
            <a:ext cx="2880320" cy="6983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2. Обучение, основанное на мастерстве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0" y="5517232"/>
            <a:ext cx="284380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3. Среда высоких ожиданий</a:t>
            </a:r>
          </a:p>
        </p:txBody>
      </p:sp>
      <p:sp>
        <p:nvSpPr>
          <p:cNvPr id="22534" name="AutoShape 6" descr="ÐÐ°ÑÑÐ¸Ð½ÐºÐ¸ Ð¿Ð¾ Ð·Ð°Ð¿ÑÐ¾ÑÑ Ð¾Ð±ÑÑÐµÐ½Ð¸Ðµ, Ð¾ÑÐ½Ð¾Ð²Ð°Ð½Ð½Ð¾Ðµ Ð½Ð° Ð¼Ð°ÑÑÐµÑÑÑÐ²Ð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6" name="AutoShape 8" descr="ÐÐ°ÑÑÐ¸Ð½ÐºÐ¸ Ð¿Ð¾ Ð·Ð°Ð¿ÑÐ¾ÑÑ Ð¾Ð±ÑÑÐµÐ½Ð¸Ðµ, Ð¾ÑÐ½Ð¾Ð²Ð°Ð½Ð½Ð¾Ðµ Ð½Ð° Ð¼Ð°ÑÑÐµÑÑÑÐ²Ð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8" name="AutoShape 10" descr="ÐÐ°ÑÑÐ¸Ð½ÐºÐ¸ Ð¿Ð¾ Ð·Ð°Ð¿ÑÐ¾ÑÑ Ð¾Ð±ÑÑÐµÐ½Ð¸Ðµ, Ð¾ÑÐ½Ð¾Ð²Ð°Ð½Ð½Ð¾Ðµ Ð½Ð° Ð¼Ð°ÑÑÐµÑÑÑÐ²Ð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40" name="AutoShape 12" descr="ÐÐ°ÑÑÐ¸Ð½ÐºÐ¸ Ð¿Ð¾ Ð·Ð°Ð¿ÑÐ¾ÑÑ Ð¾Ð±ÑÑÐµÐ½Ð¸Ðµ, Ð¾ÑÐ½Ð¾Ð²Ð°Ð½Ð½Ð¾Ðµ Ð½Ð° Ð¼Ð°ÑÑÐµÑÑÑÐ²Ð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546" name="Picture 18" descr="ÐÐ°ÑÑÐ¸Ð½ÐºÐ¸ Ð¿Ð¾ Ð·Ð°Ð¿ÑÐ¾ÑÑ Ð¿ÑÐ°ÐºÑÐ¸ÐºÐ¾-Ð¾ÑÐ¸ÐµÐ½ÑÐ¸ÑÐ¾Ð²Ð°Ð½Ð½Ð°Ñ ÑÐ°Ð±Ð¾ÑÐ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31640" y="2996952"/>
            <a:ext cx="2205246" cy="1512168"/>
          </a:xfrm>
          <a:prstGeom prst="rect">
            <a:avLst/>
          </a:prstGeom>
          <a:noFill/>
        </p:spPr>
      </p:pic>
      <p:pic>
        <p:nvPicPr>
          <p:cNvPr id="22552" name="Picture 2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2" y="1196752"/>
            <a:ext cx="4075343" cy="13681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-171400"/>
            <a:ext cx="4608512" cy="46085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9816" y="2276872"/>
            <a:ext cx="7772400" cy="14700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3861048"/>
            <a:ext cx="6400800" cy="2400672"/>
          </a:xfrm>
        </p:spPr>
        <p:txBody>
          <a:bodyPr>
            <a:normAutofit fontScale="77500" lnSpcReduction="20000"/>
          </a:bodyPr>
          <a:lstStyle/>
          <a:p>
            <a:endParaRPr lang="ru-RU" b="1" dirty="0">
              <a:solidFill>
                <a:schemeClr val="tx2"/>
              </a:solidFill>
            </a:endParaRPr>
          </a:p>
          <a:p>
            <a:r>
              <a:rPr lang="ru-RU" b="1" dirty="0">
                <a:solidFill>
                  <a:schemeClr val="tx2"/>
                </a:solidFill>
              </a:rPr>
              <a:t>Применение смешанного обучения (СО) в процессе использования ИКТ- технологи</a:t>
            </a:r>
          </a:p>
          <a:p>
            <a:pPr algn="r">
              <a:defRPr/>
            </a:pPr>
            <a:endParaRPr lang="ru-RU" b="1" i="1" dirty="0"/>
          </a:p>
          <a:p>
            <a:pPr algn="r">
              <a:defRPr/>
            </a:pPr>
            <a:endParaRPr lang="ru-RU" sz="2300" b="1" i="1" dirty="0">
              <a:solidFill>
                <a:schemeClr val="tx1"/>
              </a:solidFill>
            </a:endParaRPr>
          </a:p>
          <a:p>
            <a:pPr algn="r">
              <a:defRPr/>
            </a:pPr>
            <a:r>
              <a:rPr lang="ru-RU" sz="2300" b="1" i="1" dirty="0" err="1">
                <a:solidFill>
                  <a:schemeClr val="tx1"/>
                </a:solidFill>
              </a:rPr>
              <a:t>Шептицкая</a:t>
            </a:r>
            <a:r>
              <a:rPr lang="ru-RU" sz="2300" b="1" i="1" dirty="0">
                <a:solidFill>
                  <a:schemeClr val="tx1"/>
                </a:solidFill>
              </a:rPr>
              <a:t> Наталья Михайловна, </a:t>
            </a:r>
          </a:p>
          <a:p>
            <a:pPr algn="r">
              <a:defRPr/>
            </a:pPr>
            <a:r>
              <a:rPr lang="ru-RU" sz="2300" i="1" dirty="0">
                <a:solidFill>
                  <a:schemeClr val="tx1"/>
                </a:solidFill>
              </a:rPr>
              <a:t>начальник ООО МБУ ДПО ЦРО</a:t>
            </a:r>
            <a:endParaRPr lang="en-US" sz="23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 cstate="print"/>
          <a:srcRect l="53956" t="63609" r="3430" b="2923"/>
          <a:stretch>
            <a:fillRect/>
          </a:stretch>
        </p:blipFill>
        <p:spPr bwMode="auto">
          <a:xfrm>
            <a:off x="251520" y="1556792"/>
            <a:ext cx="8643078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solidFill>
                  <a:srgbClr val="0070C0"/>
                </a:solidFill>
              </a:rPr>
              <a:t>Перевернутый класс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 l="54509" t="39984" r="5090" b="20641"/>
          <a:stretch>
            <a:fillRect/>
          </a:stretch>
        </p:blipFill>
        <p:spPr bwMode="auto">
          <a:xfrm>
            <a:off x="114705" y="1052735"/>
            <a:ext cx="8936194" cy="4896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solidFill>
                  <a:srgbClr val="0070C0"/>
                </a:solidFill>
              </a:rPr>
              <a:t>Ротация станций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 l="3593" t="34079" r="54346" b="11782"/>
          <a:stretch>
            <a:fillRect/>
          </a:stretch>
        </p:blipFill>
        <p:spPr bwMode="auto">
          <a:xfrm>
            <a:off x="971600" y="908720"/>
            <a:ext cx="7729732" cy="5593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0070C0"/>
                </a:solidFill>
              </a:rPr>
              <a:t>Ротация лабораторий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 l="1933" t="36606" r="55450" b="2923"/>
          <a:stretch>
            <a:fillRect/>
          </a:stretch>
        </p:blipFill>
        <p:spPr bwMode="auto">
          <a:xfrm>
            <a:off x="683568" y="537323"/>
            <a:ext cx="7922889" cy="6320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-171400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0070C0"/>
                </a:solidFill>
              </a:rPr>
              <a:t>Гибкая модель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827584" y="274638"/>
            <a:ext cx="7402016" cy="1210146"/>
          </a:xfrm>
        </p:spPr>
        <p:txBody>
          <a:bodyPr>
            <a:normAutofit fontScale="90000"/>
          </a:bodyPr>
          <a:lstStyle/>
          <a:p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r>
              <a:rPr lang="ru-RU" sz="2700" b="1" dirty="0">
                <a:solidFill>
                  <a:schemeClr val="tx2"/>
                </a:solidFill>
              </a:rPr>
              <a:t>Фрагменты учебных занятий</a:t>
            </a: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3789040"/>
            <a:ext cx="2837115" cy="2026511"/>
          </a:xfrm>
          <a:prstGeom prst="rect">
            <a:avLst/>
          </a:prstGeom>
          <a:noFill/>
        </p:spPr>
      </p:pic>
      <p:pic>
        <p:nvPicPr>
          <p:cNvPr id="1030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836712"/>
            <a:ext cx="3096344" cy="2201845"/>
          </a:xfrm>
          <a:prstGeom prst="rect">
            <a:avLst/>
          </a:prstGeom>
          <a:noFill/>
        </p:spPr>
      </p:pic>
      <p:sp>
        <p:nvSpPr>
          <p:cNvPr id="28674" name="AutoShape 2" descr="ÐÐ¾ÑÐ¾Ð¶ÐµÐµ Ð¸Ð·Ð¾Ð±ÑÐ°Ð¶ÐµÐ½Ð¸Ð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6" name="AutoShape 4" descr="ÐÐ¾ÑÐ¾Ð¶ÐµÐµ Ð¸Ð·Ð¾Ð±ÑÐ°Ð¶ÐµÐ½Ð¸Ð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>
                <a:solidFill>
                  <a:srgbClr val="0070C0"/>
                </a:solidFill>
              </a:rPr>
              <a:t>Проблемы внедрения смешанного обучения</a:t>
            </a:r>
            <a:br>
              <a:rPr lang="ru-RU" sz="2000" dirty="0">
                <a:solidFill>
                  <a:srgbClr val="0070C0"/>
                </a:solidFill>
              </a:rPr>
            </a:br>
            <a:endParaRPr lang="ru-RU" sz="2000" dirty="0">
              <a:solidFill>
                <a:srgbClr val="0070C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3501008"/>
            <a:ext cx="264259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Сложности перестройки и перехода к новой парадигме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868144" y="5943600"/>
            <a:ext cx="264259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Сопротивление со стороны администрации школы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5943600"/>
            <a:ext cx="264259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Сопротивление со стороны родителей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292080" y="2852936"/>
            <a:ext cx="264259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Формирование новой культуры класса</a:t>
            </a:r>
          </a:p>
        </p:txBody>
      </p:sp>
      <p:pic>
        <p:nvPicPr>
          <p:cNvPr id="1026" name="Picture 2" descr="ÐÐ°ÑÑÐ¸Ð½ÐºÐ¸ Ð¿Ð¾ Ð·Ð°Ð¿ÑÐ¾ÑÑ ÑÐ¾Ð´Ð¸ÑÐµÐ»Ð¸ Ð² ÑÐºÐ¾Ð»Ð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4149080"/>
            <a:ext cx="2898585" cy="2321133"/>
          </a:xfrm>
          <a:prstGeom prst="rect">
            <a:avLst/>
          </a:prstGeom>
          <a:noFill/>
        </p:spPr>
      </p:pic>
      <p:pic>
        <p:nvPicPr>
          <p:cNvPr id="1032" name="Picture 8" descr="ÐÐ°ÑÑÐ¸Ð½ÐºÐ¸ Ð¿Ð¾ Ð·Ð°Ð¿ÑÐ¾ÑÑ Ð°Ð´Ð¼Ð¸Ð½Ð¸ÑÑÑÐ°ÑÐ¸Ñ Ð² ÑÐºÐ¾Ð»Ð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1196752"/>
            <a:ext cx="4211960" cy="22087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260648"/>
            <a:ext cx="8352928" cy="6336704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b="1" dirty="0"/>
              <a:t>Тема: Понятие «смешанное обучение»</a:t>
            </a:r>
            <a:endParaRPr lang="ru-RU" dirty="0"/>
          </a:p>
          <a:p>
            <a:pPr fontAlgn="base">
              <a:buNone/>
            </a:pPr>
            <a:r>
              <a:rPr lang="ru-RU" dirty="0"/>
              <a:t>Интернет-ресурс «</a:t>
            </a:r>
            <a:r>
              <a:rPr lang="ru-RU" dirty="0" err="1"/>
              <a:t>Zillion</a:t>
            </a:r>
            <a:r>
              <a:rPr lang="ru-RU" dirty="0"/>
              <a:t>»</a:t>
            </a:r>
          </a:p>
          <a:p>
            <a:pPr>
              <a:buNone/>
            </a:pPr>
            <a:r>
              <a:rPr lang="ru-RU" dirty="0">
                <a:hlinkClick r:id="rId2"/>
              </a:rPr>
              <a:t>«</a:t>
            </a:r>
            <a:r>
              <a:rPr lang="ru-RU" dirty="0" err="1">
                <a:hlinkClick r:id="rId2"/>
              </a:rPr>
              <a:t>Blended</a:t>
            </a:r>
            <a:r>
              <a:rPr lang="ru-RU" dirty="0">
                <a:hlinkClick r:id="rId2"/>
              </a:rPr>
              <a:t> </a:t>
            </a:r>
            <a:r>
              <a:rPr lang="ru-RU" dirty="0" err="1">
                <a:hlinkClick r:id="rId2"/>
              </a:rPr>
              <a:t>Learning</a:t>
            </a:r>
            <a:r>
              <a:rPr lang="ru-RU" dirty="0">
                <a:hlinkClick r:id="rId2"/>
              </a:rPr>
              <a:t>: переход к смешанному обучению за 5 шагов»</a:t>
            </a:r>
            <a:endParaRPr lang="ru-RU" dirty="0"/>
          </a:p>
          <a:p>
            <a:pPr>
              <a:buNone/>
            </a:pPr>
            <a:r>
              <a:rPr lang="ru-RU" dirty="0"/>
              <a:t> </a:t>
            </a:r>
          </a:p>
          <a:p>
            <a:pPr>
              <a:buNone/>
            </a:pPr>
            <a:r>
              <a:rPr lang="ru-RU" b="1" dirty="0"/>
              <a:t>Тема: Предпосылки, проблемы, преимущества СО</a:t>
            </a:r>
            <a:endParaRPr lang="ru-RU" dirty="0"/>
          </a:p>
          <a:p>
            <a:pPr fontAlgn="base">
              <a:buNone/>
            </a:pPr>
            <a:r>
              <a:rPr lang="ru-RU" dirty="0"/>
              <a:t>Андреева Н., Рождественская Л., </a:t>
            </a:r>
            <a:r>
              <a:rPr lang="ru-RU" dirty="0" err="1"/>
              <a:t>Ярмахов</a:t>
            </a:r>
            <a:r>
              <a:rPr lang="ru-RU" dirty="0"/>
              <a:t> Б. </a:t>
            </a:r>
          </a:p>
          <a:p>
            <a:pPr>
              <a:buNone/>
            </a:pPr>
            <a:r>
              <a:rPr lang="ru-RU" dirty="0"/>
              <a:t>“Шаг школы в смешанное обучение” </a:t>
            </a:r>
          </a:p>
          <a:p>
            <a:pPr>
              <a:buNone/>
            </a:pPr>
            <a:r>
              <a:rPr lang="ru-RU" dirty="0"/>
              <a:t>(глава II, Управленческие аспекты перехода школы к смешанному обучению)</a:t>
            </a:r>
          </a:p>
          <a:p>
            <a:pPr>
              <a:buNone/>
            </a:pPr>
            <a:r>
              <a:rPr lang="ru-RU" dirty="0">
                <a:hlinkClick r:id="rId3"/>
              </a:rPr>
              <a:t>http://openschool.ru/ru/content/lesson/18852</a:t>
            </a:r>
            <a:r>
              <a:rPr lang="ru-RU" dirty="0"/>
              <a:t> </a:t>
            </a:r>
          </a:p>
          <a:p>
            <a:pPr>
              <a:buNone/>
            </a:pPr>
            <a:r>
              <a:rPr lang="ru-RU" dirty="0"/>
              <a:t> </a:t>
            </a:r>
          </a:p>
          <a:p>
            <a:pPr>
              <a:buNone/>
            </a:pPr>
            <a:r>
              <a:rPr lang="ru-RU" b="1" dirty="0"/>
              <a:t>Тема: Модели СО</a:t>
            </a:r>
            <a:r>
              <a:rPr lang="ru-RU" dirty="0"/>
              <a:t> </a:t>
            </a:r>
          </a:p>
          <a:p>
            <a:pPr fontAlgn="base">
              <a:buNone/>
            </a:pPr>
            <a:r>
              <a:rPr lang="ru-RU" dirty="0"/>
              <a:t>Андреева Н., Рождественская Л., </a:t>
            </a:r>
            <a:r>
              <a:rPr lang="ru-RU" dirty="0" err="1"/>
              <a:t>Ярмахов</a:t>
            </a:r>
            <a:r>
              <a:rPr lang="ru-RU" dirty="0"/>
              <a:t> Б. </a:t>
            </a:r>
          </a:p>
          <a:p>
            <a:pPr>
              <a:buNone/>
            </a:pPr>
            <a:r>
              <a:rPr lang="ru-RU" dirty="0">
                <a:hlinkClick r:id="rId3"/>
              </a:rPr>
              <a:t>“Шаг школы в смешанное обучение”</a:t>
            </a:r>
            <a:endParaRPr lang="ru-RU" dirty="0"/>
          </a:p>
          <a:p>
            <a:pPr>
              <a:buNone/>
            </a:pPr>
            <a:r>
              <a:rPr lang="ru-RU" dirty="0"/>
              <a:t>(глава I, Смешанное обучение в школе)</a:t>
            </a:r>
          </a:p>
          <a:p>
            <a:pPr>
              <a:buNone/>
            </a:pPr>
            <a:r>
              <a:rPr lang="ru-RU" dirty="0"/>
              <a:t> </a:t>
            </a:r>
          </a:p>
          <a:p>
            <a:pPr>
              <a:buNone/>
            </a:pPr>
            <a:r>
              <a:rPr lang="ru-RU" b="1" dirty="0"/>
              <a:t>Тема: Проектирование учебного процесса с использованием СО  </a:t>
            </a:r>
            <a:endParaRPr lang="ru-RU" dirty="0"/>
          </a:p>
          <a:p>
            <a:pPr>
              <a:buNone/>
            </a:pPr>
            <a:r>
              <a:rPr lang="ru-RU" dirty="0"/>
              <a:t>           1. Интернет-ресурс «</a:t>
            </a:r>
            <a:r>
              <a:rPr lang="ru-RU" dirty="0" err="1"/>
              <a:t>Eduplace</a:t>
            </a:r>
            <a:r>
              <a:rPr lang="ru-RU" dirty="0"/>
              <a:t>»</a:t>
            </a:r>
          </a:p>
          <a:p>
            <a:pPr>
              <a:buNone/>
            </a:pPr>
            <a:r>
              <a:rPr lang="ru-RU" dirty="0">
                <a:hlinkClick r:id="rId4"/>
              </a:rPr>
              <a:t>Небольшая коллекция графических органайзеров</a:t>
            </a:r>
            <a:r>
              <a:rPr lang="ru-RU" dirty="0"/>
              <a:t> (</a:t>
            </a:r>
            <a:r>
              <a:rPr lang="ru-RU" dirty="0" err="1"/>
              <a:t>англ</a:t>
            </a:r>
            <a:r>
              <a:rPr lang="ru-RU" dirty="0"/>
              <a:t>)</a:t>
            </a:r>
          </a:p>
          <a:p>
            <a:pPr>
              <a:buNone/>
            </a:pPr>
            <a:r>
              <a:rPr lang="ru-RU" dirty="0"/>
              <a:t>2. Интернет-ресурс «</a:t>
            </a:r>
            <a:r>
              <a:rPr lang="ru-RU" dirty="0" err="1"/>
              <a:t>Theteachertoolkit</a:t>
            </a:r>
            <a:r>
              <a:rPr lang="ru-RU" dirty="0"/>
              <a:t>»</a:t>
            </a:r>
          </a:p>
          <a:p>
            <a:pPr>
              <a:buNone/>
            </a:pPr>
            <a:r>
              <a:rPr lang="ru-RU" dirty="0"/>
              <a:t>Пример </a:t>
            </a:r>
            <a:r>
              <a:rPr lang="ru-RU" dirty="0">
                <a:hlinkClick r:id="rId5"/>
              </a:rPr>
              <a:t>использования Диаграмм Фраера</a:t>
            </a:r>
            <a:r>
              <a:rPr lang="ru-RU" dirty="0"/>
              <a:t> для изучения научных терминов в начальных классах</a:t>
            </a:r>
          </a:p>
          <a:p>
            <a:pPr>
              <a:buNone/>
            </a:pPr>
            <a:r>
              <a:rPr lang="ru-RU" dirty="0"/>
              <a:t>3. Интернет-ресурс «</a:t>
            </a:r>
            <a:r>
              <a:rPr lang="ru-RU" dirty="0" err="1"/>
              <a:t>Theoryandpractice</a:t>
            </a:r>
            <a:r>
              <a:rPr lang="ru-RU" dirty="0"/>
              <a:t>»</a:t>
            </a:r>
          </a:p>
          <a:p>
            <a:pPr>
              <a:buNone/>
            </a:pPr>
            <a:r>
              <a:rPr lang="ru-RU" dirty="0"/>
              <a:t>«Моя вторая память: </a:t>
            </a:r>
            <a:r>
              <a:rPr lang="ru-RU" dirty="0">
                <a:hlinkClick r:id="rId6"/>
              </a:rPr>
              <a:t>5 необычных техник конспектирования</a:t>
            </a:r>
            <a:r>
              <a:rPr lang="ru-RU" dirty="0"/>
              <a:t>»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692696"/>
            <a:ext cx="8435280" cy="576064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dirty="0"/>
              <a:t>Тема: Методы повышения эффективности групповой работы</a:t>
            </a:r>
            <a:endParaRPr lang="ru-RU" dirty="0"/>
          </a:p>
          <a:p>
            <a:pPr fontAlgn="base">
              <a:buNone/>
            </a:pPr>
            <a:r>
              <a:rPr lang="ru-RU" dirty="0" err="1"/>
              <a:t>Лемов</a:t>
            </a:r>
            <a:r>
              <a:rPr lang="ru-RU" dirty="0"/>
              <a:t> Д.</a:t>
            </a:r>
          </a:p>
          <a:p>
            <a:pPr>
              <a:buNone/>
            </a:pPr>
            <a:r>
              <a:rPr lang="ru-RU" dirty="0">
                <a:hlinkClick r:id="rId2"/>
              </a:rPr>
              <a:t>“Мастерство учителя”</a:t>
            </a:r>
            <a:endParaRPr lang="ru-RU" dirty="0"/>
          </a:p>
          <a:p>
            <a:pPr fontAlgn="base">
              <a:buNone/>
            </a:pPr>
            <a:r>
              <a:rPr lang="ru-RU" dirty="0" err="1"/>
              <a:t>Петти</a:t>
            </a:r>
            <a:r>
              <a:rPr lang="ru-RU" dirty="0"/>
              <a:t> Дж.</a:t>
            </a:r>
          </a:p>
          <a:p>
            <a:pPr>
              <a:buNone/>
            </a:pPr>
            <a:r>
              <a:rPr lang="ru-RU" dirty="0"/>
              <a:t>«Современное обучение» Издательство «Ломоносов», 2010 г.</a:t>
            </a:r>
          </a:p>
          <a:p>
            <a:pPr fontAlgn="base">
              <a:buNone/>
            </a:pPr>
            <a:r>
              <a:rPr lang="ru-RU" dirty="0" err="1"/>
              <a:t>Тубельский</a:t>
            </a:r>
            <a:r>
              <a:rPr lang="ru-RU" dirty="0"/>
              <a:t> А.</a:t>
            </a:r>
          </a:p>
          <a:p>
            <a:pPr>
              <a:buNone/>
            </a:pPr>
            <a:r>
              <a:rPr lang="ru-RU" dirty="0"/>
              <a:t>«Школа будущего, построенная вместе с детьми»  М.: Первое сентября, 2012 г.</a:t>
            </a:r>
          </a:p>
          <a:p>
            <a:pPr fontAlgn="base">
              <a:buNone/>
            </a:pPr>
            <a:r>
              <a:rPr lang="ru-RU" dirty="0" err="1"/>
              <a:t>Видеохостинг</a:t>
            </a:r>
            <a:r>
              <a:rPr lang="ru-RU" dirty="0"/>
              <a:t> «</a:t>
            </a:r>
            <a:r>
              <a:rPr lang="ru-RU" dirty="0" err="1"/>
              <a:t>YouTube</a:t>
            </a:r>
            <a:r>
              <a:rPr lang="ru-RU" dirty="0"/>
              <a:t>»</a:t>
            </a:r>
          </a:p>
          <a:p>
            <a:pPr>
              <a:buNone/>
            </a:pPr>
            <a:r>
              <a:rPr lang="ru-RU" dirty="0"/>
              <a:t>Интервью Эрика </a:t>
            </a:r>
            <a:r>
              <a:rPr lang="ru-RU" dirty="0" err="1"/>
              <a:t>Мазура</a:t>
            </a:r>
            <a:r>
              <a:rPr lang="ru-RU" dirty="0"/>
              <a:t> </a:t>
            </a:r>
          </a:p>
          <a:p>
            <a:pPr>
              <a:buNone/>
            </a:pPr>
            <a:r>
              <a:rPr lang="ru-RU" dirty="0">
                <a:hlinkClick r:id="rId3"/>
              </a:rPr>
              <a:t>«</a:t>
            </a:r>
            <a:r>
              <a:rPr lang="ru-RU" dirty="0" err="1">
                <a:hlinkClick r:id="rId3"/>
              </a:rPr>
              <a:t>Peer</a:t>
            </a:r>
            <a:r>
              <a:rPr lang="ru-RU" dirty="0">
                <a:hlinkClick r:id="rId3"/>
              </a:rPr>
              <a:t> </a:t>
            </a:r>
            <a:r>
              <a:rPr lang="ru-RU" dirty="0" err="1">
                <a:hlinkClick r:id="rId3"/>
              </a:rPr>
              <a:t>Instruction</a:t>
            </a:r>
            <a:r>
              <a:rPr lang="ru-RU" dirty="0">
                <a:hlinkClick r:id="rId3"/>
              </a:rPr>
              <a:t> </a:t>
            </a:r>
            <a:r>
              <a:rPr lang="ru-RU" dirty="0" err="1">
                <a:hlinkClick r:id="rId3"/>
              </a:rPr>
              <a:t>for</a:t>
            </a:r>
            <a:r>
              <a:rPr lang="ru-RU" dirty="0">
                <a:hlinkClick r:id="rId3"/>
              </a:rPr>
              <a:t> </a:t>
            </a:r>
            <a:r>
              <a:rPr lang="ru-RU" dirty="0" err="1">
                <a:hlinkClick r:id="rId3"/>
              </a:rPr>
              <a:t>Active</a:t>
            </a:r>
            <a:r>
              <a:rPr lang="ru-RU" dirty="0">
                <a:hlinkClick r:id="rId3"/>
              </a:rPr>
              <a:t> </a:t>
            </a:r>
            <a:r>
              <a:rPr lang="ru-RU" dirty="0" err="1">
                <a:hlinkClick r:id="rId3"/>
              </a:rPr>
              <a:t>Learning</a:t>
            </a:r>
            <a:r>
              <a:rPr lang="ru-RU" dirty="0">
                <a:hlinkClick r:id="rId3"/>
              </a:rPr>
              <a:t>»</a:t>
            </a:r>
            <a:r>
              <a:rPr lang="ru-RU" dirty="0"/>
              <a:t> (</a:t>
            </a:r>
            <a:r>
              <a:rPr lang="ru-RU" dirty="0" err="1"/>
              <a:t>англ</a:t>
            </a:r>
            <a:r>
              <a:rPr lang="ru-RU" dirty="0"/>
              <a:t>)</a:t>
            </a:r>
          </a:p>
          <a:p>
            <a:pPr fontAlgn="base">
              <a:buNone/>
            </a:pPr>
            <a:r>
              <a:rPr lang="ru-RU" dirty="0" err="1"/>
              <a:t>Видеохостинг</a:t>
            </a:r>
            <a:r>
              <a:rPr lang="ru-RU" dirty="0"/>
              <a:t> «</a:t>
            </a:r>
            <a:r>
              <a:rPr lang="ru-RU" dirty="0" err="1"/>
              <a:t>YouTube</a:t>
            </a:r>
            <a:r>
              <a:rPr lang="ru-RU" dirty="0"/>
              <a:t>»</a:t>
            </a:r>
          </a:p>
          <a:p>
            <a:pPr>
              <a:buNone/>
            </a:pPr>
            <a:r>
              <a:rPr lang="ru-RU" dirty="0"/>
              <a:t>Запись лекции Риты Пирсон</a:t>
            </a:r>
          </a:p>
          <a:p>
            <a:pPr>
              <a:buNone/>
            </a:pPr>
            <a:r>
              <a:rPr lang="ru-RU" dirty="0">
                <a:hlinkClick r:id="rId4"/>
              </a:rPr>
              <a:t>«Каждому ребёнку нужен наставник»</a:t>
            </a:r>
            <a:r>
              <a:rPr lang="ru-RU" dirty="0"/>
              <a:t> (</a:t>
            </a:r>
            <a:r>
              <a:rPr lang="ru-RU" dirty="0" err="1"/>
              <a:t>англ</a:t>
            </a:r>
            <a:r>
              <a:rPr lang="ru-RU" dirty="0"/>
              <a:t>)</a:t>
            </a:r>
          </a:p>
          <a:p>
            <a:pPr fontAlgn="base">
              <a:buNone/>
            </a:pPr>
            <a:r>
              <a:rPr lang="ru-RU" dirty="0" err="1"/>
              <a:t>Видеохостинг</a:t>
            </a:r>
            <a:r>
              <a:rPr lang="ru-RU" dirty="0"/>
              <a:t> «</a:t>
            </a:r>
            <a:r>
              <a:rPr lang="ru-RU" dirty="0" err="1"/>
              <a:t>YouTube</a:t>
            </a:r>
            <a:r>
              <a:rPr lang="ru-RU" dirty="0"/>
              <a:t>»</a:t>
            </a:r>
          </a:p>
          <a:p>
            <a:pPr>
              <a:buNone/>
            </a:pPr>
            <a:r>
              <a:rPr lang="ru-RU" dirty="0">
                <a:hlinkClick r:id="rId5"/>
              </a:rPr>
              <a:t>Запись лекции Эрика </a:t>
            </a:r>
            <a:r>
              <a:rPr lang="ru-RU" dirty="0" err="1">
                <a:hlinkClick r:id="rId5"/>
              </a:rPr>
              <a:t>Мазура</a:t>
            </a:r>
            <a:r>
              <a:rPr lang="ru-RU" dirty="0"/>
              <a:t> об использованием метода взаимного обучения (</a:t>
            </a:r>
            <a:r>
              <a:rPr lang="ru-RU" dirty="0" err="1"/>
              <a:t>англ</a:t>
            </a:r>
            <a:r>
              <a:rPr lang="ru-RU" dirty="0"/>
              <a:t>)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/>
              <a:t>Полезные ссылки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base">
              <a:buNone/>
            </a:pPr>
            <a:r>
              <a:rPr lang="ru-RU" sz="1800" dirty="0"/>
              <a:t>Конференция по смешанному обучению "</a:t>
            </a:r>
            <a:r>
              <a:rPr lang="ru-RU" sz="1800" dirty="0" err="1"/>
              <a:t>Blended</a:t>
            </a:r>
            <a:r>
              <a:rPr lang="ru-RU" sz="1800" dirty="0"/>
              <a:t> </a:t>
            </a:r>
            <a:r>
              <a:rPr lang="ru-RU" sz="1800" dirty="0" err="1"/>
              <a:t>learning</a:t>
            </a:r>
            <a:r>
              <a:rPr lang="ru-RU" sz="1800" dirty="0"/>
              <a:t> 2017»</a:t>
            </a:r>
          </a:p>
          <a:p>
            <a:pPr fontAlgn="base">
              <a:buNone/>
            </a:pPr>
            <a:r>
              <a:rPr lang="ru-RU" sz="1800" b="1" dirty="0"/>
              <a:t>Тема обсуждения:</a:t>
            </a:r>
            <a:r>
              <a:rPr lang="ru-RU" sz="1800" dirty="0"/>
              <a:t> </a:t>
            </a:r>
            <a:r>
              <a:rPr lang="ru-RU" sz="1800" dirty="0">
                <a:hlinkClick r:id="rId2"/>
              </a:rPr>
              <a:t>Создание новой организационной культуры школы и ее распространение</a:t>
            </a:r>
            <a:endParaRPr lang="ru-RU" sz="1800" dirty="0"/>
          </a:p>
          <a:p>
            <a:pPr fontAlgn="base">
              <a:buNone/>
            </a:pPr>
            <a:r>
              <a:rPr lang="ru-RU" sz="1800" b="1" dirty="0"/>
              <a:t>Модератор:</a:t>
            </a:r>
            <a:r>
              <a:rPr lang="ru-RU" sz="1800" dirty="0"/>
              <a:t> Н.В. Андреева, Центр смешанного обучения</a:t>
            </a:r>
          </a:p>
          <a:p>
            <a:pPr marL="514350" indent="-514350" fontAlgn="base">
              <a:buNone/>
            </a:pPr>
            <a:endParaRPr lang="ru-RU" sz="1800" dirty="0">
              <a:hlinkClick r:id="rId3"/>
            </a:endParaRPr>
          </a:p>
          <a:p>
            <a:pPr marL="514350" indent="-514350" fontAlgn="base">
              <a:buNone/>
            </a:pPr>
            <a:r>
              <a:rPr lang="ru-RU" sz="1800" dirty="0" err="1">
                <a:hlinkClick r:id="rId3"/>
              </a:rPr>
              <a:t>Блог</a:t>
            </a:r>
            <a:r>
              <a:rPr lang="ru-RU" sz="1800" dirty="0">
                <a:hlinkClick r:id="rId3"/>
              </a:rPr>
              <a:t> «Образование будущего» </a:t>
            </a:r>
            <a:r>
              <a:rPr lang="en-US" sz="1800" dirty="0">
                <a:hlinkClick r:id="rId3"/>
              </a:rPr>
              <a:t>http://blog.openschool.ru/</a:t>
            </a:r>
            <a:endParaRPr lang="ru-RU" sz="1800" dirty="0"/>
          </a:p>
          <a:p>
            <a:pPr marL="514350" indent="-514350" fontAlgn="base">
              <a:buNone/>
            </a:pPr>
            <a:endParaRPr lang="ru-RU" sz="1800" dirty="0"/>
          </a:p>
          <a:p>
            <a:pPr marL="514350" indent="-514350" fontAlgn="base">
              <a:buNone/>
            </a:pPr>
            <a:r>
              <a:rPr lang="ru-RU" sz="1800" dirty="0"/>
              <a:t>Конференция по смешанному обучению «Школа: Туда и Обратно»</a:t>
            </a:r>
          </a:p>
          <a:p>
            <a:pPr marL="514350" indent="-514350" fontAlgn="base">
              <a:buNone/>
            </a:pPr>
            <a:r>
              <a:rPr lang="en-US" sz="1800" dirty="0">
                <a:hlinkClick r:id="rId4"/>
              </a:rPr>
              <a:t>http://blendedlearning.pro/application/actions/alt/2-2/</a:t>
            </a:r>
            <a:endParaRPr lang="ru-RU" sz="1800" dirty="0"/>
          </a:p>
          <a:p>
            <a:pPr marL="514350" indent="-514350" fontAlgn="base">
              <a:buNone/>
            </a:pPr>
            <a:endParaRPr lang="ru-RU" sz="1800" dirty="0"/>
          </a:p>
          <a:p>
            <a:pPr marL="514350" indent="-514350" fontAlgn="base">
              <a:buNone/>
            </a:pPr>
            <a:r>
              <a:rPr lang="en-US" sz="1800" dirty="0">
                <a:hlinkClick r:id="rId5"/>
              </a:rPr>
              <a:t>http://blendedlearning.pro/quarantine/meetings/blended-cafe/?fbclid=IwAR2VlqYt5v-ynW6K0ZVeGzBZ4puvjTf7jR8UdKuoJrnxfLy3mAXDS5ataiQ</a:t>
            </a:r>
            <a:endParaRPr lang="ru-RU" sz="1800" dirty="0"/>
          </a:p>
          <a:p>
            <a:pPr marL="514350" indent="-514350" fontAlgn="base">
              <a:buNone/>
            </a:pPr>
            <a:endParaRPr lang="ru-RU" sz="1400" dirty="0"/>
          </a:p>
          <a:p>
            <a:pPr marL="514350" indent="-514350" fontAlgn="base">
              <a:buNone/>
            </a:pPr>
            <a:endParaRPr lang="ru-RU" dirty="0"/>
          </a:p>
          <a:p>
            <a:pPr marL="514350" indent="-514350" fontAlgn="base">
              <a:buAutoNum type="arabicPeriod"/>
            </a:pPr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60" r="11099" b="8374"/>
          <a:stretch>
            <a:fillRect/>
          </a:stretch>
        </p:blipFill>
        <p:spPr bwMode="auto">
          <a:xfrm>
            <a:off x="0" y="0"/>
            <a:ext cx="9182100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Рисунок 4" descr="Рисунок1юю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5" r="1492"/>
          <a:stretch>
            <a:fillRect/>
          </a:stretch>
        </p:blipFill>
        <p:spPr bwMode="auto">
          <a:xfrm>
            <a:off x="0" y="3357563"/>
            <a:ext cx="9144000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Рисунок 9" descr="жж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788" y="-71438"/>
            <a:ext cx="9324976" cy="126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Рисунок 9" descr="жж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5795963"/>
            <a:ext cx="9259888" cy="104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5157788"/>
            <a:ext cx="5006975" cy="54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9" name="Rectangle 110"/>
          <p:cNvSpPr txBox="1">
            <a:spLocks noChangeArrowheads="1"/>
          </p:cNvSpPr>
          <p:nvPr/>
        </p:nvSpPr>
        <p:spPr bwMode="auto">
          <a:xfrm>
            <a:off x="519113" y="3844925"/>
            <a:ext cx="8229600" cy="1143000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3600" b="1" dirty="0"/>
              <a:t>«Школа молодого учителя»</a:t>
            </a:r>
            <a:endParaRPr lang="en-US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>
              <a:defRPr/>
            </a:pP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2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0425" y="6046788"/>
            <a:ext cx="5006975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2825" y="6199188"/>
            <a:ext cx="5006975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110"/>
          <p:cNvSpPr txBox="1">
            <a:spLocks noChangeArrowheads="1"/>
          </p:cNvSpPr>
          <p:nvPr/>
        </p:nvSpPr>
        <p:spPr bwMode="auto">
          <a:xfrm>
            <a:off x="781050" y="5346700"/>
            <a:ext cx="7705725" cy="112236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</a:t>
            </a: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734909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171400"/>
            <a:ext cx="8229600" cy="114300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tx2"/>
                </a:solidFill>
              </a:rPr>
              <a:t>Программа занятия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93" t="28818" r="50560" b="6862"/>
          <a:stretch/>
        </p:blipFill>
        <p:spPr bwMode="auto">
          <a:xfrm>
            <a:off x="2195736" y="620688"/>
            <a:ext cx="4608512" cy="6328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30038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/>
              <a:t>Теория Поколений</a:t>
            </a:r>
          </a:p>
        </p:txBody>
      </p:sp>
      <p:pic>
        <p:nvPicPr>
          <p:cNvPr id="24578" name="Picture 2" descr="Картинки по запросу теория поколений картинки"/>
          <p:cNvPicPr>
            <a:picLocks noChangeAspect="1" noChangeArrowheads="1"/>
          </p:cNvPicPr>
          <p:nvPr/>
        </p:nvPicPr>
        <p:blipFill>
          <a:blip r:embed="rId2" cstate="print"/>
          <a:srcRect t="35117" r="1489"/>
          <a:stretch>
            <a:fillRect/>
          </a:stretch>
        </p:blipFill>
        <p:spPr bwMode="auto">
          <a:xfrm>
            <a:off x="-20887" y="1412776"/>
            <a:ext cx="9164888" cy="46805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986" name="Picture 2" descr="Картинки по запросу теория поколений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9823" y="260648"/>
            <a:ext cx="8059856" cy="6048672"/>
          </a:xfrm>
          <a:prstGeom prst="rect">
            <a:avLst/>
          </a:prstGeom>
          <a:noFill/>
        </p:spPr>
      </p:pic>
      <p:pic>
        <p:nvPicPr>
          <p:cNvPr id="41988" name="Picture 4" descr="Картинки по запросу теория поколений картин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4437112"/>
            <a:ext cx="2592288" cy="18442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http://old.stavlider.ru/upload/168/1427/risunok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50" y="476672"/>
            <a:ext cx="9135450" cy="59492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 l="6914" t="19313" r="32208" b="1938"/>
          <a:stretch>
            <a:fillRect/>
          </a:stretch>
        </p:blipFill>
        <p:spPr bwMode="auto">
          <a:xfrm>
            <a:off x="395535" y="247556"/>
            <a:ext cx="8433937" cy="6133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http://present5.com/presentation/1/193218574_442706074.pdf-img/193218574_442706074.pdf-8.jpg"/>
          <p:cNvPicPr>
            <a:picLocks noChangeAspect="1" noChangeArrowheads="1"/>
          </p:cNvPicPr>
          <p:nvPr/>
        </p:nvPicPr>
        <p:blipFill>
          <a:blip r:embed="rId3" cstate="print"/>
          <a:srcRect l="11812" t="28350" r="59838" b="32801"/>
          <a:stretch>
            <a:fillRect/>
          </a:stretch>
        </p:blipFill>
        <p:spPr bwMode="auto">
          <a:xfrm>
            <a:off x="2051720" y="1556792"/>
            <a:ext cx="2668534" cy="2070231"/>
          </a:xfrm>
          <a:prstGeom prst="rect">
            <a:avLst/>
          </a:prstGeom>
          <a:noFill/>
        </p:spPr>
      </p:pic>
      <p:pic>
        <p:nvPicPr>
          <p:cNvPr id="4" name="Picture 2" descr="http://present5.com/presentation/1/193218574_442706074.pdf-img/193218574_442706074.pdf-8.jpg"/>
          <p:cNvPicPr>
            <a:picLocks noChangeAspect="1" noChangeArrowheads="1"/>
          </p:cNvPicPr>
          <p:nvPr/>
        </p:nvPicPr>
        <p:blipFill>
          <a:blip r:embed="rId3" cstate="print"/>
          <a:srcRect l="52604" t="23688" r="6361" b="35909"/>
          <a:stretch>
            <a:fillRect/>
          </a:stretch>
        </p:blipFill>
        <p:spPr bwMode="auto">
          <a:xfrm>
            <a:off x="2051720" y="3645024"/>
            <a:ext cx="2664296" cy="2111495"/>
          </a:xfrm>
          <a:prstGeom prst="rect">
            <a:avLst/>
          </a:prstGeom>
          <a:noFill/>
        </p:spPr>
      </p:pic>
      <p:pic>
        <p:nvPicPr>
          <p:cNvPr id="12290" name="Picture 2" descr="http://present5.com/presentation/7293143_457785994/image-18.jpg"/>
          <p:cNvPicPr>
            <a:picLocks noChangeAspect="1" noChangeArrowheads="1"/>
          </p:cNvPicPr>
          <p:nvPr/>
        </p:nvPicPr>
        <p:blipFill>
          <a:blip r:embed="rId4" cstate="print"/>
          <a:srcRect l="27300" t="24888" r="29793" b="6668"/>
          <a:stretch>
            <a:fillRect/>
          </a:stretch>
        </p:blipFill>
        <p:spPr bwMode="auto">
          <a:xfrm>
            <a:off x="4644008" y="1556792"/>
            <a:ext cx="2592288" cy="2263110"/>
          </a:xfrm>
          <a:prstGeom prst="rect">
            <a:avLst/>
          </a:prstGeom>
          <a:noFill/>
        </p:spPr>
      </p:pic>
      <p:pic>
        <p:nvPicPr>
          <p:cNvPr id="12292" name="Picture 4" descr="http://bloxtest.kmccully.net/wp-content/uploads/2016/10/1165445_36842535-1024x768.jpg"/>
          <p:cNvPicPr>
            <a:picLocks noChangeAspect="1" noChangeArrowheads="1"/>
          </p:cNvPicPr>
          <p:nvPr/>
        </p:nvPicPr>
        <p:blipFill>
          <a:blip r:embed="rId5" cstate="print"/>
          <a:srcRect l="10700" t="22640" r="14735" b="13376"/>
          <a:stretch>
            <a:fillRect/>
          </a:stretch>
        </p:blipFill>
        <p:spPr bwMode="auto">
          <a:xfrm>
            <a:off x="4564245" y="3861048"/>
            <a:ext cx="2685344" cy="1872208"/>
          </a:xfrm>
          <a:prstGeom prst="rect">
            <a:avLst/>
          </a:prstGeom>
          <a:noFill/>
        </p:spPr>
      </p:pic>
      <p:cxnSp>
        <p:nvCxnSpPr>
          <p:cNvPr id="8" name="Прямая со стрелкой 7"/>
          <p:cNvCxnSpPr/>
          <p:nvPr/>
        </p:nvCxnSpPr>
        <p:spPr>
          <a:xfrm flipV="1">
            <a:off x="2699792" y="2420888"/>
            <a:ext cx="3600400" cy="2808312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 rot="19320288">
            <a:off x="1949533" y="3432672"/>
            <a:ext cx="4653024" cy="4735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</a:rPr>
              <a:t>Степень свободы и ответственности обучающегося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solidFill>
                  <a:schemeClr val="tx2"/>
                </a:solidFill>
              </a:rPr>
              <a:t>Нормативно-правовая база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95736" y="2132856"/>
            <a:ext cx="6588224" cy="4464496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2000" dirty="0"/>
              <a:t>      Получение обучающимися образования в общеобразовательных организациях (в очной, </a:t>
            </a:r>
            <a:r>
              <a:rPr lang="ru-RU" sz="2000" dirty="0" err="1"/>
              <a:t>очно-заочной</a:t>
            </a:r>
            <a:r>
              <a:rPr lang="ru-RU" sz="2000" dirty="0"/>
              <a:t> или заочной форме) и вне общеобразовательных организаций (в форме семейного образования и самообразования) осуществляется на основании </a:t>
            </a:r>
            <a:r>
              <a:rPr lang="ru-RU" sz="2000" u="sng" dirty="0">
                <a:hlinkClick r:id="rId2"/>
              </a:rPr>
              <a:t>частей 1</a:t>
            </a:r>
            <a:r>
              <a:rPr lang="ru-RU" sz="2000" dirty="0"/>
              <a:t>, </a:t>
            </a:r>
            <a:r>
              <a:rPr lang="ru-RU" sz="2000" dirty="0">
                <a:hlinkClick r:id="rId3"/>
              </a:rPr>
              <a:t>2 статьи 17</a:t>
            </a:r>
            <a:r>
              <a:rPr lang="ru-RU" sz="2000" dirty="0"/>
              <a:t> и </a:t>
            </a:r>
            <a:r>
              <a:rPr lang="ru-RU" sz="2000" dirty="0">
                <a:hlinkClick r:id="rId4"/>
              </a:rPr>
              <a:t>части 2 статьи 63</a:t>
            </a:r>
            <a:r>
              <a:rPr lang="ru-RU" sz="2000" dirty="0"/>
              <a:t> </a:t>
            </a:r>
            <a:r>
              <a:rPr lang="ru-RU" sz="2000" dirty="0">
                <a:hlinkClick r:id="rId5"/>
              </a:rPr>
              <a:t>Федерального закона от 29 декабря 2012 г. N 273-ФЗ "Об образовании в Российской Федерации»</a:t>
            </a:r>
          </a:p>
          <a:p>
            <a:pPr>
              <a:buNone/>
            </a:pPr>
            <a:endParaRPr lang="ru-RU" sz="2000" dirty="0"/>
          </a:p>
          <a:p>
            <a:pPr>
              <a:buNone/>
            </a:pPr>
            <a:r>
              <a:rPr lang="ru-RU" sz="2000" dirty="0"/>
              <a:t>Приказ </a:t>
            </a:r>
            <a:r>
              <a:rPr lang="ru-RU" sz="2000" dirty="0" err="1"/>
              <a:t>Минобрнауки</a:t>
            </a:r>
            <a:r>
              <a:rPr lang="ru-RU" sz="2000" dirty="0"/>
              <a:t> России от 23 августа 2017 г. N 816</a:t>
            </a:r>
            <a:br>
              <a:rPr lang="ru-RU" sz="2000" dirty="0"/>
            </a:br>
            <a:r>
              <a:rPr lang="ru-RU" sz="2000" dirty="0">
                <a:hlinkClick r:id="rId5"/>
              </a:rPr>
              <a:t>«Об утверждении Порядка применения организациями, осуществляющими образовательную деятельность, электронного обучения, дистанционных образовательных технологий при реализации образовательных программ»</a:t>
            </a:r>
            <a:endParaRPr lang="ru-RU" sz="2000" dirty="0"/>
          </a:p>
          <a:p>
            <a:pPr>
              <a:buNone/>
            </a:pPr>
            <a:endParaRPr lang="ru-RU" sz="2000" dirty="0"/>
          </a:p>
          <a:p>
            <a:pPr>
              <a:buNone/>
            </a:pPr>
            <a:r>
              <a:rPr lang="ru-RU" sz="2000" dirty="0">
                <a:hlinkClick r:id="rId6"/>
              </a:rPr>
              <a:t>Письмо Федеральной службы по надзору в сфере защиты прав потребителей и благополучия человека (</a:t>
            </a:r>
            <a:r>
              <a:rPr lang="ru-RU" sz="2000" dirty="0" err="1">
                <a:hlinkClick r:id="rId6"/>
              </a:rPr>
              <a:t>Роспотребнадзор</a:t>
            </a:r>
            <a:r>
              <a:rPr lang="ru-RU" sz="2000" dirty="0">
                <a:hlinkClick r:id="rId6"/>
              </a:rPr>
              <a:t>) от 23.10.2017 г. № 01/14380-17-32 «Об электронном обучении, дистанционных образовательных технологиях при реализации основных образовательных программ и/или дополнительных образовательных программ»</a:t>
            </a:r>
            <a:endParaRPr lang="ru-RU" sz="2000" dirty="0"/>
          </a:p>
          <a:p>
            <a:pPr>
              <a:buNone/>
            </a:pPr>
            <a:endParaRPr lang="ru-RU" sz="2000" dirty="0"/>
          </a:p>
          <a:p>
            <a:pPr>
              <a:buNone/>
            </a:pPr>
            <a:endParaRPr lang="ru-RU" sz="2000" dirty="0"/>
          </a:p>
        </p:txBody>
      </p:sp>
      <p:pic>
        <p:nvPicPr>
          <p:cNvPr id="3074" name="Picture 2" descr="Федеральный закон Российской Федерации от 29 декабря 2012 г. N 273-ФЗ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2483768" cy="33148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fsd.multiurok.ru/html/2018/05/23/s_5b057796382dd/img0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-341" b="-450"/>
          <a:stretch/>
        </p:blipFill>
        <p:spPr bwMode="auto">
          <a:xfrm>
            <a:off x="1" y="1"/>
            <a:ext cx="2699791" cy="321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Объект 9"/>
          <p:cNvSpPr>
            <a:spLocks noGrp="1"/>
          </p:cNvSpPr>
          <p:nvPr>
            <p:ph sz="half" idx="2"/>
          </p:nvPr>
        </p:nvSpPr>
        <p:spPr>
          <a:xfrm>
            <a:off x="2987824" y="188640"/>
            <a:ext cx="5899817" cy="666936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sz="2600" b="1" dirty="0"/>
              <a:t>Цель №1</a:t>
            </a:r>
            <a:r>
              <a:rPr lang="ru-RU" sz="2600" dirty="0"/>
              <a:t> (качество образования) предусматривает сохранение </a:t>
            </a:r>
            <a:r>
              <a:rPr lang="ru-RU" sz="2600" dirty="0" err="1"/>
              <a:t>лидрующих</a:t>
            </a:r>
            <a:r>
              <a:rPr lang="ru-RU" sz="2600" dirty="0"/>
              <a:t> позиций России в международных исследованиях качества чтения и понимания текста (PIRLS, TIMSS, PISA), увеличение доли лиц, обучавшихся по образовательным программам среднего профессионального образования, трудоустроившихся в течение календарного года, следующего за годом выпуска; а также увеличение количества ведущих российских университетов, входящих не менее двух лет подряд в топ-100 мировых рейтингов университетов.</a:t>
            </a:r>
          </a:p>
          <a:p>
            <a:pPr marL="0" indent="0">
              <a:buNone/>
            </a:pPr>
            <a:r>
              <a:rPr lang="ru-RU" sz="2600" b="1" dirty="0"/>
              <a:t>Цель №2</a:t>
            </a:r>
            <a:r>
              <a:rPr lang="ru-RU" sz="2600" dirty="0"/>
              <a:t> (доступность образования) характеризуется обеспечением доступности дошкольного образования, отсутствием очереди на зачисление детей в дошкольные образовательные организации; созданием условий, соответствующих требованиям федеральных государственных образовательных стандартов во всех общеобразовательных организациях; обеспечением доли занятого населения в возрасте от 25 до 65 лет, прошедшего повышение квалификации или профессиональную подготовку; увеличением охвата детей в возрасте от 5 до 18 лет программами дополнительного образования.</a:t>
            </a:r>
          </a:p>
          <a:p>
            <a:pPr marL="0" indent="0">
              <a:buNone/>
            </a:pPr>
            <a:r>
              <a:rPr lang="ru-RU" sz="2600" b="1" dirty="0"/>
              <a:t>Цель №3</a:t>
            </a:r>
            <a:r>
              <a:rPr lang="ru-RU" sz="2600" dirty="0"/>
              <a:t> (онлайн-образование) предусматривает увеличение численности прошедших обучение на онлайн-курсах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676563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2165</TotalTime>
  <Words>983</Words>
  <Application>Microsoft Office PowerPoint</Application>
  <PresentationFormat>Экран (4:3)</PresentationFormat>
  <Paragraphs>100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2" baseType="lpstr">
      <vt:lpstr>Arial</vt:lpstr>
      <vt:lpstr>Calibri</vt:lpstr>
      <vt:lpstr>Тема Office</vt:lpstr>
      <vt:lpstr>Презентация PowerPoint</vt:lpstr>
      <vt:lpstr>Презентация PowerPoint</vt:lpstr>
      <vt:lpstr>Программа занятия</vt:lpstr>
      <vt:lpstr>Теория Поколений</vt:lpstr>
      <vt:lpstr>Презентация PowerPoint</vt:lpstr>
      <vt:lpstr>Презентация PowerPoint</vt:lpstr>
      <vt:lpstr>Презентация PowerPoint</vt:lpstr>
      <vt:lpstr>Нормативно-правовая база</vt:lpstr>
      <vt:lpstr>Презентация PowerPoint</vt:lpstr>
      <vt:lpstr>Презентация PowerPoint</vt:lpstr>
      <vt:lpstr>Презентация PowerPoint</vt:lpstr>
      <vt:lpstr>Нормативно-правовая база</vt:lpstr>
      <vt:lpstr>Нормативно-правовая база</vt:lpstr>
      <vt:lpstr>Нормативно-правовая база</vt:lpstr>
      <vt:lpstr>  Нормативно-правовая база  Письмо Министерства просвещения Российской Федерации от 12.10.2020 г. № ГД-1736/03 «О рекомендациях по использованию информационных технологий» </vt:lpstr>
      <vt:lpstr>Презентация PowerPoint</vt:lpstr>
      <vt:lpstr>Презентация PowerPoint</vt:lpstr>
      <vt:lpstr>Презентация PowerPoint</vt:lpstr>
      <vt:lpstr>Смешанное обучение: факторы успеха</vt:lpstr>
      <vt:lpstr>Перевернутый класс</vt:lpstr>
      <vt:lpstr>Ротация станций</vt:lpstr>
      <vt:lpstr>Ротация лабораторий</vt:lpstr>
      <vt:lpstr>Гибкая модель</vt:lpstr>
      <vt:lpstr>     Фрагменты учебных занятий     </vt:lpstr>
      <vt:lpstr>Проблемы внедрения смешанного обучения </vt:lpstr>
      <vt:lpstr>Презентация PowerPoint</vt:lpstr>
      <vt:lpstr>Презентация PowerPoint</vt:lpstr>
      <vt:lpstr>Полезные ссылки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aspire</dc:creator>
  <cp:lastModifiedBy>User</cp:lastModifiedBy>
  <cp:revision>24</cp:revision>
  <dcterms:created xsi:type="dcterms:W3CDTF">2019-01-15T13:47:44Z</dcterms:created>
  <dcterms:modified xsi:type="dcterms:W3CDTF">2020-11-12T04:11:23Z</dcterms:modified>
</cp:coreProperties>
</file>