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0" r:id="rId3"/>
    <p:sldId id="257" r:id="rId4"/>
    <p:sldId id="259" r:id="rId5"/>
    <p:sldId id="262" r:id="rId6"/>
    <p:sldId id="264" r:id="rId7"/>
    <p:sldId id="265" r:id="rId8"/>
    <p:sldId id="266" r:id="rId9"/>
    <p:sldId id="267" r:id="rId10"/>
    <p:sldId id="268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10255E1-195E-47B2-B90B-DC150F58D661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C769960-EFF5-4FE3-B9EE-E894BB9051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gimnazay-26@list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gimnazay-26@list.ru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&#1087;&#1077;&#1076;&#1086;&#1087;&#1099;&#1090;\&#1087;&#1077;&#1076;&#1086;&#1087;&#1099;&#1090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57224" y="71414"/>
            <a:ext cx="735811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Комитет по делам образования города Челябинска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«Гимназия № 26 г. Челябинска»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ул. Пионерская, 10 А, г. Челябинск, 454112, тел/факс (8-351)741-87-12,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gimnazay-26@list.ru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4286256"/>
            <a:ext cx="4143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Ефимова Инесса Евгеньевна,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58578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Челябинск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1714488"/>
            <a:ext cx="803790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4-К компетенции </a:t>
            </a: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 блюдечке…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1780" y="0"/>
            <a:ext cx="1847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 smtClean="0">
              <a:ln/>
              <a:solidFill>
                <a:srgbClr val="00B050"/>
              </a:solidFill>
              <a:effectLst/>
            </a:endParaRPr>
          </a:p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7171" name="Picture 3" descr="https://arxip.com/resize/w_1500_wm/0451/kaf/kafe-v-stile-pr_dizayn-in_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661" y="206552"/>
            <a:ext cx="9466007" cy="6651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643306" y="4071942"/>
            <a:ext cx="3542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критическое мышление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3429000"/>
            <a:ext cx="2093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креативность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3857628"/>
            <a:ext cx="2286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коммуникация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3214686"/>
            <a:ext cx="1828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кооперация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52337" y="1643050"/>
            <a:ext cx="20916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/>
                <a:latin typeface="Times New Roman" pitchFamily="18" charset="0"/>
                <a:cs typeface="Times New Roman" pitchFamily="18" charset="0"/>
              </a:rPr>
              <a:t>Навыки </a:t>
            </a:r>
          </a:p>
          <a:p>
            <a:pPr algn="ctr"/>
            <a:r>
              <a:rPr lang="ru-RU" sz="3600" b="1" dirty="0" smtClean="0">
                <a:ln/>
                <a:latin typeface="Times New Roman" pitchFamily="18" charset="0"/>
                <a:cs typeface="Times New Roman" pitchFamily="18" charset="0"/>
              </a:rPr>
              <a:t>ХХ</a:t>
            </a:r>
            <a:r>
              <a:rPr lang="en-US" sz="3600" b="1" dirty="0" smtClean="0">
                <a:ln/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600" b="1" dirty="0" smtClean="0">
                <a:ln/>
                <a:latin typeface="Times New Roman" pitchFamily="18" charset="0"/>
                <a:cs typeface="Times New Roman" pitchFamily="18" charset="0"/>
              </a:rPr>
              <a:t>века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00562" y="2000240"/>
            <a:ext cx="8755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4К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4" name="Содержимое 3" descr="qtKjClyImv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71670" y="1928802"/>
            <a:ext cx="1538464" cy="1079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57224" y="71414"/>
            <a:ext cx="735811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Комитет по делам образования города Челябинска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«Гимназия № 26 г. Челябинска»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ул. Пионерская, 10 А, г. Челябинск, 454112, тел/факс (8-351)741-87-12,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gimnazay-26@list.ru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4286256"/>
            <a:ext cx="4143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Ефимова Инесса Евгеньевна,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58578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Челябинск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1714488"/>
            <a:ext cx="803790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4-К компетенции </a:t>
            </a: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 блюдечке…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едопыт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1142984"/>
            <a:ext cx="7024737" cy="52685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57554" y="142852"/>
            <a:ext cx="23487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XXI 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век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036531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785982" y="1500174"/>
            <a:ext cx="12631297" cy="4429156"/>
          </a:xfrm>
        </p:spPr>
      </p:pic>
      <p:sp>
        <p:nvSpPr>
          <p:cNvPr id="5" name="Прямоугольник 4"/>
          <p:cNvSpPr/>
          <p:nvPr/>
        </p:nvSpPr>
        <p:spPr>
          <a:xfrm>
            <a:off x="500034" y="3286124"/>
            <a:ext cx="2571768" cy="15001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(англ. "мягкие" навыки) универсальные компетенции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2357430"/>
            <a:ext cx="3000396" cy="15696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(англ. "жесткие" навыки) профессиональные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навыки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42852"/>
            <a:ext cx="66230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Основные ценности?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1780" y="0"/>
            <a:ext cx="1847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 smtClean="0">
              <a:ln/>
              <a:solidFill>
                <a:srgbClr val="00B050"/>
              </a:solidFill>
              <a:effectLst/>
            </a:endParaRPr>
          </a:p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7171" name="Picture 3" descr="https://arxip.com/resize/w_1500_wm/0451/kaf/kafe-v-stile-pr_dizayn-in_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661" y="357166"/>
            <a:ext cx="9251661" cy="650083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643306" y="4071942"/>
            <a:ext cx="3542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критическое мышление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3429000"/>
            <a:ext cx="2093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креативность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3857628"/>
            <a:ext cx="2286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коммуникация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3214686"/>
            <a:ext cx="1828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кооперация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52337" y="1643050"/>
            <a:ext cx="20916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/>
                <a:latin typeface="Times New Roman" pitchFamily="18" charset="0"/>
                <a:cs typeface="Times New Roman" pitchFamily="18" charset="0"/>
              </a:rPr>
              <a:t>Навыки </a:t>
            </a:r>
          </a:p>
          <a:p>
            <a:pPr algn="ctr"/>
            <a:r>
              <a:rPr lang="ru-RU" sz="3600" b="1" dirty="0" smtClean="0">
                <a:ln/>
                <a:latin typeface="Times New Roman" pitchFamily="18" charset="0"/>
                <a:cs typeface="Times New Roman" pitchFamily="18" charset="0"/>
              </a:rPr>
              <a:t>ХХ</a:t>
            </a:r>
            <a:r>
              <a:rPr lang="en-US" sz="3600" b="1" dirty="0" smtClean="0">
                <a:ln/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600" b="1" dirty="0" smtClean="0">
                <a:ln/>
                <a:latin typeface="Times New Roman" pitchFamily="18" charset="0"/>
                <a:cs typeface="Times New Roman" pitchFamily="18" charset="0"/>
              </a:rPr>
              <a:t>века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00562" y="2000240"/>
            <a:ext cx="8755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4К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4" name="Содержимое 3" descr="qtKjClyImv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71670" y="1928802"/>
            <a:ext cx="1538464" cy="1079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tvoydom.ru/photos/1001750147/1001750147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6888" y="1214422"/>
            <a:ext cx="9488787" cy="4951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4К-компетенции на блюдечке…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3" descr="ES0TorbXkAAtpi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57290" y="2500306"/>
            <a:ext cx="6500858" cy="219342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00042"/>
            <a:ext cx="8686800" cy="558008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en-US" sz="71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критическое мышление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— способность критически оценивать информацию, поступающую извне, анализировать её и проверять на достоверность, видеть причинно-следственные связи, отбрасывать ненужное и выделять главное, делать выводы;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b="1" u="sng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креативность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— умение нешаблонно мыслить, находить неожиданные решения проблемы, гибко реагировать на происходящие изменения;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коммуникация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— умение общаться, доносить свою мысль, слышать собеседника, договариваться;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кооперация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— способность работать в команде, брать на себя как лидерские, так и исполнительские функции, распределять роли, контролировать выполнение задач.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565152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3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Мягкие навыки в образовательном процессе</a:t>
            </a:r>
            <a:endParaRPr lang="ru-RU" sz="43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3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Коммуникативные:</a:t>
            </a:r>
            <a:endParaRPr lang="ru-RU" sz="5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Социальные:</a:t>
            </a:r>
            <a:endParaRPr lang="ru-RU" sz="5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5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Навыки саморегулирования:</a:t>
            </a:r>
            <a:endParaRPr lang="ru-RU" sz="5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5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Управленческие и исследовательские навыки:</a:t>
            </a:r>
            <a:endParaRPr lang="ru-RU" sz="5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200" b="1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2500298" y="214290"/>
            <a:ext cx="618174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B050"/>
                </a:solidFill>
              </a:rPr>
              <a:t>«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Только эмоционально одарённые люди могут рационально распоряжаться своими природными способностями и знаниями, полученными в процессе своего образования»</a:t>
            </a:r>
          </a:p>
          <a:p>
            <a:pPr algn="r">
              <a:buNone/>
            </a:pP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Дэниэл Гоулман</a:t>
            </a:r>
            <a:endParaRPr lang="ru-RU" sz="24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57 (2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2714644" cy="1808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00034" y="2764572"/>
            <a:ext cx="792961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Эмоциональный интеллект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— способность человека распознавать эмоции, понимать намерения, мотивацию и желание других людей и свои собственные, а также способность управлять своими и чужими эмоциями. </a:t>
            </a:r>
          </a:p>
          <a:p>
            <a:pPr algn="just"/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Высокий эмоциональный интеллект учителя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успешный обучающийся!</a:t>
            </a:r>
          </a:p>
          <a:p>
            <a:pPr algn="ctr"/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Компоненты эмоционального интеллекта 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эффективного педагога: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декватность самооценки и уровня притязаний;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оммуникативная толерантность;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веренность в профессиональной компетенции;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формированность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эмпатии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(осознанное понимание эмоционального состояния другого человека)</a:t>
            </a:r>
            <a:endParaRPr lang="ru-RU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397</TotalTime>
  <Words>240</Words>
  <Application>Microsoft Office PowerPoint</Application>
  <PresentationFormat>Экран (4:3)</PresentationFormat>
  <Paragraphs>93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666</dc:creator>
  <cp:lastModifiedBy>user</cp:lastModifiedBy>
  <cp:revision>32</cp:revision>
  <dcterms:created xsi:type="dcterms:W3CDTF">2021-03-22T18:58:05Z</dcterms:created>
  <dcterms:modified xsi:type="dcterms:W3CDTF">2021-04-15T05:33:31Z</dcterms:modified>
</cp:coreProperties>
</file>