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75" r:id="rId3"/>
    <p:sldId id="277" r:id="rId4"/>
    <p:sldId id="272" r:id="rId5"/>
    <p:sldId id="261" r:id="rId6"/>
    <p:sldId id="276" r:id="rId7"/>
    <p:sldId id="273" r:id="rId8"/>
    <p:sldId id="278" r:id="rId9"/>
    <p:sldId id="279" r:id="rId10"/>
    <p:sldId id="280" r:id="rId11"/>
    <p:sldId id="281" r:id="rId12"/>
    <p:sldId id="262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2" r:id="rId23"/>
    <p:sldId id="293" r:id="rId24"/>
    <p:sldId id="294" r:id="rId25"/>
    <p:sldId id="265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541" autoAdjust="0"/>
  </p:normalViewPr>
  <p:slideViewPr>
    <p:cSldViewPr>
      <p:cViewPr varScale="1">
        <p:scale>
          <a:sx n="71" d="100"/>
          <a:sy n="71" d="100"/>
        </p:scale>
        <p:origin x="7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2F531-25F8-4EFF-A760-EDF0C381F34A}" type="doc">
      <dgm:prSet loTypeId="urn:microsoft.com/office/officeart/2005/8/layout/vList6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16E2DB6-9385-4D81-B009-F4ECAEB715C8}">
      <dgm:prSet phldrT="[Текст]" custT="1"/>
      <dgm:spPr>
        <a:solidFill>
          <a:schemeClr val="accent6">
            <a:lumMod val="40000"/>
            <a:lumOff val="60000"/>
          </a:schemeClr>
        </a:solidFill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4000" b="1" dirty="0" smtClean="0"/>
            <a:t>Методическое</a:t>
          </a:r>
          <a:endParaRPr lang="ru-RU" sz="4000" b="1" dirty="0"/>
        </a:p>
      </dgm:t>
    </dgm:pt>
    <dgm:pt modelId="{DC8FCCE8-4677-43D6-81C1-76B0FD6CD5CE}" type="parTrans" cxnId="{091ACACC-4EF9-4734-B815-113B8AD2E0BF}">
      <dgm:prSet/>
      <dgm:spPr/>
      <dgm:t>
        <a:bodyPr/>
        <a:lstStyle/>
        <a:p>
          <a:endParaRPr lang="ru-RU"/>
        </a:p>
      </dgm:t>
    </dgm:pt>
    <dgm:pt modelId="{A096CA4D-BD02-46B0-BB33-113106A63845}" type="sibTrans" cxnId="{091ACACC-4EF9-4734-B815-113B8AD2E0BF}">
      <dgm:prSet/>
      <dgm:spPr/>
      <dgm:t>
        <a:bodyPr/>
        <a:lstStyle/>
        <a:p>
          <a:endParaRPr lang="ru-RU"/>
        </a:p>
      </dgm:t>
    </dgm:pt>
    <dgm:pt modelId="{AF87B96F-6D94-402A-BF35-59D6D855E9D9}">
      <dgm:prSet phldrT="[Текст]" custT="1"/>
      <dgm:spPr>
        <a:noFill/>
      </dgm:spPr>
      <dgm:t>
        <a:bodyPr/>
        <a:lstStyle/>
        <a:p>
          <a:r>
            <a:rPr lang="ru-RU" sz="2700" dirty="0" smtClean="0"/>
            <a:t>Методическое сопровождение МИКО.</a:t>
          </a:r>
          <a:endParaRPr lang="ru-RU" sz="2700" dirty="0"/>
        </a:p>
      </dgm:t>
    </dgm:pt>
    <dgm:pt modelId="{050D3D20-783F-43F7-B115-05E3B1018681}" type="parTrans" cxnId="{C8AB50FB-FE4C-4911-8D58-88CDB4783EED}">
      <dgm:prSet/>
      <dgm:spPr/>
      <dgm:t>
        <a:bodyPr/>
        <a:lstStyle/>
        <a:p>
          <a:endParaRPr lang="ru-RU"/>
        </a:p>
      </dgm:t>
    </dgm:pt>
    <dgm:pt modelId="{37C78BEE-7E11-4406-8B41-ED8C7F959056}" type="sibTrans" cxnId="{C8AB50FB-FE4C-4911-8D58-88CDB4783EED}">
      <dgm:prSet/>
      <dgm:spPr/>
      <dgm:t>
        <a:bodyPr/>
        <a:lstStyle/>
        <a:p>
          <a:endParaRPr lang="ru-RU"/>
        </a:p>
      </dgm:t>
    </dgm:pt>
    <dgm:pt modelId="{5FB64FFA-C1D8-438E-971B-FC0B54EC1691}">
      <dgm:prSet phldrT="[Текст]" custT="1"/>
      <dgm:spPr>
        <a:solidFill>
          <a:schemeClr val="accent6">
            <a:lumMod val="20000"/>
            <a:lumOff val="80000"/>
          </a:schemeClr>
        </a:solidFill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3700" b="1" baseline="0" dirty="0" smtClean="0"/>
            <a:t>Консалтинговое</a:t>
          </a:r>
          <a:endParaRPr lang="ru-RU" sz="3700" b="1" baseline="0" dirty="0"/>
        </a:p>
      </dgm:t>
    </dgm:pt>
    <dgm:pt modelId="{2B56F4C7-A4B9-4869-A98D-D56826FDFDFD}" type="parTrans" cxnId="{64D8985F-99BE-446B-A292-8CBBFB9BA02B}">
      <dgm:prSet/>
      <dgm:spPr/>
      <dgm:t>
        <a:bodyPr/>
        <a:lstStyle/>
        <a:p>
          <a:endParaRPr lang="ru-RU"/>
        </a:p>
      </dgm:t>
    </dgm:pt>
    <dgm:pt modelId="{C97AE7F9-9D8B-4804-ACF0-F0B88DE42EED}" type="sibTrans" cxnId="{64D8985F-99BE-446B-A292-8CBBFB9BA02B}">
      <dgm:prSet/>
      <dgm:spPr/>
      <dgm:t>
        <a:bodyPr/>
        <a:lstStyle/>
        <a:p>
          <a:endParaRPr lang="ru-RU"/>
        </a:p>
      </dgm:t>
    </dgm:pt>
    <dgm:pt modelId="{4728258C-D69B-4D6B-AF29-7284E43AC5FA}">
      <dgm:prSet phldrT="[Текст]" custT="1"/>
      <dgm:spPr/>
      <dgm:t>
        <a:bodyPr/>
        <a:lstStyle/>
        <a:p>
          <a:r>
            <a:rPr lang="ru-RU" sz="2800" baseline="0" dirty="0" smtClean="0"/>
            <a:t>Консультирование по вопросам использования модуля МСОКО АИС СГО; по другим вопросам.</a:t>
          </a:r>
          <a:endParaRPr lang="ru-RU" sz="2800" baseline="0" dirty="0"/>
        </a:p>
      </dgm:t>
    </dgm:pt>
    <dgm:pt modelId="{4C595CBC-5992-40A6-9BCA-5A1194D5F36C}" type="parTrans" cxnId="{8DED2458-87B9-4EAC-9609-8503A35C4196}">
      <dgm:prSet/>
      <dgm:spPr/>
      <dgm:t>
        <a:bodyPr/>
        <a:lstStyle/>
        <a:p>
          <a:endParaRPr lang="ru-RU"/>
        </a:p>
      </dgm:t>
    </dgm:pt>
    <dgm:pt modelId="{975815BD-B2D9-4EEC-8C7B-FEFAC0EDFAE1}" type="sibTrans" cxnId="{8DED2458-87B9-4EAC-9609-8503A35C4196}">
      <dgm:prSet/>
      <dgm:spPr/>
      <dgm:t>
        <a:bodyPr/>
        <a:lstStyle/>
        <a:p>
          <a:endParaRPr lang="ru-RU"/>
        </a:p>
      </dgm:t>
    </dgm:pt>
    <dgm:pt modelId="{D65CE9D9-A9C8-41D9-87DF-3878AE1FA7C6}">
      <dgm:prSet custT="1"/>
      <dgm:spPr>
        <a:solidFill>
          <a:schemeClr val="accent6">
            <a:lumMod val="20000"/>
            <a:lumOff val="80000"/>
          </a:schemeClr>
        </a:solidFill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3500" b="1" smtClean="0"/>
            <a:t>Организационное</a:t>
          </a:r>
          <a:endParaRPr lang="ru-RU" sz="3500" b="1" dirty="0"/>
        </a:p>
      </dgm:t>
    </dgm:pt>
    <dgm:pt modelId="{B97CB4D2-B45F-4052-B5E8-C2C5102B87A0}" type="parTrans" cxnId="{7964F249-A310-4197-8558-2E38AC4E6077}">
      <dgm:prSet/>
      <dgm:spPr/>
      <dgm:t>
        <a:bodyPr/>
        <a:lstStyle/>
        <a:p>
          <a:endParaRPr lang="ru-RU"/>
        </a:p>
      </dgm:t>
    </dgm:pt>
    <dgm:pt modelId="{803E41DD-F9C9-4BA6-B8AA-BDE1CE37FC74}" type="sibTrans" cxnId="{7964F249-A310-4197-8558-2E38AC4E6077}">
      <dgm:prSet/>
      <dgm:spPr/>
      <dgm:t>
        <a:bodyPr/>
        <a:lstStyle/>
        <a:p>
          <a:endParaRPr lang="ru-RU"/>
        </a:p>
      </dgm:t>
    </dgm:pt>
    <dgm:pt modelId="{03156753-7C8B-4C8D-A9CB-59579143D59F}">
      <dgm:prSet custT="1"/>
      <dgm:spPr>
        <a:solidFill>
          <a:schemeClr val="accent2">
            <a:lumMod val="40000"/>
            <a:lumOff val="60000"/>
          </a:schemeClr>
        </a:solidFill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3700" b="1" baseline="0" dirty="0" smtClean="0"/>
            <a:t>Информационное</a:t>
          </a:r>
          <a:endParaRPr lang="ru-RU" sz="3700" b="1" baseline="0" dirty="0"/>
        </a:p>
      </dgm:t>
    </dgm:pt>
    <dgm:pt modelId="{6BF1BECD-6EB5-4862-AF99-8F2C31AFC79B}" type="parTrans" cxnId="{DC83B972-7ABA-4743-B7F5-0DBB308AF97A}">
      <dgm:prSet/>
      <dgm:spPr/>
      <dgm:t>
        <a:bodyPr/>
        <a:lstStyle/>
        <a:p>
          <a:endParaRPr lang="ru-RU"/>
        </a:p>
      </dgm:t>
    </dgm:pt>
    <dgm:pt modelId="{9B4DB4B4-94C2-494C-8265-35E988C513CB}" type="sibTrans" cxnId="{DC83B972-7ABA-4743-B7F5-0DBB308AF97A}">
      <dgm:prSet/>
      <dgm:spPr/>
      <dgm:t>
        <a:bodyPr/>
        <a:lstStyle/>
        <a:p>
          <a:endParaRPr lang="ru-RU"/>
        </a:p>
      </dgm:t>
    </dgm:pt>
    <dgm:pt modelId="{D50B9CB8-3796-401C-BF3B-32654D53D20B}">
      <dgm:prSet custT="1"/>
      <dgm:spPr/>
      <dgm:t>
        <a:bodyPr/>
        <a:lstStyle/>
        <a:p>
          <a:r>
            <a:rPr lang="ru-RU" sz="2800" dirty="0" smtClean="0"/>
            <a:t>Проведение диагностических работ.</a:t>
          </a:r>
          <a:endParaRPr lang="ru-RU" sz="2800" dirty="0"/>
        </a:p>
      </dgm:t>
    </dgm:pt>
    <dgm:pt modelId="{F57CE5AE-6F1B-4BC6-BC57-247F0901C6E7}" type="parTrans" cxnId="{EB1A7BC7-8557-4836-80F8-64715EB1B715}">
      <dgm:prSet/>
      <dgm:spPr/>
      <dgm:t>
        <a:bodyPr/>
        <a:lstStyle/>
        <a:p>
          <a:endParaRPr lang="ru-RU"/>
        </a:p>
      </dgm:t>
    </dgm:pt>
    <dgm:pt modelId="{E15BF2AF-AAEA-4196-B2BC-4CBD94D2BBBE}" type="sibTrans" cxnId="{EB1A7BC7-8557-4836-80F8-64715EB1B715}">
      <dgm:prSet/>
      <dgm:spPr/>
      <dgm:t>
        <a:bodyPr/>
        <a:lstStyle/>
        <a:p>
          <a:endParaRPr lang="ru-RU"/>
        </a:p>
      </dgm:t>
    </dgm:pt>
    <dgm:pt modelId="{D5700CB1-DA91-4E5B-88F3-3CE6BCDC8BF2}">
      <dgm:prSet custT="1"/>
      <dgm:spPr/>
      <dgm:t>
        <a:bodyPr/>
        <a:lstStyle/>
        <a:p>
          <a:r>
            <a:rPr lang="ru-RU" sz="2800" dirty="0" smtClean="0"/>
            <a:t>Организация и сопровождение. конкурсов, семинаров, конференций</a:t>
          </a:r>
          <a:endParaRPr lang="ru-RU" sz="2800" dirty="0"/>
        </a:p>
      </dgm:t>
    </dgm:pt>
    <dgm:pt modelId="{0BA6B0E7-8595-4A71-A63F-4CAC15FA2BD2}" type="parTrans" cxnId="{32E08501-4D5C-4E7E-893E-38F0E9700D40}">
      <dgm:prSet/>
      <dgm:spPr/>
      <dgm:t>
        <a:bodyPr/>
        <a:lstStyle/>
        <a:p>
          <a:endParaRPr lang="ru-RU"/>
        </a:p>
      </dgm:t>
    </dgm:pt>
    <dgm:pt modelId="{07EEAAE3-F5E1-44C6-8FB8-F4CB96D58293}" type="sibTrans" cxnId="{32E08501-4D5C-4E7E-893E-38F0E9700D40}">
      <dgm:prSet/>
      <dgm:spPr/>
      <dgm:t>
        <a:bodyPr/>
        <a:lstStyle/>
        <a:p>
          <a:endParaRPr lang="ru-RU"/>
        </a:p>
      </dgm:t>
    </dgm:pt>
    <dgm:pt modelId="{26B07B59-1D7E-462E-936A-12BE360DEA68}">
      <dgm:prSet custT="1"/>
      <dgm:spPr/>
      <dgm:t>
        <a:bodyPr/>
        <a:lstStyle/>
        <a:p>
          <a:r>
            <a:rPr lang="ru-RU" sz="2800" dirty="0" smtClean="0"/>
            <a:t>Проекты писем, приказов.</a:t>
          </a:r>
          <a:endParaRPr lang="ru-RU" sz="2800" dirty="0"/>
        </a:p>
      </dgm:t>
    </dgm:pt>
    <dgm:pt modelId="{8B22C23A-1913-48B6-96DD-E852E628E385}" type="sibTrans" cxnId="{1A94D8A7-FE2D-40F2-A867-67C4E7F236C1}">
      <dgm:prSet/>
      <dgm:spPr/>
      <dgm:t>
        <a:bodyPr/>
        <a:lstStyle/>
        <a:p>
          <a:endParaRPr lang="ru-RU"/>
        </a:p>
      </dgm:t>
    </dgm:pt>
    <dgm:pt modelId="{BA25BFEC-7C06-41E5-85B4-07EDD41E7595}" type="parTrans" cxnId="{1A94D8A7-FE2D-40F2-A867-67C4E7F236C1}">
      <dgm:prSet/>
      <dgm:spPr/>
      <dgm:t>
        <a:bodyPr/>
        <a:lstStyle/>
        <a:p>
          <a:endParaRPr lang="ru-RU"/>
        </a:p>
      </dgm:t>
    </dgm:pt>
    <dgm:pt modelId="{8118BD28-9387-4730-AB38-B7E649A0D281}">
      <dgm:prSet custT="1"/>
      <dgm:spPr/>
      <dgm:t>
        <a:bodyPr/>
        <a:lstStyle/>
        <a:p>
          <a:r>
            <a:rPr lang="ru-RU" sz="2800" dirty="0" smtClean="0"/>
            <a:t>Передача опыта по направлениям деятельности ООКО.</a:t>
          </a:r>
          <a:endParaRPr lang="ru-RU" sz="2800" dirty="0"/>
        </a:p>
      </dgm:t>
    </dgm:pt>
    <dgm:pt modelId="{95E8B179-6F74-48F9-8CB8-6255EB2819CC}" type="sibTrans" cxnId="{6D98A640-BF38-43E2-A901-2F879A68DA40}">
      <dgm:prSet/>
      <dgm:spPr/>
      <dgm:t>
        <a:bodyPr/>
        <a:lstStyle/>
        <a:p>
          <a:endParaRPr lang="ru-RU"/>
        </a:p>
      </dgm:t>
    </dgm:pt>
    <dgm:pt modelId="{F5669253-79F1-42C3-AA1C-08B0D12D09D3}" type="parTrans" cxnId="{6D98A640-BF38-43E2-A901-2F879A68DA40}">
      <dgm:prSet/>
      <dgm:spPr/>
      <dgm:t>
        <a:bodyPr/>
        <a:lstStyle/>
        <a:p>
          <a:endParaRPr lang="ru-RU"/>
        </a:p>
      </dgm:t>
    </dgm:pt>
    <dgm:pt modelId="{FAB63E35-CC52-4E62-B63A-D6816FAE7366}">
      <dgm:prSet phldrT="[Текст]" custT="1"/>
      <dgm:spPr>
        <a:noFill/>
      </dgm:spPr>
      <dgm:t>
        <a:bodyPr/>
        <a:lstStyle/>
        <a:p>
          <a:r>
            <a:rPr lang="ru-RU" sz="2700" spc="-40" baseline="0" dirty="0" smtClean="0"/>
            <a:t>Методические совещания для учителей. </a:t>
          </a:r>
          <a:r>
            <a:rPr lang="ru-RU" sz="2700" dirty="0" smtClean="0"/>
            <a:t>Программы повышения квалификации</a:t>
          </a:r>
          <a:endParaRPr lang="ru-RU" sz="2700" spc="-40" baseline="0" dirty="0"/>
        </a:p>
      </dgm:t>
    </dgm:pt>
    <dgm:pt modelId="{7395D6FA-2A00-40C4-B4B1-7AF839CD6C27}" type="parTrans" cxnId="{FF8EDDAD-A34F-4530-B9C3-FA2106477180}">
      <dgm:prSet/>
      <dgm:spPr/>
      <dgm:t>
        <a:bodyPr/>
        <a:lstStyle/>
        <a:p>
          <a:endParaRPr lang="ru-RU"/>
        </a:p>
      </dgm:t>
    </dgm:pt>
    <dgm:pt modelId="{0221DC48-D27C-4BD1-8A0B-94A3DC2C2110}" type="sibTrans" cxnId="{FF8EDDAD-A34F-4530-B9C3-FA2106477180}">
      <dgm:prSet/>
      <dgm:spPr/>
      <dgm:t>
        <a:bodyPr/>
        <a:lstStyle/>
        <a:p>
          <a:endParaRPr lang="ru-RU"/>
        </a:p>
      </dgm:t>
    </dgm:pt>
    <dgm:pt modelId="{69F8FBAC-079F-4888-92F1-E1F76167B5FC}" type="pres">
      <dgm:prSet presAssocID="{64C2F531-25F8-4EFF-A760-EDF0C381F34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C9015D-865B-4653-B70F-2FDE7B99E113}" type="pres">
      <dgm:prSet presAssocID="{216E2DB6-9385-4D81-B009-F4ECAEB715C8}" presName="linNode" presStyleCnt="0"/>
      <dgm:spPr/>
      <dgm:t>
        <a:bodyPr/>
        <a:lstStyle/>
        <a:p>
          <a:endParaRPr lang="ru-RU"/>
        </a:p>
      </dgm:t>
    </dgm:pt>
    <dgm:pt modelId="{6DFB157A-0FDD-4C43-B76D-0DE7382F07D2}" type="pres">
      <dgm:prSet presAssocID="{216E2DB6-9385-4D81-B009-F4ECAEB715C8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3D5F0-FDC4-4E12-8A5C-3EBBF98266AA}" type="pres">
      <dgm:prSet presAssocID="{216E2DB6-9385-4D81-B009-F4ECAEB715C8}" presName="childShp" presStyleLbl="bgAccFollowNode1" presStyleIdx="0" presStyleCnt="4" custScaleY="207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C8B1D-5A3A-4947-AA1C-2D77D0750CDD}" type="pres">
      <dgm:prSet presAssocID="{A096CA4D-BD02-46B0-BB33-113106A63845}" presName="spacing" presStyleCnt="0"/>
      <dgm:spPr/>
      <dgm:t>
        <a:bodyPr/>
        <a:lstStyle/>
        <a:p>
          <a:endParaRPr lang="ru-RU"/>
        </a:p>
      </dgm:t>
    </dgm:pt>
    <dgm:pt modelId="{C27FCC8C-68E8-4DBC-9BC8-F187CA6A0EF3}" type="pres">
      <dgm:prSet presAssocID="{D65CE9D9-A9C8-41D9-87DF-3878AE1FA7C6}" presName="linNode" presStyleCnt="0"/>
      <dgm:spPr/>
      <dgm:t>
        <a:bodyPr/>
        <a:lstStyle/>
        <a:p>
          <a:endParaRPr lang="ru-RU"/>
        </a:p>
      </dgm:t>
    </dgm:pt>
    <dgm:pt modelId="{8DD67E09-5244-411B-A359-852F9744167F}" type="pres">
      <dgm:prSet presAssocID="{D65CE9D9-A9C8-41D9-87DF-3878AE1FA7C6}" presName="parentShp" presStyleLbl="node1" presStyleIdx="1" presStyleCnt="4" custLinFactNeighborX="-81" custLinFactNeighborY="-7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051DB-FF9F-4611-B602-74BF3D9B1C61}" type="pres">
      <dgm:prSet presAssocID="{D65CE9D9-A9C8-41D9-87DF-3878AE1FA7C6}" presName="childShp" presStyleLbl="bgAccFollowNode1" presStyleIdx="1" presStyleCnt="4" custScaleY="177919" custLinFactNeighborX="690" custLinFactNeighborY="-3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ECC3F-B7F2-4839-A0FF-59D35C48CD86}" type="pres">
      <dgm:prSet presAssocID="{803E41DD-F9C9-4BA6-B8AA-BDE1CE37FC74}" presName="spacing" presStyleCnt="0"/>
      <dgm:spPr/>
      <dgm:t>
        <a:bodyPr/>
        <a:lstStyle/>
        <a:p>
          <a:endParaRPr lang="ru-RU"/>
        </a:p>
      </dgm:t>
    </dgm:pt>
    <dgm:pt modelId="{5B5A0815-D4BF-44C7-AEF9-1FBB02F36B0A}" type="pres">
      <dgm:prSet presAssocID="{03156753-7C8B-4C8D-A9CB-59579143D59F}" presName="linNode" presStyleCnt="0"/>
      <dgm:spPr/>
      <dgm:t>
        <a:bodyPr/>
        <a:lstStyle/>
        <a:p>
          <a:endParaRPr lang="ru-RU"/>
        </a:p>
      </dgm:t>
    </dgm:pt>
    <dgm:pt modelId="{17DE6064-B4DB-4624-A73A-0B30C4BBC0E7}" type="pres">
      <dgm:prSet presAssocID="{03156753-7C8B-4C8D-A9CB-59579143D59F}" presName="parentShp" presStyleLbl="node1" presStyleIdx="2" presStyleCnt="4" custLinFactNeighborX="0" custLinFactNeighborY="-1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DAC62-F42F-484B-AF03-C87D38D6EFC9}" type="pres">
      <dgm:prSet presAssocID="{03156753-7C8B-4C8D-A9CB-59579143D59F}" presName="childShp" presStyleLbl="bgAccFollowNode1" presStyleIdx="2" presStyleCnt="4" custScaleY="189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9268B-7B13-40F3-9BF1-3411FF30E0DB}" type="pres">
      <dgm:prSet presAssocID="{9B4DB4B4-94C2-494C-8265-35E988C513CB}" presName="spacing" presStyleCnt="0"/>
      <dgm:spPr/>
      <dgm:t>
        <a:bodyPr/>
        <a:lstStyle/>
        <a:p>
          <a:endParaRPr lang="ru-RU"/>
        </a:p>
      </dgm:t>
    </dgm:pt>
    <dgm:pt modelId="{EBE67A37-EE0F-474D-A4F3-D89F59313EAB}" type="pres">
      <dgm:prSet presAssocID="{5FB64FFA-C1D8-438E-971B-FC0B54EC1691}" presName="linNode" presStyleCnt="0"/>
      <dgm:spPr/>
      <dgm:t>
        <a:bodyPr/>
        <a:lstStyle/>
        <a:p>
          <a:endParaRPr lang="ru-RU"/>
        </a:p>
      </dgm:t>
    </dgm:pt>
    <dgm:pt modelId="{FE0C42FE-7A16-4B07-A86D-A53FB45AAA68}" type="pres">
      <dgm:prSet presAssocID="{5FB64FFA-C1D8-438E-971B-FC0B54EC1691}" presName="parentShp" presStyleLbl="node1" presStyleIdx="3" presStyleCnt="4" custLinFactNeighborX="-983" custLinFactNeighborY="1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16245-DDF9-45CE-B561-5B95BCD86BD1}" type="pres">
      <dgm:prSet presAssocID="{5FB64FFA-C1D8-438E-971B-FC0B54EC1691}" presName="childShp" presStyleLbl="bgAccFollowNode1" presStyleIdx="3" presStyleCnt="4" custScaleY="187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C39E19-B8BB-46B6-8740-9FF5615B04E8}" type="presOf" srcId="{D5700CB1-DA91-4E5B-88F3-3CE6BCDC8BF2}" destId="{2F6051DB-FF9F-4611-B602-74BF3D9B1C61}" srcOrd="0" destOrd="1" presId="urn:microsoft.com/office/officeart/2005/8/layout/vList6"/>
    <dgm:cxn modelId="{091ACACC-4EF9-4734-B815-113B8AD2E0BF}" srcId="{64C2F531-25F8-4EFF-A760-EDF0C381F34A}" destId="{216E2DB6-9385-4D81-B009-F4ECAEB715C8}" srcOrd="0" destOrd="0" parTransId="{DC8FCCE8-4677-43D6-81C1-76B0FD6CD5CE}" sibTransId="{A096CA4D-BD02-46B0-BB33-113106A63845}"/>
    <dgm:cxn modelId="{8DED2458-87B9-4EAC-9609-8503A35C4196}" srcId="{5FB64FFA-C1D8-438E-971B-FC0B54EC1691}" destId="{4728258C-D69B-4D6B-AF29-7284E43AC5FA}" srcOrd="0" destOrd="0" parTransId="{4C595CBC-5992-40A6-9BCA-5A1194D5F36C}" sibTransId="{975815BD-B2D9-4EEC-8C7B-FEFAC0EDFAE1}"/>
    <dgm:cxn modelId="{7964F249-A310-4197-8558-2E38AC4E6077}" srcId="{64C2F531-25F8-4EFF-A760-EDF0C381F34A}" destId="{D65CE9D9-A9C8-41D9-87DF-3878AE1FA7C6}" srcOrd="1" destOrd="0" parTransId="{B97CB4D2-B45F-4052-B5E8-C2C5102B87A0}" sibTransId="{803E41DD-F9C9-4BA6-B8AA-BDE1CE37FC74}"/>
    <dgm:cxn modelId="{E0034883-06C7-4785-8D7D-CE8CC0F8314D}" type="presOf" srcId="{AF87B96F-6D94-402A-BF35-59D6D855E9D9}" destId="{3C53D5F0-FDC4-4E12-8A5C-3EBBF98266AA}" srcOrd="0" destOrd="0" presId="urn:microsoft.com/office/officeart/2005/8/layout/vList6"/>
    <dgm:cxn modelId="{DC83B972-7ABA-4743-B7F5-0DBB308AF97A}" srcId="{64C2F531-25F8-4EFF-A760-EDF0C381F34A}" destId="{03156753-7C8B-4C8D-A9CB-59579143D59F}" srcOrd="2" destOrd="0" parTransId="{6BF1BECD-6EB5-4862-AF99-8F2C31AFC79B}" sibTransId="{9B4DB4B4-94C2-494C-8265-35E988C513CB}"/>
    <dgm:cxn modelId="{32E08501-4D5C-4E7E-893E-38F0E9700D40}" srcId="{D65CE9D9-A9C8-41D9-87DF-3878AE1FA7C6}" destId="{D5700CB1-DA91-4E5B-88F3-3CE6BCDC8BF2}" srcOrd="1" destOrd="0" parTransId="{0BA6B0E7-8595-4A71-A63F-4CAC15FA2BD2}" sibTransId="{07EEAAE3-F5E1-44C6-8FB8-F4CB96D58293}"/>
    <dgm:cxn modelId="{1F6ED4A3-832C-4D5D-88E5-02D2D73BFD57}" type="presOf" srcId="{26B07B59-1D7E-462E-936A-12BE360DEA68}" destId="{CEADAC62-F42F-484B-AF03-C87D38D6EFC9}" srcOrd="0" destOrd="1" presId="urn:microsoft.com/office/officeart/2005/8/layout/vList6"/>
    <dgm:cxn modelId="{6A2FE3B9-F3FF-4ADD-9EFA-94E79C4F8FA5}" type="presOf" srcId="{216E2DB6-9385-4D81-B009-F4ECAEB715C8}" destId="{6DFB157A-0FDD-4C43-B76D-0DE7382F07D2}" srcOrd="0" destOrd="0" presId="urn:microsoft.com/office/officeart/2005/8/layout/vList6"/>
    <dgm:cxn modelId="{081DC5E9-3294-4F68-854C-69B93EEB5A02}" type="presOf" srcId="{64C2F531-25F8-4EFF-A760-EDF0C381F34A}" destId="{69F8FBAC-079F-4888-92F1-E1F76167B5FC}" srcOrd="0" destOrd="0" presId="urn:microsoft.com/office/officeart/2005/8/layout/vList6"/>
    <dgm:cxn modelId="{DFAD8481-825E-454B-941D-0F6E8B2E730E}" type="presOf" srcId="{D65CE9D9-A9C8-41D9-87DF-3878AE1FA7C6}" destId="{8DD67E09-5244-411B-A359-852F9744167F}" srcOrd="0" destOrd="0" presId="urn:microsoft.com/office/officeart/2005/8/layout/vList6"/>
    <dgm:cxn modelId="{FF8EDDAD-A34F-4530-B9C3-FA2106477180}" srcId="{216E2DB6-9385-4D81-B009-F4ECAEB715C8}" destId="{FAB63E35-CC52-4E62-B63A-D6816FAE7366}" srcOrd="1" destOrd="0" parTransId="{7395D6FA-2A00-40C4-B4B1-7AF839CD6C27}" sibTransId="{0221DC48-D27C-4BD1-8A0B-94A3DC2C2110}"/>
    <dgm:cxn modelId="{2199431B-C52B-4A5B-AA3C-45123FCC4285}" type="presOf" srcId="{5FB64FFA-C1D8-438E-971B-FC0B54EC1691}" destId="{FE0C42FE-7A16-4B07-A86D-A53FB45AAA68}" srcOrd="0" destOrd="0" presId="urn:microsoft.com/office/officeart/2005/8/layout/vList6"/>
    <dgm:cxn modelId="{EB1A7BC7-8557-4836-80F8-64715EB1B715}" srcId="{D65CE9D9-A9C8-41D9-87DF-3878AE1FA7C6}" destId="{D50B9CB8-3796-401C-BF3B-32654D53D20B}" srcOrd="0" destOrd="0" parTransId="{F57CE5AE-6F1B-4BC6-BC57-247F0901C6E7}" sibTransId="{E15BF2AF-AAEA-4196-B2BC-4CBD94D2BBBE}"/>
    <dgm:cxn modelId="{64D8985F-99BE-446B-A292-8CBBFB9BA02B}" srcId="{64C2F531-25F8-4EFF-A760-EDF0C381F34A}" destId="{5FB64FFA-C1D8-438E-971B-FC0B54EC1691}" srcOrd="3" destOrd="0" parTransId="{2B56F4C7-A4B9-4869-A98D-D56826FDFDFD}" sibTransId="{C97AE7F9-9D8B-4804-ACF0-F0B88DE42EED}"/>
    <dgm:cxn modelId="{6D98A640-BF38-43E2-A901-2F879A68DA40}" srcId="{03156753-7C8B-4C8D-A9CB-59579143D59F}" destId="{8118BD28-9387-4730-AB38-B7E649A0D281}" srcOrd="0" destOrd="0" parTransId="{F5669253-79F1-42C3-AA1C-08B0D12D09D3}" sibTransId="{95E8B179-6F74-48F9-8CB8-6255EB2819CC}"/>
    <dgm:cxn modelId="{BAA08294-ECE3-4E45-9CB1-0AA903D8DC23}" type="presOf" srcId="{FAB63E35-CC52-4E62-B63A-D6816FAE7366}" destId="{3C53D5F0-FDC4-4E12-8A5C-3EBBF98266AA}" srcOrd="0" destOrd="1" presId="urn:microsoft.com/office/officeart/2005/8/layout/vList6"/>
    <dgm:cxn modelId="{FCFF89E4-9E86-4F5D-A504-C880301F7CCF}" type="presOf" srcId="{4728258C-D69B-4D6B-AF29-7284E43AC5FA}" destId="{98916245-DDF9-45CE-B561-5B95BCD86BD1}" srcOrd="0" destOrd="0" presId="urn:microsoft.com/office/officeart/2005/8/layout/vList6"/>
    <dgm:cxn modelId="{1A94D8A7-FE2D-40F2-A867-67C4E7F236C1}" srcId="{03156753-7C8B-4C8D-A9CB-59579143D59F}" destId="{26B07B59-1D7E-462E-936A-12BE360DEA68}" srcOrd="1" destOrd="0" parTransId="{BA25BFEC-7C06-41E5-85B4-07EDD41E7595}" sibTransId="{8B22C23A-1913-48B6-96DD-E852E628E385}"/>
    <dgm:cxn modelId="{AA05909E-E24F-48AE-9C0A-A4EF4ED1AFC2}" type="presOf" srcId="{8118BD28-9387-4730-AB38-B7E649A0D281}" destId="{CEADAC62-F42F-484B-AF03-C87D38D6EFC9}" srcOrd="0" destOrd="0" presId="urn:microsoft.com/office/officeart/2005/8/layout/vList6"/>
    <dgm:cxn modelId="{C8AB50FB-FE4C-4911-8D58-88CDB4783EED}" srcId="{216E2DB6-9385-4D81-B009-F4ECAEB715C8}" destId="{AF87B96F-6D94-402A-BF35-59D6D855E9D9}" srcOrd="0" destOrd="0" parTransId="{050D3D20-783F-43F7-B115-05E3B1018681}" sibTransId="{37C78BEE-7E11-4406-8B41-ED8C7F959056}"/>
    <dgm:cxn modelId="{E8FB1D56-CCEE-4DE9-B942-82A049257C20}" type="presOf" srcId="{03156753-7C8B-4C8D-A9CB-59579143D59F}" destId="{17DE6064-B4DB-4624-A73A-0B30C4BBC0E7}" srcOrd="0" destOrd="0" presId="urn:microsoft.com/office/officeart/2005/8/layout/vList6"/>
    <dgm:cxn modelId="{59D33ECA-7D49-41A0-9112-16845797AF2A}" type="presOf" srcId="{D50B9CB8-3796-401C-BF3B-32654D53D20B}" destId="{2F6051DB-FF9F-4611-B602-74BF3D9B1C61}" srcOrd="0" destOrd="0" presId="urn:microsoft.com/office/officeart/2005/8/layout/vList6"/>
    <dgm:cxn modelId="{79795122-C070-4E55-BE10-196AAC623485}" type="presParOf" srcId="{69F8FBAC-079F-4888-92F1-E1F76167B5FC}" destId="{05C9015D-865B-4653-B70F-2FDE7B99E113}" srcOrd="0" destOrd="0" presId="urn:microsoft.com/office/officeart/2005/8/layout/vList6"/>
    <dgm:cxn modelId="{8AAE1AE3-8F1D-456D-A4BF-00BD6DA77601}" type="presParOf" srcId="{05C9015D-865B-4653-B70F-2FDE7B99E113}" destId="{6DFB157A-0FDD-4C43-B76D-0DE7382F07D2}" srcOrd="0" destOrd="0" presId="urn:microsoft.com/office/officeart/2005/8/layout/vList6"/>
    <dgm:cxn modelId="{00EC4E34-0FF1-42F5-AB27-70564F2095D9}" type="presParOf" srcId="{05C9015D-865B-4653-B70F-2FDE7B99E113}" destId="{3C53D5F0-FDC4-4E12-8A5C-3EBBF98266AA}" srcOrd="1" destOrd="0" presId="urn:microsoft.com/office/officeart/2005/8/layout/vList6"/>
    <dgm:cxn modelId="{2CE44021-F1BB-41EF-B555-F89EAF5FEF12}" type="presParOf" srcId="{69F8FBAC-079F-4888-92F1-E1F76167B5FC}" destId="{154C8B1D-5A3A-4947-AA1C-2D77D0750CDD}" srcOrd="1" destOrd="0" presId="urn:microsoft.com/office/officeart/2005/8/layout/vList6"/>
    <dgm:cxn modelId="{CB115249-BB04-414C-98BC-49CB888F59BC}" type="presParOf" srcId="{69F8FBAC-079F-4888-92F1-E1F76167B5FC}" destId="{C27FCC8C-68E8-4DBC-9BC8-F187CA6A0EF3}" srcOrd="2" destOrd="0" presId="urn:microsoft.com/office/officeart/2005/8/layout/vList6"/>
    <dgm:cxn modelId="{89DFE822-AD9C-4C1F-8E76-FCF7176D8137}" type="presParOf" srcId="{C27FCC8C-68E8-4DBC-9BC8-F187CA6A0EF3}" destId="{8DD67E09-5244-411B-A359-852F9744167F}" srcOrd="0" destOrd="0" presId="urn:microsoft.com/office/officeart/2005/8/layout/vList6"/>
    <dgm:cxn modelId="{D18A5286-DB20-44E5-8699-81B8C5DEADC9}" type="presParOf" srcId="{C27FCC8C-68E8-4DBC-9BC8-F187CA6A0EF3}" destId="{2F6051DB-FF9F-4611-B602-74BF3D9B1C61}" srcOrd="1" destOrd="0" presId="urn:microsoft.com/office/officeart/2005/8/layout/vList6"/>
    <dgm:cxn modelId="{E564C423-8802-49ED-A0AD-495682033714}" type="presParOf" srcId="{69F8FBAC-079F-4888-92F1-E1F76167B5FC}" destId="{445ECC3F-B7F2-4839-A0FF-59D35C48CD86}" srcOrd="3" destOrd="0" presId="urn:microsoft.com/office/officeart/2005/8/layout/vList6"/>
    <dgm:cxn modelId="{28A63650-96C0-473E-BFB3-FBD25022C386}" type="presParOf" srcId="{69F8FBAC-079F-4888-92F1-E1F76167B5FC}" destId="{5B5A0815-D4BF-44C7-AEF9-1FBB02F36B0A}" srcOrd="4" destOrd="0" presId="urn:microsoft.com/office/officeart/2005/8/layout/vList6"/>
    <dgm:cxn modelId="{6309CB07-CB62-4796-B672-3B0EA860F586}" type="presParOf" srcId="{5B5A0815-D4BF-44C7-AEF9-1FBB02F36B0A}" destId="{17DE6064-B4DB-4624-A73A-0B30C4BBC0E7}" srcOrd="0" destOrd="0" presId="urn:microsoft.com/office/officeart/2005/8/layout/vList6"/>
    <dgm:cxn modelId="{B5D4137A-43B3-4AD9-9084-28D013AE52BB}" type="presParOf" srcId="{5B5A0815-D4BF-44C7-AEF9-1FBB02F36B0A}" destId="{CEADAC62-F42F-484B-AF03-C87D38D6EFC9}" srcOrd="1" destOrd="0" presId="urn:microsoft.com/office/officeart/2005/8/layout/vList6"/>
    <dgm:cxn modelId="{64554CC6-FDCC-4DED-8169-4B3ECB27D0FB}" type="presParOf" srcId="{69F8FBAC-079F-4888-92F1-E1F76167B5FC}" destId="{B8D9268B-7B13-40F3-9BF1-3411FF30E0DB}" srcOrd="5" destOrd="0" presId="urn:microsoft.com/office/officeart/2005/8/layout/vList6"/>
    <dgm:cxn modelId="{4B70DD05-A146-40C5-93D0-3691102CD6BE}" type="presParOf" srcId="{69F8FBAC-079F-4888-92F1-E1F76167B5FC}" destId="{EBE67A37-EE0F-474D-A4F3-D89F59313EAB}" srcOrd="6" destOrd="0" presId="urn:microsoft.com/office/officeart/2005/8/layout/vList6"/>
    <dgm:cxn modelId="{090B4187-3748-4F74-96A6-8B753628D8D6}" type="presParOf" srcId="{EBE67A37-EE0F-474D-A4F3-D89F59313EAB}" destId="{FE0C42FE-7A16-4B07-A86D-A53FB45AAA68}" srcOrd="0" destOrd="0" presId="urn:microsoft.com/office/officeart/2005/8/layout/vList6"/>
    <dgm:cxn modelId="{1AF0DB47-A0CA-4D1E-BCED-4BA7D4033783}" type="presParOf" srcId="{EBE67A37-EE0F-474D-A4F3-D89F59313EAB}" destId="{98916245-DDF9-45CE-B561-5B95BCD86BD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52BF3E-7685-4A61-8416-6B57DC08F6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A366CC-C867-4F74-800C-4C66332A274F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600" b="1" dirty="0" smtClean="0"/>
            <a:t>Автоматизированный расчет показателей качества образования</a:t>
          </a:r>
          <a:endParaRPr lang="ru-RU" sz="2600" b="1" dirty="0"/>
        </a:p>
      </dgm:t>
    </dgm:pt>
    <dgm:pt modelId="{A20F97B1-02CA-41FA-97D2-D2A60CB42F23}" type="parTrans" cxnId="{C299A642-25F6-46AD-9FD6-2DDDC06912AA}">
      <dgm:prSet/>
      <dgm:spPr/>
      <dgm:t>
        <a:bodyPr/>
        <a:lstStyle/>
        <a:p>
          <a:endParaRPr lang="ru-RU"/>
        </a:p>
      </dgm:t>
    </dgm:pt>
    <dgm:pt modelId="{F97531CA-60D0-4F78-BC0E-5E015535E34E}" type="sibTrans" cxnId="{C299A642-25F6-46AD-9FD6-2DDDC06912AA}">
      <dgm:prSet/>
      <dgm:spPr/>
      <dgm:t>
        <a:bodyPr/>
        <a:lstStyle/>
        <a:p>
          <a:endParaRPr lang="ru-RU"/>
        </a:p>
      </dgm:t>
    </dgm:pt>
    <dgm:pt modelId="{B56B422D-7A22-4B4D-BB3C-720DAF7A2F1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/>
            <a:t>Аналитические отчеты об уровне учебной подготовки обучающихся в разрезе  ОО</a:t>
          </a:r>
          <a:endParaRPr lang="ru-RU" sz="2400" b="1" dirty="0"/>
        </a:p>
      </dgm:t>
    </dgm:pt>
    <dgm:pt modelId="{142266BA-6E83-46EE-82A1-B9A6BBB07228}" type="parTrans" cxnId="{C4E36BCB-CA80-4CDE-B777-55BDAE6DD3D7}">
      <dgm:prSet/>
      <dgm:spPr/>
      <dgm:t>
        <a:bodyPr/>
        <a:lstStyle/>
        <a:p>
          <a:endParaRPr lang="ru-RU"/>
        </a:p>
      </dgm:t>
    </dgm:pt>
    <dgm:pt modelId="{9FBF8F4E-8EC4-4DB0-BC0A-1B997707AA81}" type="sibTrans" cxnId="{C4E36BCB-CA80-4CDE-B777-55BDAE6DD3D7}">
      <dgm:prSet/>
      <dgm:spPr/>
      <dgm:t>
        <a:bodyPr/>
        <a:lstStyle/>
        <a:p>
          <a:endParaRPr lang="ru-RU"/>
        </a:p>
      </dgm:t>
    </dgm:pt>
    <dgm:pt modelId="{E846C080-BD39-465E-89FB-91BC8068AAD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300" b="1" dirty="0" smtClean="0"/>
            <a:t>Расчет прогнозных данных и рекомендаций по улучшению показателей качества</a:t>
          </a:r>
          <a:endParaRPr lang="ru-RU" sz="2300" b="1" dirty="0"/>
        </a:p>
      </dgm:t>
    </dgm:pt>
    <dgm:pt modelId="{933DEC5B-2A84-4428-B2FE-8EFA213A6D41}" type="parTrans" cxnId="{63DBBFB3-3DB9-43E6-BE6D-E8BD1EEC16C9}">
      <dgm:prSet/>
      <dgm:spPr/>
      <dgm:t>
        <a:bodyPr/>
        <a:lstStyle/>
        <a:p>
          <a:endParaRPr lang="ru-RU"/>
        </a:p>
      </dgm:t>
    </dgm:pt>
    <dgm:pt modelId="{DAD34E86-3831-4E8C-85C9-D185DBBD74CC}" type="sibTrans" cxnId="{63DBBFB3-3DB9-43E6-BE6D-E8BD1EEC16C9}">
      <dgm:prSet/>
      <dgm:spPr/>
      <dgm:t>
        <a:bodyPr/>
        <a:lstStyle/>
        <a:p>
          <a:endParaRPr lang="ru-RU"/>
        </a:p>
      </dgm:t>
    </dgm:pt>
    <dgm:pt modelId="{27AB3567-05D6-4AC9-BDD4-5F1D83F40ACD}">
      <dgm:prSet custT="1"/>
      <dgm:spPr>
        <a:solidFill>
          <a:srgbClr val="0070C0"/>
        </a:solidFill>
      </dgm:spPr>
      <dgm:t>
        <a:bodyPr/>
        <a:lstStyle/>
        <a:p>
          <a:r>
            <a:rPr lang="ru-RU" sz="2600" b="1" dirty="0" smtClean="0"/>
            <a:t>Управленческие решения в целях повышения качества образования</a:t>
          </a:r>
          <a:endParaRPr lang="ru-RU" sz="2600" b="1" dirty="0"/>
        </a:p>
      </dgm:t>
    </dgm:pt>
    <dgm:pt modelId="{F6939C10-1311-4C3D-AE35-7A63FCFE3D32}" type="parTrans" cxnId="{1131A945-9DD2-493B-9314-F8F38FEFDCD6}">
      <dgm:prSet/>
      <dgm:spPr/>
      <dgm:t>
        <a:bodyPr/>
        <a:lstStyle/>
        <a:p>
          <a:endParaRPr lang="ru-RU"/>
        </a:p>
      </dgm:t>
    </dgm:pt>
    <dgm:pt modelId="{CAF7F68D-9156-47D8-A83C-D406B6DD0B93}" type="sibTrans" cxnId="{1131A945-9DD2-493B-9314-F8F38FEFDCD6}">
      <dgm:prSet/>
      <dgm:spPr/>
      <dgm:t>
        <a:bodyPr/>
        <a:lstStyle/>
        <a:p>
          <a:endParaRPr lang="ru-RU"/>
        </a:p>
      </dgm:t>
    </dgm:pt>
    <dgm:pt modelId="{2658B3B9-3711-4D95-AEF6-58FEFD748162}" type="pres">
      <dgm:prSet presAssocID="{CF52BF3E-7685-4A61-8416-6B57DC08F6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A1AA75F-747F-4A61-A0A8-7EE8481C4766}" type="pres">
      <dgm:prSet presAssocID="{CF52BF3E-7685-4A61-8416-6B57DC08F625}" presName="Name1" presStyleCnt="0"/>
      <dgm:spPr/>
    </dgm:pt>
    <dgm:pt modelId="{34726DAF-7EC7-4CB5-81AF-6257C0384E34}" type="pres">
      <dgm:prSet presAssocID="{CF52BF3E-7685-4A61-8416-6B57DC08F625}" presName="cycle" presStyleCnt="0"/>
      <dgm:spPr/>
    </dgm:pt>
    <dgm:pt modelId="{356D9596-D099-430F-9E78-BACC6E1F8B19}" type="pres">
      <dgm:prSet presAssocID="{CF52BF3E-7685-4A61-8416-6B57DC08F625}" presName="srcNode" presStyleLbl="node1" presStyleIdx="0" presStyleCnt="4"/>
      <dgm:spPr/>
    </dgm:pt>
    <dgm:pt modelId="{40E1D8FC-8835-4BA2-9A9D-4748E8841168}" type="pres">
      <dgm:prSet presAssocID="{CF52BF3E-7685-4A61-8416-6B57DC08F625}" presName="conn" presStyleLbl="parChTrans1D2" presStyleIdx="0" presStyleCnt="1"/>
      <dgm:spPr/>
      <dgm:t>
        <a:bodyPr/>
        <a:lstStyle/>
        <a:p>
          <a:endParaRPr lang="ru-RU"/>
        </a:p>
      </dgm:t>
    </dgm:pt>
    <dgm:pt modelId="{A5015402-DA8C-4A22-B9C0-DB302D3B117A}" type="pres">
      <dgm:prSet presAssocID="{CF52BF3E-7685-4A61-8416-6B57DC08F625}" presName="extraNode" presStyleLbl="node1" presStyleIdx="0" presStyleCnt="4"/>
      <dgm:spPr/>
    </dgm:pt>
    <dgm:pt modelId="{F3E60801-0073-41F1-B858-956037A71682}" type="pres">
      <dgm:prSet presAssocID="{CF52BF3E-7685-4A61-8416-6B57DC08F625}" presName="dstNode" presStyleLbl="node1" presStyleIdx="0" presStyleCnt="4"/>
      <dgm:spPr/>
    </dgm:pt>
    <dgm:pt modelId="{3F84C0D9-15C4-4DFA-9B72-D4298568292A}" type="pres">
      <dgm:prSet presAssocID="{1BA366CC-C867-4F74-800C-4C66332A274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8BE76-16AF-466B-8CB6-044E5F8C8A30}" type="pres">
      <dgm:prSet presAssocID="{1BA366CC-C867-4F74-800C-4C66332A274F}" presName="accent_1" presStyleCnt="0"/>
      <dgm:spPr/>
    </dgm:pt>
    <dgm:pt modelId="{500B5D05-2251-49D6-AC99-339ED5B3F1AA}" type="pres">
      <dgm:prSet presAssocID="{1BA366CC-C867-4F74-800C-4C66332A274F}" presName="accentRepeatNode" presStyleLbl="solidFgAcc1" presStyleIdx="0" presStyleCnt="4"/>
      <dgm:spPr/>
    </dgm:pt>
    <dgm:pt modelId="{4268CF2B-3C09-43E1-94FB-8601262DED7C}" type="pres">
      <dgm:prSet presAssocID="{B56B422D-7A22-4B4D-BB3C-720DAF7A2F1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8F7D4-3A8F-4662-8A42-BC62F203EE2A}" type="pres">
      <dgm:prSet presAssocID="{B56B422D-7A22-4B4D-BB3C-720DAF7A2F16}" presName="accent_2" presStyleCnt="0"/>
      <dgm:spPr/>
    </dgm:pt>
    <dgm:pt modelId="{372EAD7B-7AE3-4254-A316-7A560A15FD65}" type="pres">
      <dgm:prSet presAssocID="{B56B422D-7A22-4B4D-BB3C-720DAF7A2F16}" presName="accentRepeatNode" presStyleLbl="solidFgAcc1" presStyleIdx="1" presStyleCnt="4"/>
      <dgm:spPr/>
    </dgm:pt>
    <dgm:pt modelId="{A7FFBE9E-F2E0-45F0-88B8-12FBAC6C8D2E}" type="pres">
      <dgm:prSet presAssocID="{E846C080-BD39-465E-89FB-91BC8068AAD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426BD-407A-4060-9ECC-BBBF659110EC}" type="pres">
      <dgm:prSet presAssocID="{E846C080-BD39-465E-89FB-91BC8068AAD7}" presName="accent_3" presStyleCnt="0"/>
      <dgm:spPr/>
    </dgm:pt>
    <dgm:pt modelId="{C7E1C33A-5ABE-4C61-BB90-B3EE149006FF}" type="pres">
      <dgm:prSet presAssocID="{E846C080-BD39-465E-89FB-91BC8068AAD7}" presName="accentRepeatNode" presStyleLbl="solidFgAcc1" presStyleIdx="2" presStyleCnt="4"/>
      <dgm:spPr/>
    </dgm:pt>
    <dgm:pt modelId="{1041746D-F4EC-4441-947E-7F17CBDFC641}" type="pres">
      <dgm:prSet presAssocID="{27AB3567-05D6-4AC9-BDD4-5F1D83F40AC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BDA80-4C28-4B5E-8916-3E821C1C173A}" type="pres">
      <dgm:prSet presAssocID="{27AB3567-05D6-4AC9-BDD4-5F1D83F40ACD}" presName="accent_4" presStyleCnt="0"/>
      <dgm:spPr/>
    </dgm:pt>
    <dgm:pt modelId="{BE8980B5-2ED7-4E41-9617-F18150056327}" type="pres">
      <dgm:prSet presAssocID="{27AB3567-05D6-4AC9-BDD4-5F1D83F40ACD}" presName="accentRepeatNode" presStyleLbl="solidFgAcc1" presStyleIdx="3" presStyleCnt="4"/>
      <dgm:spPr/>
    </dgm:pt>
  </dgm:ptLst>
  <dgm:cxnLst>
    <dgm:cxn modelId="{F8264378-9A1C-4BCB-BC30-1DED30C1D0CF}" type="presOf" srcId="{B56B422D-7A22-4B4D-BB3C-720DAF7A2F16}" destId="{4268CF2B-3C09-43E1-94FB-8601262DED7C}" srcOrd="0" destOrd="0" presId="urn:microsoft.com/office/officeart/2008/layout/VerticalCurvedList"/>
    <dgm:cxn modelId="{1131A945-9DD2-493B-9314-F8F38FEFDCD6}" srcId="{CF52BF3E-7685-4A61-8416-6B57DC08F625}" destId="{27AB3567-05D6-4AC9-BDD4-5F1D83F40ACD}" srcOrd="3" destOrd="0" parTransId="{F6939C10-1311-4C3D-AE35-7A63FCFE3D32}" sibTransId="{CAF7F68D-9156-47D8-A83C-D406B6DD0B93}"/>
    <dgm:cxn modelId="{63DBBFB3-3DB9-43E6-BE6D-E8BD1EEC16C9}" srcId="{CF52BF3E-7685-4A61-8416-6B57DC08F625}" destId="{E846C080-BD39-465E-89FB-91BC8068AAD7}" srcOrd="2" destOrd="0" parTransId="{933DEC5B-2A84-4428-B2FE-8EFA213A6D41}" sibTransId="{DAD34E86-3831-4E8C-85C9-D185DBBD74CC}"/>
    <dgm:cxn modelId="{2BBF8B82-140E-4837-99B9-241897252D44}" type="presOf" srcId="{1BA366CC-C867-4F74-800C-4C66332A274F}" destId="{3F84C0D9-15C4-4DFA-9B72-D4298568292A}" srcOrd="0" destOrd="0" presId="urn:microsoft.com/office/officeart/2008/layout/VerticalCurvedList"/>
    <dgm:cxn modelId="{C4E36BCB-CA80-4CDE-B777-55BDAE6DD3D7}" srcId="{CF52BF3E-7685-4A61-8416-6B57DC08F625}" destId="{B56B422D-7A22-4B4D-BB3C-720DAF7A2F16}" srcOrd="1" destOrd="0" parTransId="{142266BA-6E83-46EE-82A1-B9A6BBB07228}" sibTransId="{9FBF8F4E-8EC4-4DB0-BC0A-1B997707AA81}"/>
    <dgm:cxn modelId="{81230163-75C4-4641-A479-5E2F800BBC03}" type="presOf" srcId="{F97531CA-60D0-4F78-BC0E-5E015535E34E}" destId="{40E1D8FC-8835-4BA2-9A9D-4748E8841168}" srcOrd="0" destOrd="0" presId="urn:microsoft.com/office/officeart/2008/layout/VerticalCurvedList"/>
    <dgm:cxn modelId="{BDF8CAAF-F48A-4E5B-83D6-9CBA1A16CD0A}" type="presOf" srcId="{CF52BF3E-7685-4A61-8416-6B57DC08F625}" destId="{2658B3B9-3711-4D95-AEF6-58FEFD748162}" srcOrd="0" destOrd="0" presId="urn:microsoft.com/office/officeart/2008/layout/VerticalCurvedList"/>
    <dgm:cxn modelId="{AA1022E6-BB83-4E70-88BD-1A776EE977B8}" type="presOf" srcId="{27AB3567-05D6-4AC9-BDD4-5F1D83F40ACD}" destId="{1041746D-F4EC-4441-947E-7F17CBDFC641}" srcOrd="0" destOrd="0" presId="urn:microsoft.com/office/officeart/2008/layout/VerticalCurvedList"/>
    <dgm:cxn modelId="{9035D6F2-0622-47B9-8385-C4B3FBF59182}" type="presOf" srcId="{E846C080-BD39-465E-89FB-91BC8068AAD7}" destId="{A7FFBE9E-F2E0-45F0-88B8-12FBAC6C8D2E}" srcOrd="0" destOrd="0" presId="urn:microsoft.com/office/officeart/2008/layout/VerticalCurvedList"/>
    <dgm:cxn modelId="{C299A642-25F6-46AD-9FD6-2DDDC06912AA}" srcId="{CF52BF3E-7685-4A61-8416-6B57DC08F625}" destId="{1BA366CC-C867-4F74-800C-4C66332A274F}" srcOrd="0" destOrd="0" parTransId="{A20F97B1-02CA-41FA-97D2-D2A60CB42F23}" sibTransId="{F97531CA-60D0-4F78-BC0E-5E015535E34E}"/>
    <dgm:cxn modelId="{63C5AA73-18AB-43F7-BB12-6DE754536BF7}" type="presParOf" srcId="{2658B3B9-3711-4D95-AEF6-58FEFD748162}" destId="{6A1AA75F-747F-4A61-A0A8-7EE8481C4766}" srcOrd="0" destOrd="0" presId="urn:microsoft.com/office/officeart/2008/layout/VerticalCurvedList"/>
    <dgm:cxn modelId="{1F2103FA-109A-4A02-B7D6-D5D190E74A4C}" type="presParOf" srcId="{6A1AA75F-747F-4A61-A0A8-7EE8481C4766}" destId="{34726DAF-7EC7-4CB5-81AF-6257C0384E34}" srcOrd="0" destOrd="0" presId="urn:microsoft.com/office/officeart/2008/layout/VerticalCurvedList"/>
    <dgm:cxn modelId="{482D887F-6AD1-40F4-88D3-F6AF16133A80}" type="presParOf" srcId="{34726DAF-7EC7-4CB5-81AF-6257C0384E34}" destId="{356D9596-D099-430F-9E78-BACC6E1F8B19}" srcOrd="0" destOrd="0" presId="urn:microsoft.com/office/officeart/2008/layout/VerticalCurvedList"/>
    <dgm:cxn modelId="{18E614CC-3B4B-4F3A-AD7F-AF8394D9D745}" type="presParOf" srcId="{34726DAF-7EC7-4CB5-81AF-6257C0384E34}" destId="{40E1D8FC-8835-4BA2-9A9D-4748E8841168}" srcOrd="1" destOrd="0" presId="urn:microsoft.com/office/officeart/2008/layout/VerticalCurvedList"/>
    <dgm:cxn modelId="{402A4728-BCF6-4236-91CE-07DCC9051826}" type="presParOf" srcId="{34726DAF-7EC7-4CB5-81AF-6257C0384E34}" destId="{A5015402-DA8C-4A22-B9C0-DB302D3B117A}" srcOrd="2" destOrd="0" presId="urn:microsoft.com/office/officeart/2008/layout/VerticalCurvedList"/>
    <dgm:cxn modelId="{B08263C2-2909-494A-9D94-5CB75007013D}" type="presParOf" srcId="{34726DAF-7EC7-4CB5-81AF-6257C0384E34}" destId="{F3E60801-0073-41F1-B858-956037A71682}" srcOrd="3" destOrd="0" presId="urn:microsoft.com/office/officeart/2008/layout/VerticalCurvedList"/>
    <dgm:cxn modelId="{BDCA2799-7EC2-4095-B830-0C2767C3B563}" type="presParOf" srcId="{6A1AA75F-747F-4A61-A0A8-7EE8481C4766}" destId="{3F84C0D9-15C4-4DFA-9B72-D4298568292A}" srcOrd="1" destOrd="0" presId="urn:microsoft.com/office/officeart/2008/layout/VerticalCurvedList"/>
    <dgm:cxn modelId="{78CE0230-A04C-4EA1-A0D0-C5F606E78306}" type="presParOf" srcId="{6A1AA75F-747F-4A61-A0A8-7EE8481C4766}" destId="{9768BE76-16AF-466B-8CB6-044E5F8C8A30}" srcOrd="2" destOrd="0" presId="urn:microsoft.com/office/officeart/2008/layout/VerticalCurvedList"/>
    <dgm:cxn modelId="{B6269590-6C68-4A32-9AEC-7F8434028C9C}" type="presParOf" srcId="{9768BE76-16AF-466B-8CB6-044E5F8C8A30}" destId="{500B5D05-2251-49D6-AC99-339ED5B3F1AA}" srcOrd="0" destOrd="0" presId="urn:microsoft.com/office/officeart/2008/layout/VerticalCurvedList"/>
    <dgm:cxn modelId="{9E9762C8-5613-4DA3-A93B-D8B3B7D66FED}" type="presParOf" srcId="{6A1AA75F-747F-4A61-A0A8-7EE8481C4766}" destId="{4268CF2B-3C09-43E1-94FB-8601262DED7C}" srcOrd="3" destOrd="0" presId="urn:microsoft.com/office/officeart/2008/layout/VerticalCurvedList"/>
    <dgm:cxn modelId="{213341A1-3669-4821-903C-CDA4B1DD792E}" type="presParOf" srcId="{6A1AA75F-747F-4A61-A0A8-7EE8481C4766}" destId="{8CA8F7D4-3A8F-4662-8A42-BC62F203EE2A}" srcOrd="4" destOrd="0" presId="urn:microsoft.com/office/officeart/2008/layout/VerticalCurvedList"/>
    <dgm:cxn modelId="{77775D10-D70A-43CC-AC3C-032AD1A0AE6B}" type="presParOf" srcId="{8CA8F7D4-3A8F-4662-8A42-BC62F203EE2A}" destId="{372EAD7B-7AE3-4254-A316-7A560A15FD65}" srcOrd="0" destOrd="0" presId="urn:microsoft.com/office/officeart/2008/layout/VerticalCurvedList"/>
    <dgm:cxn modelId="{45941AA8-DAC8-4ACA-A905-8ACA2A4C15F1}" type="presParOf" srcId="{6A1AA75F-747F-4A61-A0A8-7EE8481C4766}" destId="{A7FFBE9E-F2E0-45F0-88B8-12FBAC6C8D2E}" srcOrd="5" destOrd="0" presId="urn:microsoft.com/office/officeart/2008/layout/VerticalCurvedList"/>
    <dgm:cxn modelId="{BCD1721B-622B-4E93-9809-FA4F2520A53B}" type="presParOf" srcId="{6A1AA75F-747F-4A61-A0A8-7EE8481C4766}" destId="{1E5426BD-407A-4060-9ECC-BBBF659110EC}" srcOrd="6" destOrd="0" presId="urn:microsoft.com/office/officeart/2008/layout/VerticalCurvedList"/>
    <dgm:cxn modelId="{4E08BA71-53F2-4291-9E2B-30B7E85728DA}" type="presParOf" srcId="{1E5426BD-407A-4060-9ECC-BBBF659110EC}" destId="{C7E1C33A-5ABE-4C61-BB90-B3EE149006FF}" srcOrd="0" destOrd="0" presId="urn:microsoft.com/office/officeart/2008/layout/VerticalCurvedList"/>
    <dgm:cxn modelId="{4E9B54E5-64DF-4D40-A655-52EC62170C7D}" type="presParOf" srcId="{6A1AA75F-747F-4A61-A0A8-7EE8481C4766}" destId="{1041746D-F4EC-4441-947E-7F17CBDFC641}" srcOrd="7" destOrd="0" presId="urn:microsoft.com/office/officeart/2008/layout/VerticalCurvedList"/>
    <dgm:cxn modelId="{827047C9-C351-482B-B60D-C4B483A01D57}" type="presParOf" srcId="{6A1AA75F-747F-4A61-A0A8-7EE8481C4766}" destId="{2EFBDA80-4C28-4B5E-8916-3E821C1C173A}" srcOrd="8" destOrd="0" presId="urn:microsoft.com/office/officeart/2008/layout/VerticalCurvedList"/>
    <dgm:cxn modelId="{3AB98A64-E929-4BED-B0EB-86B3A7D02506}" type="presParOf" srcId="{2EFBDA80-4C28-4B5E-8916-3E821C1C173A}" destId="{BE8980B5-2ED7-4E41-9617-F181500563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3D5F0-FDC4-4E12-8A5C-3EBBF98266AA}">
      <dsp:nvSpPr>
        <dsp:cNvPr id="0" name=""/>
        <dsp:cNvSpPr/>
      </dsp:nvSpPr>
      <dsp:spPr>
        <a:xfrm>
          <a:off x="5232308" y="2494"/>
          <a:ext cx="7838884" cy="2241975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Методическое сопровождение МИКО.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spc="-40" baseline="0" dirty="0" smtClean="0"/>
            <a:t>Методические совещания для учителей. </a:t>
          </a:r>
          <a:r>
            <a:rPr lang="ru-RU" sz="2700" kern="1200" dirty="0" smtClean="0"/>
            <a:t>Программы повышения квалификации</a:t>
          </a:r>
          <a:endParaRPr lang="ru-RU" sz="2700" kern="1200" spc="-40" baseline="0" dirty="0"/>
        </a:p>
      </dsp:txBody>
      <dsp:txXfrm>
        <a:off x="5232308" y="282741"/>
        <a:ext cx="6998143" cy="1681481"/>
      </dsp:txXfrm>
    </dsp:sp>
    <dsp:sp modelId="{6DFB157A-0FDD-4C43-B76D-0DE7382F07D2}">
      <dsp:nvSpPr>
        <dsp:cNvPr id="0" name=""/>
        <dsp:cNvSpPr/>
      </dsp:nvSpPr>
      <dsp:spPr>
        <a:xfrm>
          <a:off x="6385" y="582464"/>
          <a:ext cx="5225922" cy="108203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508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Методическое</a:t>
          </a:r>
          <a:endParaRPr lang="ru-RU" sz="4000" b="1" kern="1200" dirty="0"/>
        </a:p>
      </dsp:txBody>
      <dsp:txXfrm>
        <a:off x="59206" y="635285"/>
        <a:ext cx="5120280" cy="976392"/>
      </dsp:txXfrm>
    </dsp:sp>
    <dsp:sp modelId="{2F6051DB-FF9F-4611-B602-74BF3D9B1C61}">
      <dsp:nvSpPr>
        <dsp:cNvPr id="0" name=""/>
        <dsp:cNvSpPr/>
      </dsp:nvSpPr>
      <dsp:spPr>
        <a:xfrm>
          <a:off x="5238693" y="2310171"/>
          <a:ext cx="7838884" cy="192514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Проведение диагностических работ.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Организация и сопровождение. конкурсов, семинаров, конференций</a:t>
          </a:r>
          <a:endParaRPr lang="ru-RU" sz="2800" kern="1200" dirty="0"/>
        </a:p>
      </dsp:txBody>
      <dsp:txXfrm>
        <a:off x="5238693" y="2550814"/>
        <a:ext cx="7116955" cy="1443859"/>
      </dsp:txXfrm>
    </dsp:sp>
    <dsp:sp modelId="{8DD67E09-5244-411B-A359-852F9744167F}">
      <dsp:nvSpPr>
        <dsp:cNvPr id="0" name=""/>
        <dsp:cNvSpPr/>
      </dsp:nvSpPr>
      <dsp:spPr>
        <a:xfrm>
          <a:off x="36" y="2690479"/>
          <a:ext cx="5225922" cy="1082034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508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smtClean="0"/>
            <a:t>Организационное</a:t>
          </a:r>
          <a:endParaRPr lang="ru-RU" sz="3500" b="1" kern="1200" dirty="0"/>
        </a:p>
      </dsp:txBody>
      <dsp:txXfrm>
        <a:off x="52857" y="2743300"/>
        <a:ext cx="5120280" cy="976392"/>
      </dsp:txXfrm>
    </dsp:sp>
    <dsp:sp modelId="{CEADAC62-F42F-484B-AF03-C87D38D6EFC9}">
      <dsp:nvSpPr>
        <dsp:cNvPr id="0" name=""/>
        <dsp:cNvSpPr/>
      </dsp:nvSpPr>
      <dsp:spPr>
        <a:xfrm>
          <a:off x="5232308" y="4386021"/>
          <a:ext cx="7838884" cy="204868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Передача опыта по направлениям деятельности ООКО.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Проекты писем, приказов.</a:t>
          </a:r>
          <a:endParaRPr lang="ru-RU" sz="2800" kern="1200" dirty="0"/>
        </a:p>
      </dsp:txBody>
      <dsp:txXfrm>
        <a:off x="5232308" y="4642106"/>
        <a:ext cx="7070629" cy="1536510"/>
      </dsp:txXfrm>
    </dsp:sp>
    <dsp:sp modelId="{17DE6064-B4DB-4624-A73A-0B30C4BBC0E7}">
      <dsp:nvSpPr>
        <dsp:cNvPr id="0" name=""/>
        <dsp:cNvSpPr/>
      </dsp:nvSpPr>
      <dsp:spPr>
        <a:xfrm>
          <a:off x="6385" y="4855992"/>
          <a:ext cx="5225922" cy="108203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508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baseline="0" dirty="0" smtClean="0"/>
            <a:t>Информационное</a:t>
          </a:r>
          <a:endParaRPr lang="ru-RU" sz="3700" b="1" kern="1200" baseline="0" dirty="0"/>
        </a:p>
      </dsp:txBody>
      <dsp:txXfrm>
        <a:off x="59206" y="4908813"/>
        <a:ext cx="5120280" cy="976392"/>
      </dsp:txXfrm>
    </dsp:sp>
    <dsp:sp modelId="{98916245-DDF9-45CE-B561-5B95BCD86BD1}">
      <dsp:nvSpPr>
        <dsp:cNvPr id="0" name=""/>
        <dsp:cNvSpPr/>
      </dsp:nvSpPr>
      <dsp:spPr>
        <a:xfrm>
          <a:off x="5232308" y="6542906"/>
          <a:ext cx="7838884" cy="2027159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baseline="0" dirty="0" smtClean="0"/>
            <a:t>Консультирование по вопросам использования модуля МСОКО АИС СГО; по другим вопросам.</a:t>
          </a:r>
          <a:endParaRPr lang="ru-RU" sz="2800" kern="1200" baseline="0" dirty="0"/>
        </a:p>
      </dsp:txBody>
      <dsp:txXfrm>
        <a:off x="5232308" y="6796301"/>
        <a:ext cx="7078699" cy="1520369"/>
      </dsp:txXfrm>
    </dsp:sp>
    <dsp:sp modelId="{FE0C42FE-7A16-4B07-A86D-A53FB45AAA68}">
      <dsp:nvSpPr>
        <dsp:cNvPr id="0" name=""/>
        <dsp:cNvSpPr/>
      </dsp:nvSpPr>
      <dsp:spPr>
        <a:xfrm>
          <a:off x="0" y="7026970"/>
          <a:ext cx="5225922" cy="1082034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508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baseline="0" dirty="0" smtClean="0"/>
            <a:t>Консалтинговое</a:t>
          </a:r>
          <a:endParaRPr lang="ru-RU" sz="3700" b="1" kern="1200" baseline="0" dirty="0"/>
        </a:p>
      </dsp:txBody>
      <dsp:txXfrm>
        <a:off x="52821" y="7079791"/>
        <a:ext cx="5120280" cy="976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1D8FC-8835-4BA2-9A9D-4748E8841168}">
      <dsp:nvSpPr>
        <dsp:cNvPr id="0" name=""/>
        <dsp:cNvSpPr/>
      </dsp:nvSpPr>
      <dsp:spPr>
        <a:xfrm>
          <a:off x="-10017030" y="-1528801"/>
          <a:ext cx="11914586" cy="11914586"/>
        </a:xfrm>
        <a:prstGeom prst="blockArc">
          <a:avLst>
            <a:gd name="adj1" fmla="val 18900000"/>
            <a:gd name="adj2" fmla="val 2700000"/>
            <a:gd name="adj3" fmla="val 18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C0D9-15C4-4DFA-9B72-D4298568292A}">
      <dsp:nvSpPr>
        <dsp:cNvPr id="0" name=""/>
        <dsp:cNvSpPr/>
      </dsp:nvSpPr>
      <dsp:spPr>
        <a:xfrm>
          <a:off x="992178" y="680924"/>
          <a:ext cx="10542230" cy="136255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1531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Автоматизированный расчет показателей качества образования</a:t>
          </a:r>
          <a:endParaRPr lang="ru-RU" sz="2600" b="1" kern="1200" dirty="0"/>
        </a:p>
      </dsp:txBody>
      <dsp:txXfrm>
        <a:off x="992178" y="680924"/>
        <a:ext cx="10542230" cy="1362558"/>
      </dsp:txXfrm>
    </dsp:sp>
    <dsp:sp modelId="{500B5D05-2251-49D6-AC99-339ED5B3F1AA}">
      <dsp:nvSpPr>
        <dsp:cNvPr id="0" name=""/>
        <dsp:cNvSpPr/>
      </dsp:nvSpPr>
      <dsp:spPr>
        <a:xfrm>
          <a:off x="140579" y="510605"/>
          <a:ext cx="1703198" cy="1703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8CF2B-3C09-43E1-94FB-8601262DED7C}">
      <dsp:nvSpPr>
        <dsp:cNvPr id="0" name=""/>
        <dsp:cNvSpPr/>
      </dsp:nvSpPr>
      <dsp:spPr>
        <a:xfrm>
          <a:off x="1773364" y="2725116"/>
          <a:ext cx="9761044" cy="136255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153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Аналитические отчеты об уровне учебной подготовки обучающихся в разрезе  ОО</a:t>
          </a:r>
          <a:endParaRPr lang="ru-RU" sz="2400" b="1" kern="1200" dirty="0"/>
        </a:p>
      </dsp:txBody>
      <dsp:txXfrm>
        <a:off x="1773364" y="2725116"/>
        <a:ext cx="9761044" cy="1362558"/>
      </dsp:txXfrm>
    </dsp:sp>
    <dsp:sp modelId="{372EAD7B-7AE3-4254-A316-7A560A15FD65}">
      <dsp:nvSpPr>
        <dsp:cNvPr id="0" name=""/>
        <dsp:cNvSpPr/>
      </dsp:nvSpPr>
      <dsp:spPr>
        <a:xfrm>
          <a:off x="921765" y="2554797"/>
          <a:ext cx="1703198" cy="1703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FBE9E-F2E0-45F0-88B8-12FBAC6C8D2E}">
      <dsp:nvSpPr>
        <dsp:cNvPr id="0" name=""/>
        <dsp:cNvSpPr/>
      </dsp:nvSpPr>
      <dsp:spPr>
        <a:xfrm>
          <a:off x="1773364" y="4769308"/>
          <a:ext cx="9761044" cy="136255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153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Расчет прогнозных данных и рекомендаций по улучшению показателей качества</a:t>
          </a:r>
          <a:endParaRPr lang="ru-RU" sz="2300" b="1" kern="1200" dirty="0"/>
        </a:p>
      </dsp:txBody>
      <dsp:txXfrm>
        <a:off x="1773364" y="4769308"/>
        <a:ext cx="9761044" cy="1362558"/>
      </dsp:txXfrm>
    </dsp:sp>
    <dsp:sp modelId="{C7E1C33A-5ABE-4C61-BB90-B3EE149006FF}">
      <dsp:nvSpPr>
        <dsp:cNvPr id="0" name=""/>
        <dsp:cNvSpPr/>
      </dsp:nvSpPr>
      <dsp:spPr>
        <a:xfrm>
          <a:off x="921765" y="4598988"/>
          <a:ext cx="1703198" cy="1703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1746D-F4EC-4441-947E-7F17CBDFC641}">
      <dsp:nvSpPr>
        <dsp:cNvPr id="0" name=""/>
        <dsp:cNvSpPr/>
      </dsp:nvSpPr>
      <dsp:spPr>
        <a:xfrm>
          <a:off x="992178" y="6813500"/>
          <a:ext cx="10542230" cy="136255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1531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Управленческие решения в целях повышения качества образования</a:t>
          </a:r>
          <a:endParaRPr lang="ru-RU" sz="2600" b="1" kern="1200" dirty="0"/>
        </a:p>
      </dsp:txBody>
      <dsp:txXfrm>
        <a:off x="992178" y="6813500"/>
        <a:ext cx="10542230" cy="1362558"/>
      </dsp:txXfrm>
    </dsp:sp>
    <dsp:sp modelId="{BE8980B5-2ED7-4E41-9617-F18150056327}">
      <dsp:nvSpPr>
        <dsp:cNvPr id="0" name=""/>
        <dsp:cNvSpPr/>
      </dsp:nvSpPr>
      <dsp:spPr>
        <a:xfrm>
          <a:off x="140579" y="6643180"/>
          <a:ext cx="1703198" cy="1703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EAA6D-0857-41FC-B627-57ADDC16ABC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B020D-DF87-496A-987E-78D1D6E7ED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4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3678D-03E3-4C71-87BA-DF00F7AF79E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08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0" y="0"/>
            <a:ext cx="1701713" cy="17017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3279180" y="1848435"/>
            <a:ext cx="6678427" cy="333921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8965" y="6730201"/>
            <a:ext cx="18288000" cy="3429745"/>
          </a:xfrm>
          <a:prstGeom prst="rect">
            <a:avLst/>
          </a:prstGeom>
          <a:solidFill>
            <a:srgbClr val="F8F4EB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-8965" y="5282371"/>
            <a:ext cx="1574884" cy="157488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33182" y="7290912"/>
            <a:ext cx="11311218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>
              <a:lnSpc>
                <a:spcPts val="3000"/>
              </a:lnSpc>
              <a:tabLst>
                <a:tab pos="360000" algn="l"/>
              </a:tabLst>
            </a:pPr>
            <a:endParaRPr lang="ru-RU" sz="2600" u="none" spc="28" dirty="0" smtClean="0">
              <a:solidFill>
                <a:srgbClr val="454699"/>
              </a:solidFill>
              <a:latin typeface="Roboto"/>
            </a:endParaRPr>
          </a:p>
          <a:p>
            <a:pPr lvl="0" indent="0">
              <a:lnSpc>
                <a:spcPts val="3000"/>
              </a:lnSpc>
              <a:tabLst>
                <a:tab pos="360000" algn="l"/>
              </a:tabLst>
            </a:pPr>
            <a:r>
              <a:rPr lang="ru-RU" sz="2600" u="none" spc="28" dirty="0" smtClean="0">
                <a:solidFill>
                  <a:srgbClr val="454699"/>
                </a:solidFill>
                <a:latin typeface="Roboto"/>
              </a:rPr>
              <a:t>Жернокова Н. А., к.п.н., доцент, </a:t>
            </a:r>
            <a:r>
              <a:rPr lang="ru-RU" sz="2600" u="none" spc="28" dirty="0" smtClean="0">
                <a:solidFill>
                  <a:srgbClr val="454699"/>
                </a:solidFill>
                <a:latin typeface="Roboto"/>
              </a:rPr>
              <a:t>заместитель директора по инновационно-методической деятельности МБУ </a:t>
            </a:r>
            <a:r>
              <a:rPr lang="ru-RU" sz="2600" u="none" spc="28" smtClean="0">
                <a:solidFill>
                  <a:srgbClr val="454699"/>
                </a:solidFill>
                <a:latin typeface="Roboto"/>
              </a:rPr>
              <a:t>ДПО </a:t>
            </a:r>
            <a:r>
              <a:rPr lang="ru-RU" sz="2600" u="none" spc="28" smtClean="0">
                <a:solidFill>
                  <a:srgbClr val="454699"/>
                </a:solidFill>
                <a:latin typeface="Roboto"/>
              </a:rPr>
              <a:t>ЦРО</a:t>
            </a:r>
            <a:endParaRPr lang="en-US" sz="2600" u="none" spc="28" dirty="0">
              <a:solidFill>
                <a:srgbClr val="454699"/>
              </a:solidFill>
              <a:latin typeface="Roboto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2801600" y="8155931"/>
            <a:ext cx="4457700" cy="1127060"/>
            <a:chOff x="0" y="0"/>
            <a:chExt cx="2525727" cy="406400"/>
          </a:xfrm>
        </p:grpSpPr>
        <p:sp>
          <p:nvSpPr>
            <p:cNvPr id="8" name="Freeform 8"/>
            <p:cNvSpPr/>
            <p:nvPr/>
          </p:nvSpPr>
          <p:spPr>
            <a:xfrm>
              <a:off x="17780" y="22860"/>
              <a:ext cx="2500328" cy="360680"/>
            </a:xfrm>
            <a:custGeom>
              <a:avLst/>
              <a:gdLst/>
              <a:ahLst/>
              <a:cxnLst/>
              <a:rect l="l" t="t" r="r" b="b"/>
              <a:pathLst>
                <a:path w="2500328" h="360680">
                  <a:moveTo>
                    <a:pt x="2500328" y="180340"/>
                  </a:moveTo>
                  <a:cubicBezTo>
                    <a:pt x="2500328" y="81280"/>
                    <a:pt x="2420318" y="0"/>
                    <a:pt x="231998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2319987" y="360680"/>
                  </a:lnTo>
                  <a:cubicBezTo>
                    <a:pt x="2419047" y="360680"/>
                    <a:pt x="2500328" y="279400"/>
                    <a:pt x="2500328" y="180340"/>
                  </a:cubicBezTo>
                  <a:close/>
                </a:path>
              </a:pathLst>
            </a:custGeom>
            <a:solidFill>
              <a:srgbClr val="454699">
                <a:alpha val="11764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269188" y="8224404"/>
            <a:ext cx="990112" cy="990112"/>
            <a:chOff x="0" y="0"/>
            <a:chExt cx="1320150" cy="132015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1320150" cy="132015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96443" y="196443"/>
              <a:ext cx="927263" cy="927263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1028700" y="1865515"/>
            <a:ext cx="13267596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4800" spc="-125" dirty="0">
                <a:solidFill>
                  <a:srgbClr val="F8F4EB"/>
                </a:solidFill>
                <a:latin typeface="League Spartan Bold"/>
              </a:rPr>
              <a:t>«Актуальные вопросы совершенствования муниципальной системы оценки качества образования»</a:t>
            </a:r>
            <a:endParaRPr lang="en-US" sz="4800" spc="-125" dirty="0">
              <a:solidFill>
                <a:srgbClr val="F8F4EB"/>
              </a:solidFill>
              <a:latin typeface="League Spartan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411" y="1014413"/>
            <a:ext cx="12150590" cy="75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6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424" y="20816"/>
            <a:ext cx="12042576" cy="881538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659724" y="7735788"/>
            <a:ext cx="3348372" cy="14041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</p:spTree>
    <p:extLst>
      <p:ext uri="{BB962C8B-B14F-4D97-AF65-F5344CB8AC3E}">
        <p14:creationId xmlns:p14="http://schemas.microsoft.com/office/powerpoint/2010/main" val="2306859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361816" y="8306739"/>
            <a:ext cx="1897484" cy="1061551"/>
            <a:chOff x="0" y="0"/>
            <a:chExt cx="72642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F8F4EB">
                <a:alpha val="7843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58183" y="8449615"/>
            <a:ext cx="775800" cy="775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73625" y="8565057"/>
            <a:ext cx="544916" cy="5449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11227296" y="9508565"/>
            <a:ext cx="1556869" cy="7784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b="50600"/>
          <a:stretch>
            <a:fillRect/>
          </a:stretch>
        </p:blipFill>
        <p:spPr>
          <a:xfrm rot="-5400000">
            <a:off x="16568161" y="5338738"/>
            <a:ext cx="2302342" cy="1137336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5113142" y="495300"/>
            <a:ext cx="12126257" cy="19068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eague Spartan Bold"/>
                <a:ea typeface="+mj-ea"/>
                <a:cs typeface="+mj-cs"/>
              </a:rPr>
              <a:t>«Модуль МСОКО АИС «Сетевой город. Образование» как средство управления качеством образования»</a:t>
            </a:r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158441"/>
              </p:ext>
            </p:extLst>
          </p:nvPr>
        </p:nvGraphicFramePr>
        <p:xfrm>
          <a:off x="914400" y="2700983"/>
          <a:ext cx="15240000" cy="6697485"/>
        </p:xfrm>
        <a:graphic>
          <a:graphicData uri="http://schemas.openxmlformats.org/drawingml/2006/table">
            <a:tbl>
              <a:tblPr firstRow="1" firstCol="1" bandRow="1"/>
              <a:tblGrid>
                <a:gridCol w="3069798">
                  <a:extLst>
                    <a:ext uri="{9D8B030D-6E8A-4147-A177-3AD203B41FA5}">
                      <a16:colId xmlns:a16="http://schemas.microsoft.com/office/drawing/2014/main" val="501476105"/>
                    </a:ext>
                  </a:extLst>
                </a:gridCol>
                <a:gridCol w="4546076">
                  <a:extLst>
                    <a:ext uri="{9D8B030D-6E8A-4147-A177-3AD203B41FA5}">
                      <a16:colId xmlns:a16="http://schemas.microsoft.com/office/drawing/2014/main" val="2297162127"/>
                    </a:ext>
                  </a:extLst>
                </a:gridCol>
                <a:gridCol w="3854525">
                  <a:extLst>
                    <a:ext uri="{9D8B030D-6E8A-4147-A177-3AD203B41FA5}">
                      <a16:colId xmlns:a16="http://schemas.microsoft.com/office/drawing/2014/main" val="3145657940"/>
                    </a:ext>
                  </a:extLst>
                </a:gridCol>
                <a:gridCol w="3769601">
                  <a:extLst>
                    <a:ext uri="{9D8B030D-6E8A-4147-A177-3AD203B41FA5}">
                      <a16:colId xmlns:a16="http://schemas.microsoft.com/office/drawing/2014/main" val="319507992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bg1"/>
                          </a:solidFill>
                          <a:latin typeface="Roboto"/>
                          <a:ea typeface="+mn-ea"/>
                          <a:cs typeface="+mn-cs"/>
                        </a:rPr>
                        <a:t>НАПРАВЛЕНИЯ</a:t>
                      </a: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20466"/>
                  </a:ext>
                </a:extLst>
              </a:tr>
              <a:tr h="484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bg1"/>
                          </a:solidFill>
                          <a:latin typeface="Roboto"/>
                          <a:ea typeface="+mn-ea"/>
                          <a:cs typeface="+mn-cs"/>
                        </a:rPr>
                        <a:t>I</a:t>
                      </a:r>
                      <a:endParaRPr lang="ru-RU" sz="2800" kern="1200" dirty="0">
                        <a:solidFill>
                          <a:schemeClr val="bg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bg1"/>
                          </a:solidFill>
                          <a:latin typeface="Roboto"/>
                          <a:ea typeface="+mn-ea"/>
                          <a:cs typeface="+mn-cs"/>
                        </a:rPr>
                        <a:t>II</a:t>
                      </a:r>
                      <a:endParaRPr lang="ru-RU" sz="2800" kern="1200" dirty="0">
                        <a:solidFill>
                          <a:schemeClr val="bg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>
                          <a:solidFill>
                            <a:schemeClr val="bg1"/>
                          </a:solidFill>
                          <a:latin typeface="Roboto"/>
                          <a:ea typeface="+mn-ea"/>
                          <a:cs typeface="+mn-cs"/>
                        </a:rPr>
                        <a:t>III</a:t>
                      </a:r>
                      <a:endParaRPr lang="ru-RU" sz="2800" kern="1200">
                        <a:solidFill>
                          <a:schemeClr val="bg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001379"/>
                  </a:ext>
                </a:extLst>
              </a:tr>
              <a:tr h="2725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bg1"/>
                          </a:solidFill>
                          <a:latin typeface="Roboto"/>
                          <a:ea typeface="+mn-ea"/>
                          <a:cs typeface="+mn-cs"/>
                        </a:rPr>
                        <a:t>Тема направления </a:t>
                      </a: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Roboto"/>
                          <a:ea typeface="+mn-ea"/>
                          <a:cs typeface="+mn-cs"/>
                        </a:rPr>
                        <a:t>Индивидуализация образовательного маршрута обучающегося (в том числе с ОВЗ) на основе использования</a:t>
                      </a:r>
                      <a:r>
                        <a:rPr lang="ru-RU" sz="2400" kern="1200" baseline="0" dirty="0" smtClean="0">
                          <a:solidFill>
                            <a:schemeClr val="bg1"/>
                          </a:solidFill>
                          <a:latin typeface="Roboto"/>
                          <a:ea typeface="+mn-ea"/>
                          <a:cs typeface="+mn-cs"/>
                        </a:rPr>
                        <a:t> ресурсов модуля МСОКО АИС СГО»</a:t>
                      </a:r>
                      <a:endParaRPr lang="ru-RU" sz="2400" kern="1200" dirty="0">
                        <a:solidFill>
                          <a:schemeClr val="bg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bg1"/>
                          </a:solidFill>
                          <a:latin typeface="Roboto"/>
                          <a:ea typeface="+mn-ea"/>
                          <a:cs typeface="+mn-cs"/>
                        </a:rPr>
                        <a:t>Средневзвешенный балл как принцип объективной оценки индивидуальных достижений обучающихся</a:t>
                      </a: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bg1"/>
                          </a:solidFill>
                          <a:latin typeface="Roboto"/>
                          <a:ea typeface="+mn-ea"/>
                          <a:cs typeface="+mn-cs"/>
                        </a:rPr>
                        <a:t>Использование практик международных исследований в системе оценки качества образования</a:t>
                      </a: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737539"/>
                  </a:ext>
                </a:extLst>
              </a:tr>
              <a:tr h="3030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bg1"/>
                          </a:solidFill>
                          <a:latin typeface="Roboto"/>
                          <a:ea typeface="+mn-ea"/>
                          <a:cs typeface="+mn-cs"/>
                        </a:rPr>
                        <a:t>Общеобразовательные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bg1"/>
                          </a:solidFill>
                          <a:latin typeface="Roboto"/>
                          <a:ea typeface="+mn-ea"/>
                          <a:cs typeface="+mn-cs"/>
                        </a:rPr>
                        <a:t>организации – опорные площадки</a:t>
                      </a: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Roboto"/>
                          <a:ea typeface="+mn-ea"/>
                          <a:cs typeface="+mn-cs"/>
                        </a:rPr>
                        <a:t>№№1, 3, ОЦ 2, ОЦ3, ОЦ «Ньютон», 6, 11, 12, 13, 15, 21, 23, 39, 45, 54, 58, 59, 61, 63, 68, 72, 73, 82, 84, 90, 91, 93, 95, 97, 98, 116, 119, 129,  148, 153, 154</a:t>
                      </a:r>
                      <a:endParaRPr lang="ru-RU" sz="2400" kern="1200" dirty="0">
                        <a:solidFill>
                          <a:schemeClr val="bg1"/>
                        </a:solidFill>
                        <a:latin typeface="Roboto"/>
                        <a:ea typeface="+mn-ea"/>
                        <a:cs typeface="+mn-cs"/>
                      </a:endParaRP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Roboto"/>
                          <a:ea typeface="+mn-ea"/>
                          <a:cs typeface="+mn-cs"/>
                        </a:rPr>
                        <a:t>№№42, 48, 53, 62, 105, 145, 152</a:t>
                      </a:r>
                      <a:r>
                        <a:rPr lang="ru-RU" sz="2400" kern="1200" dirty="0">
                          <a:solidFill>
                            <a:schemeClr val="bg1"/>
                          </a:solidFill>
                          <a:latin typeface="Roboto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Roboto"/>
                          <a:ea typeface="+mn-ea"/>
                          <a:cs typeface="+mn-cs"/>
                        </a:rPr>
                        <a:t>№№ ОЦ1, 14, 35, 96, 104, 110, 155</a:t>
                      </a:r>
                      <a:r>
                        <a:rPr lang="ru-RU" sz="2400" kern="1200" dirty="0">
                          <a:solidFill>
                            <a:schemeClr val="bg1"/>
                          </a:solidFill>
                          <a:latin typeface="Roboto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408" marR="5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129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494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55268" y="3631334"/>
            <a:ext cx="2085174" cy="2975860"/>
            <a:chOff x="4426570" y="3733595"/>
            <a:chExt cx="1946163" cy="277746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28" t="57332" r="53342" b="30676"/>
            <a:stretch/>
          </p:blipFill>
          <p:spPr bwMode="auto">
            <a:xfrm>
              <a:off x="4524305" y="3733595"/>
              <a:ext cx="1750694" cy="1860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426570" y="5593633"/>
              <a:ext cx="1946163" cy="917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29" b="1" dirty="0">
                  <a:latin typeface="Calibri (Основной текст)"/>
                </a:rPr>
                <a:t>Модуль МСОКО </a:t>
              </a:r>
              <a:endParaRPr lang="ru-RU" sz="1929" b="1" dirty="0">
                <a:latin typeface="Calibri (Основной текст)"/>
              </a:endParaRPr>
            </a:p>
            <a:p>
              <a:pPr algn="ctr"/>
              <a:r>
                <a:rPr lang="ru-RU" sz="1929" b="1" dirty="0">
                  <a:latin typeface="Calibri (Основной текст)"/>
                </a:rPr>
                <a:t>АИС СГО</a:t>
              </a:r>
            </a:p>
          </p:txBody>
        </p:sp>
      </p:grpSp>
      <p:graphicFrame>
        <p:nvGraphicFramePr>
          <p:cNvPr id="5" name="Схема 4"/>
          <p:cNvGraphicFramePr/>
          <p:nvPr>
            <p:extLst/>
          </p:nvPr>
        </p:nvGraphicFramePr>
        <p:xfrm>
          <a:off x="4067436" y="931032"/>
          <a:ext cx="11665296" cy="885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61471" y="0"/>
            <a:ext cx="13740531" cy="96437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47" tIns="48974" rIns="97947" bIns="48974" rtlCol="0" anchor="ctr"/>
          <a:lstStyle/>
          <a:p>
            <a:pPr algn="ctr"/>
            <a:r>
              <a:rPr lang="ru-RU" sz="1929" b="1" dirty="0">
                <a:solidFill>
                  <a:schemeClr val="tx1"/>
                </a:solidFill>
              </a:rPr>
              <a:t>МОДУЛЬ МСОКО КАК ИНФОРМАЦИОННЫЙ РЕСУРС ДЛЯ ПРИНЯТИЯ УПРАВЛЕНЧЕСКИХ РЕШЕНИЙ</a:t>
            </a:r>
            <a:endParaRPr lang="ru-RU" sz="192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3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0" y="0"/>
            <a:ext cx="13716000" cy="1546086"/>
          </a:xfrm>
        </p:spPr>
        <p:txBody>
          <a:bodyPr/>
          <a:lstStyle/>
          <a:p>
            <a:r>
              <a:rPr lang="ru-RU" sz="4821" dirty="0" smtClean="0">
                <a:solidFill>
                  <a:srgbClr val="FF0000"/>
                </a:solidFill>
              </a:rPr>
              <a:t>       Качество образования</a:t>
            </a:r>
            <a:endParaRPr lang="ru-RU" sz="482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6902715"/>
            <a:ext cx="14112552" cy="3384285"/>
          </a:xfrm>
          <a:solidFill>
            <a:schemeClr val="accent6">
              <a:lumMod val="40000"/>
              <a:lumOff val="60000"/>
              <a:alpha val="56000"/>
            </a:schemeClr>
          </a:solidFill>
        </p:spPr>
        <p:txBody>
          <a:bodyPr/>
          <a:lstStyle/>
          <a:p>
            <a:r>
              <a:rPr lang="ru-RU" dirty="0" smtClean="0"/>
              <a:t>	</a:t>
            </a:r>
            <a:r>
              <a:rPr lang="ru-RU" sz="3000" u="sng" dirty="0"/>
              <a:t>Качество образования </a:t>
            </a:r>
            <a:r>
              <a:rPr lang="ru-RU" sz="3000" dirty="0"/>
              <a:t> - комплексная характеристика, отражающая диапазон и уровень образовательных услуг, предоставляемых населению (различного возраста, пола, физического и психического состояния) системой начального, общего, профессионального и дополнительного образования в соответствии с интересами личности, общества и государства  (в соответствии с ФГОС)</a:t>
            </a:r>
            <a:endParaRPr lang="ru-RU" sz="3000" dirty="0"/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4751512" y="1399084"/>
            <a:ext cx="12673408" cy="521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514336" indent="-514336" algn="just" defTabSz="97968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43" b="1" kern="0" dirty="0"/>
              <a:t>	</a:t>
            </a:r>
            <a:r>
              <a:rPr lang="ru-RU" sz="3750" b="1" kern="0" dirty="0">
                <a:solidFill>
                  <a:srgbClr val="274E75"/>
                </a:solidFill>
                <a:latin typeface="+mj-lt"/>
                <a:ea typeface="+mj-ea"/>
                <a:cs typeface="+mj-cs"/>
              </a:rPr>
              <a:t>Глава 1. ст.2. п.29.    </a:t>
            </a:r>
            <a:r>
              <a:rPr lang="ru-RU" sz="3214" b="1" u="sng" kern="0" dirty="0"/>
              <a:t>Качество образования</a:t>
            </a:r>
            <a:r>
              <a:rPr lang="ru-RU" sz="3214" b="1" kern="0" dirty="0"/>
              <a:t> </a:t>
            </a:r>
            <a:r>
              <a:rPr lang="ru-RU" sz="3214" kern="0" dirty="0"/>
              <a:t>- комплексная характеристика образовательной деятельности и подготовки обучающегося, выражающая степень их соответствия федеральным государственным образовательным стандартам, образовательным стандартам, 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деятельность, в том числе степень достижения планируемых результатов образовательной программы.</a:t>
            </a:r>
            <a:endParaRPr lang="ru-RU" sz="3214" kern="0" dirty="0"/>
          </a:p>
          <a:p>
            <a:pPr marL="514336" indent="-514336" algn="just" defTabSz="97968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14" kern="0" dirty="0"/>
              <a:t>    (ФЗ «Об образовании в РФ» от 29.12.2012 г № 273)</a:t>
            </a:r>
            <a:endParaRPr lang="ru-RU" sz="3214" kern="0" dirty="0"/>
          </a:p>
        </p:txBody>
      </p:sp>
    </p:spTree>
    <p:extLst>
      <p:ext uri="{BB962C8B-B14F-4D97-AF65-F5344CB8AC3E}">
        <p14:creationId xmlns:p14="http://schemas.microsoft.com/office/powerpoint/2010/main" val="2437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21435"/>
            <a:ext cx="13716000" cy="800100"/>
          </a:xfrm>
        </p:spPr>
        <p:txBody>
          <a:bodyPr/>
          <a:lstStyle/>
          <a:p>
            <a:r>
              <a:rPr lang="ru-RU" dirty="0" smtClean="0"/>
              <a:t>Раздел МСОКО «Отчеты по учащимся»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515" r="37129" b="41889"/>
          <a:stretch>
            <a:fillRect/>
          </a:stretch>
        </p:blipFill>
        <p:spPr bwMode="auto">
          <a:xfrm>
            <a:off x="2286000" y="1285848"/>
            <a:ext cx="13716000" cy="717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607819" y="6215071"/>
            <a:ext cx="3536181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sz="1929"/>
          </a:p>
        </p:txBody>
      </p:sp>
      <p:sp>
        <p:nvSpPr>
          <p:cNvPr id="6" name="TextBox 5"/>
          <p:cNvSpPr txBox="1"/>
          <p:nvPr/>
        </p:nvSpPr>
        <p:spPr>
          <a:xfrm>
            <a:off x="2821737" y="8893996"/>
            <a:ext cx="13716000" cy="781432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ru-RU" sz="4178" b="1" dirty="0">
                <a:solidFill>
                  <a:srgbClr val="FF0000"/>
                </a:solidFill>
              </a:rPr>
              <a:t>Данные этого раздела доступны родителям!</a:t>
            </a:r>
            <a:endParaRPr lang="ru-RU" sz="4178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64" y="0"/>
            <a:ext cx="11247120" cy="1714500"/>
          </a:xfrm>
        </p:spPr>
        <p:txBody>
          <a:bodyPr/>
          <a:lstStyle/>
          <a:p>
            <a:r>
              <a:rPr lang="ru-RU" dirty="0" smtClean="0"/>
              <a:t>Отчеты по </a:t>
            </a:r>
            <a:r>
              <a:rPr lang="ru-RU" dirty="0" smtClean="0"/>
              <a:t>обучающимся </a:t>
            </a:r>
            <a:r>
              <a:rPr lang="ru-RU" dirty="0" smtClean="0"/>
              <a:t>в МСОКО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t="25182" r="58360" b="8577"/>
          <a:stretch>
            <a:fillRect/>
          </a:stretch>
        </p:blipFill>
        <p:spPr bwMode="auto">
          <a:xfrm>
            <a:off x="2447256" y="1508174"/>
            <a:ext cx="13501734" cy="878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78994" y="3107517"/>
            <a:ext cx="2035983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sz="1929"/>
          </a:p>
        </p:txBody>
      </p:sp>
    </p:spTree>
    <p:extLst>
      <p:ext uri="{BB962C8B-B14F-4D97-AF65-F5344CB8AC3E}">
        <p14:creationId xmlns:p14="http://schemas.microsoft.com/office/powerpoint/2010/main" val="350543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67968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анализа контрольных работ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99769" y="1660897"/>
            <a:ext cx="4439361" cy="995029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71" dirty="0">
                <a:solidFill>
                  <a:srgbClr val="274E75"/>
                </a:solidFill>
                <a:latin typeface="+mj-lt"/>
                <a:ea typeface="+mj-ea"/>
                <a:cs typeface="+mj-cs"/>
              </a:rPr>
              <a:t>Традиционная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02052" y="1587151"/>
            <a:ext cx="7194827" cy="995029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274E75"/>
                </a:solidFill>
                <a:latin typeface="+mj-lt"/>
                <a:ea typeface="+mj-ea"/>
                <a:cs typeface="+mj-cs"/>
              </a:rPr>
              <a:t>С использованием модуля МСОКО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9224" y="3343300"/>
            <a:ext cx="5377421" cy="646918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3214" b="1" dirty="0">
                <a:solidFill>
                  <a:schemeClr val="tx1"/>
                </a:solidFill>
              </a:rPr>
              <a:t> о количестве учащихся, присутствующих на выполнении работы;</a:t>
            </a:r>
          </a:p>
          <a:p>
            <a:pPr>
              <a:buFont typeface="Wingdings" pitchFamily="2" charset="2"/>
              <a:buChar char="Ø"/>
            </a:pPr>
            <a:r>
              <a:rPr lang="ru-RU" sz="3214" b="1" dirty="0">
                <a:solidFill>
                  <a:schemeClr val="tx1"/>
                </a:solidFill>
              </a:rPr>
              <a:t> о количестве учащихся, выполнивших или не выполнивших те или иные задания;</a:t>
            </a:r>
          </a:p>
          <a:p>
            <a:pPr>
              <a:buFont typeface="Wingdings" pitchFamily="2" charset="2"/>
              <a:buChar char="Ø"/>
            </a:pPr>
            <a:r>
              <a:rPr lang="ru-RU" sz="3214" b="1" dirty="0">
                <a:solidFill>
                  <a:schemeClr val="tx1"/>
                </a:solidFill>
              </a:rPr>
              <a:t> о характере типичных ошибок</a:t>
            </a:r>
            <a:endParaRPr lang="ru-RU" sz="3214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02052" y="3343300"/>
            <a:ext cx="7118286" cy="646918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chemeClr val="tx1"/>
                </a:solidFill>
              </a:rPr>
              <a:t> о результативности выполнения работы;</a:t>
            </a:r>
          </a:p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chemeClr val="tx1"/>
                </a:solidFill>
              </a:rPr>
              <a:t> об объективности выставленных оценок;</a:t>
            </a:r>
          </a:p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chemeClr val="tx1"/>
                </a:solidFill>
              </a:rPr>
              <a:t> о состоянии работы с «сильными учащимися»;</a:t>
            </a:r>
          </a:p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chemeClr val="tx1"/>
                </a:solidFill>
              </a:rPr>
              <a:t> об уровне реализации учебных возможностей учащихся;</a:t>
            </a:r>
          </a:p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chemeClr val="tx1"/>
                </a:solidFill>
              </a:rPr>
              <a:t> о состоянии работы со слабоуспевающими учащимися;</a:t>
            </a:r>
          </a:p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chemeClr val="tx1"/>
                </a:solidFill>
              </a:rPr>
              <a:t> об индивидуальной результативности;</a:t>
            </a:r>
          </a:p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chemeClr val="tx1"/>
                </a:solidFill>
              </a:rPr>
              <a:t> о достоверности оценок;</a:t>
            </a:r>
          </a:p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chemeClr val="tx1"/>
                </a:solidFill>
              </a:rPr>
              <a:t> о наличии или отсутствии типичных ошибок.</a:t>
            </a:r>
            <a:endParaRPr lang="ru-RU" sz="3428" b="1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73177" y="2753268"/>
            <a:ext cx="1454274" cy="612326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29"/>
          </a:p>
        </p:txBody>
      </p:sp>
      <p:sp>
        <p:nvSpPr>
          <p:cNvPr id="9" name="Стрелка вниз 8"/>
          <p:cNvSpPr/>
          <p:nvPr/>
        </p:nvSpPr>
        <p:spPr>
          <a:xfrm>
            <a:off x="11134058" y="2656577"/>
            <a:ext cx="1454274" cy="612326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29"/>
          </a:p>
        </p:txBody>
      </p:sp>
    </p:spTree>
    <p:extLst>
      <p:ext uri="{BB962C8B-B14F-4D97-AF65-F5344CB8AC3E}">
        <p14:creationId xmlns:p14="http://schemas.microsoft.com/office/powerpoint/2010/main" val="332816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9983" y="502863"/>
            <a:ext cx="5357850" cy="176043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71" dirty="0">
                <a:solidFill>
                  <a:srgbClr val="274E75"/>
                </a:solidFill>
                <a:latin typeface="+mj-lt"/>
                <a:ea typeface="+mj-ea"/>
                <a:cs typeface="+mj-cs"/>
              </a:rPr>
              <a:t>Прогнозируемые показатели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14378" y="397976"/>
            <a:ext cx="6505961" cy="176043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86" dirty="0">
                <a:solidFill>
                  <a:srgbClr val="274E75"/>
                </a:solidFill>
                <a:latin typeface="+mj-lt"/>
                <a:ea typeface="+mj-ea"/>
                <a:cs typeface="+mj-cs"/>
              </a:rPr>
              <a:t>Полученные показатели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9224" y="3127276"/>
            <a:ext cx="6219369" cy="630250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3428" b="1" dirty="0">
                <a:solidFill>
                  <a:schemeClr val="tx1"/>
                </a:solidFill>
              </a:rPr>
              <a:t>  ИРО – индекс ожидаемой результативности;</a:t>
            </a:r>
          </a:p>
          <a:p>
            <a:pPr>
              <a:buFont typeface="Wingdings" pitchFamily="2" charset="2"/>
              <a:buChar char="Ø"/>
            </a:pPr>
            <a:r>
              <a:rPr lang="ru-RU" sz="3428" b="1" dirty="0">
                <a:solidFill>
                  <a:schemeClr val="tx1"/>
                </a:solidFill>
              </a:rPr>
              <a:t>  ИКО – индекс качества обученности;</a:t>
            </a:r>
          </a:p>
          <a:p>
            <a:pPr>
              <a:buFont typeface="Wingdings" pitchFamily="2" charset="2"/>
              <a:buChar char="Ø"/>
            </a:pPr>
            <a:r>
              <a:rPr lang="ru-RU" sz="3428" b="1" dirty="0">
                <a:solidFill>
                  <a:schemeClr val="tx1"/>
                </a:solidFill>
              </a:rPr>
              <a:t>  ИСО – индекс прогнозируемой степени обученности;</a:t>
            </a:r>
          </a:p>
          <a:p>
            <a:pPr>
              <a:buFont typeface="Wingdings" pitchFamily="2" charset="2"/>
              <a:buChar char="Ø"/>
            </a:pPr>
            <a:r>
              <a:rPr lang="ru-RU" sz="3428" b="1" dirty="0">
                <a:solidFill>
                  <a:schemeClr val="tx1"/>
                </a:solidFill>
              </a:rPr>
              <a:t>  ИНО – индекс неуспешности.</a:t>
            </a:r>
            <a:endParaRPr lang="ru-RU" sz="3428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14378" y="3127276"/>
            <a:ext cx="6505961" cy="630250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3428" b="1" dirty="0">
                <a:solidFill>
                  <a:schemeClr val="tx1"/>
                </a:solidFill>
              </a:rPr>
              <a:t>  РЕЗ – результативность;</a:t>
            </a:r>
          </a:p>
          <a:p>
            <a:pPr>
              <a:buFont typeface="Wingdings" pitchFamily="2" charset="2"/>
              <a:buChar char="Ø"/>
            </a:pPr>
            <a:r>
              <a:rPr lang="ru-RU" sz="3428" b="1" dirty="0">
                <a:solidFill>
                  <a:schemeClr val="tx1"/>
                </a:solidFill>
              </a:rPr>
              <a:t>  ОЦ – оценочный показатель;</a:t>
            </a:r>
          </a:p>
          <a:p>
            <a:pPr>
              <a:buFont typeface="Wingdings" pitchFamily="2" charset="2"/>
              <a:buChar char="Ø"/>
            </a:pPr>
            <a:r>
              <a:rPr lang="ru-RU" sz="3428" b="1" dirty="0">
                <a:solidFill>
                  <a:schemeClr val="tx1"/>
                </a:solidFill>
              </a:rPr>
              <a:t>  КО – показатель качества обученности;</a:t>
            </a:r>
          </a:p>
          <a:p>
            <a:pPr>
              <a:buFont typeface="Wingdings" pitchFamily="2" charset="2"/>
              <a:buChar char="Ø"/>
            </a:pPr>
            <a:r>
              <a:rPr lang="ru-RU" sz="3428" b="1" dirty="0">
                <a:solidFill>
                  <a:schemeClr val="tx1"/>
                </a:solidFill>
              </a:rPr>
              <a:t>  СО – показатель степени обученности;</a:t>
            </a:r>
          </a:p>
          <a:p>
            <a:pPr>
              <a:buFont typeface="Wingdings" pitchFamily="2" charset="2"/>
              <a:buChar char="Ø"/>
            </a:pPr>
            <a:r>
              <a:rPr lang="ru-RU" sz="3428" b="1" dirty="0">
                <a:solidFill>
                  <a:schemeClr val="tx1"/>
                </a:solidFill>
              </a:rPr>
              <a:t>  УР – показатель уровня реализации ожидаемой результативности учащихся;</a:t>
            </a:r>
          </a:p>
          <a:p>
            <a:pPr>
              <a:buFont typeface="Wingdings" pitchFamily="2" charset="2"/>
              <a:buChar char="Ø"/>
            </a:pPr>
            <a:r>
              <a:rPr lang="ru-RU" sz="3428" b="1" dirty="0">
                <a:solidFill>
                  <a:schemeClr val="tx1"/>
                </a:solidFill>
              </a:rPr>
              <a:t>  НО – показатель неуспешности.</a:t>
            </a:r>
            <a:endParaRPr lang="ru-RU" sz="3428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1664280" y="2208787"/>
            <a:ext cx="1454274" cy="918489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29"/>
          </a:p>
        </p:txBody>
      </p:sp>
      <p:sp>
        <p:nvSpPr>
          <p:cNvPr id="10" name="Стрелка вниз 9"/>
          <p:cNvSpPr/>
          <p:nvPr/>
        </p:nvSpPr>
        <p:spPr>
          <a:xfrm>
            <a:off x="4751512" y="2208787"/>
            <a:ext cx="1454274" cy="918489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29"/>
          </a:p>
        </p:txBody>
      </p:sp>
    </p:spTree>
    <p:extLst>
      <p:ext uri="{BB962C8B-B14F-4D97-AF65-F5344CB8AC3E}">
        <p14:creationId xmlns:p14="http://schemas.microsoft.com/office/powerpoint/2010/main" val="21054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21435"/>
            <a:ext cx="13716000" cy="1607355"/>
          </a:xfrm>
        </p:spPr>
        <p:txBody>
          <a:bodyPr>
            <a:noAutofit/>
          </a:bodyPr>
          <a:lstStyle/>
          <a:p>
            <a:pPr algn="ctr"/>
            <a:r>
              <a:rPr lang="ru-RU" sz="364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 проведения </a:t>
            </a:r>
            <a:br>
              <a:rPr lang="ru-RU" sz="364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4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текущего и промежуточного контроля </a:t>
            </a:r>
            <a:br>
              <a:rPr lang="ru-RU" sz="364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4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средствами модуля МСОКО</a:t>
            </a:r>
            <a:endParaRPr lang="ru-RU" sz="3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9183" t="13416" r="9502" b="4950"/>
          <a:stretch>
            <a:fillRect/>
          </a:stretch>
        </p:blipFill>
        <p:spPr bwMode="auto">
          <a:xfrm>
            <a:off x="3250365" y="2357419"/>
            <a:ext cx="11894379" cy="767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496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2924424" y="1163384"/>
          <a:ext cx="13077578" cy="857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"/>
            <a:ext cx="13716000" cy="1131626"/>
          </a:xfrm>
        </p:spPr>
        <p:txBody>
          <a:bodyPr/>
          <a:lstStyle/>
          <a:p>
            <a:r>
              <a:rPr lang="ru-RU" sz="4821" b="1" dirty="0">
                <a:solidFill>
                  <a:srgbClr val="004F8A"/>
                </a:solidFill>
                <a:latin typeface="Arial" pitchFamily="34" charset="0"/>
                <a:cs typeface="Arial" pitchFamily="34" charset="0"/>
              </a:rPr>
              <a:t>Направления деятельности ООКО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0800000">
            <a:off x="0" y="1"/>
            <a:ext cx="1701713" cy="170171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5400000">
            <a:off x="12172899" y="4171900"/>
            <a:ext cx="10287000" cy="1943200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10800000">
            <a:off x="0" y="9429216"/>
            <a:ext cx="1715568" cy="8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08" y="535749"/>
            <a:ext cx="11201400" cy="1714500"/>
          </a:xfrm>
        </p:spPr>
        <p:txBody>
          <a:bodyPr>
            <a:noAutofit/>
          </a:bodyPr>
          <a:lstStyle/>
          <a:p>
            <a:pPr algn="ctr"/>
            <a:r>
              <a:rPr lang="ru-RU" sz="364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 проведения </a:t>
            </a:r>
            <a:br>
              <a:rPr lang="ru-RU" sz="364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4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текущего и промежуточного контроля </a:t>
            </a:r>
            <a:br>
              <a:rPr lang="ru-RU" sz="364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4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средствами модуля МСОКО</a:t>
            </a:r>
            <a:endParaRPr lang="ru-RU" sz="3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8610" t="15306" r="9502" b="4950"/>
          <a:stretch>
            <a:fillRect/>
          </a:stretch>
        </p:blipFill>
        <p:spPr bwMode="auto">
          <a:xfrm>
            <a:off x="2721285" y="2357418"/>
            <a:ext cx="13280715" cy="727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44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411957"/>
            <a:ext cx="11530050" cy="98104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Протокол составляется с выбором КЭС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6338" t="-1408" r="4137" b="7043"/>
          <a:stretch>
            <a:fillRect/>
          </a:stretch>
        </p:blipFill>
        <p:spPr bwMode="auto">
          <a:xfrm>
            <a:off x="3036051" y="1821634"/>
            <a:ext cx="11566556" cy="68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255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56" y="250597"/>
            <a:ext cx="11773308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717" y="5162550"/>
            <a:ext cx="11801883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109" y="2278449"/>
            <a:ext cx="3900488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601" y="5628694"/>
            <a:ext cx="1357313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24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70046" y="704138"/>
            <a:ext cx="8649101" cy="1148111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28" dirty="0">
                <a:solidFill>
                  <a:srgbClr val="274E75"/>
                </a:solidFill>
                <a:latin typeface="+mj-lt"/>
                <a:ea typeface="+mj-ea"/>
                <a:cs typeface="+mj-cs"/>
              </a:rPr>
              <a:t>Способы диагностики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56528" y="2770738"/>
            <a:ext cx="11940351" cy="665904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79688" indent="-979688">
              <a:buAutoNum type="arabicPeriod"/>
            </a:pPr>
            <a:r>
              <a:rPr lang="ru-RU" sz="4821" b="1" dirty="0">
                <a:solidFill>
                  <a:schemeClr val="tx1"/>
                </a:solidFill>
              </a:rPr>
              <a:t>По итоговым оценкам за </a:t>
            </a:r>
            <a:r>
              <a:rPr lang="ru-RU" sz="4821" b="1" dirty="0" smtClean="0">
                <a:solidFill>
                  <a:schemeClr val="tx1"/>
                </a:solidFill>
              </a:rPr>
              <a:t>год</a:t>
            </a:r>
            <a:endParaRPr lang="ru-RU" sz="4821" b="1" dirty="0">
              <a:solidFill>
                <a:schemeClr val="tx1"/>
              </a:solidFill>
            </a:endParaRPr>
          </a:p>
          <a:p>
            <a:pPr marL="979688" indent="-979688">
              <a:buAutoNum type="arabicPeriod"/>
            </a:pPr>
            <a:r>
              <a:rPr lang="ru-RU" sz="4821" b="1" dirty="0">
                <a:solidFill>
                  <a:schemeClr val="tx1"/>
                </a:solidFill>
              </a:rPr>
              <a:t>По текущим оценкам за </a:t>
            </a:r>
            <a:r>
              <a:rPr lang="ru-RU" sz="4821" b="1" dirty="0" smtClean="0">
                <a:solidFill>
                  <a:schemeClr val="tx1"/>
                </a:solidFill>
              </a:rPr>
              <a:t>четверть</a:t>
            </a:r>
            <a:endParaRPr lang="ru-RU" sz="4821" b="1" dirty="0">
              <a:solidFill>
                <a:schemeClr val="tx1"/>
              </a:solidFill>
            </a:endParaRPr>
          </a:p>
          <a:p>
            <a:pPr marL="979688" indent="-979688">
              <a:buAutoNum type="arabicPeriod"/>
            </a:pPr>
            <a:r>
              <a:rPr lang="ru-RU" sz="4821" b="1" dirty="0">
                <a:solidFill>
                  <a:schemeClr val="tx1"/>
                </a:solidFill>
              </a:rPr>
              <a:t>По текущим оценкам за </a:t>
            </a:r>
            <a:r>
              <a:rPr lang="ru-RU" sz="4821" b="1" dirty="0" smtClean="0">
                <a:solidFill>
                  <a:schemeClr val="tx1"/>
                </a:solidFill>
              </a:rPr>
              <a:t>год</a:t>
            </a:r>
            <a:endParaRPr lang="ru-RU" sz="4821" b="1" dirty="0">
              <a:solidFill>
                <a:schemeClr val="tx1"/>
              </a:solidFill>
            </a:endParaRPr>
          </a:p>
          <a:p>
            <a:pPr marL="979688" indent="-979688">
              <a:buAutoNum type="arabicPeriod"/>
            </a:pPr>
            <a:r>
              <a:rPr lang="ru-RU" sz="4821" b="1" dirty="0">
                <a:solidFill>
                  <a:schemeClr val="tx1"/>
                </a:solidFill>
              </a:rPr>
              <a:t>По диагностической карте уровня реальных возможностей (УРВ</a:t>
            </a:r>
            <a:r>
              <a:rPr lang="ru-RU" sz="4821" b="1" dirty="0" smtClean="0">
                <a:solidFill>
                  <a:schemeClr val="tx1"/>
                </a:solidFill>
              </a:rPr>
              <a:t>)</a:t>
            </a:r>
            <a:endParaRPr lang="ru-RU" sz="4821" b="1" dirty="0">
              <a:solidFill>
                <a:schemeClr val="tx1"/>
              </a:solidFill>
            </a:endParaRPr>
          </a:p>
          <a:p>
            <a:pPr marL="979688" indent="-979688">
              <a:buAutoNum type="arabicPeriod"/>
            </a:pPr>
            <a:r>
              <a:rPr lang="ru-RU" sz="4821" b="1" dirty="0">
                <a:solidFill>
                  <a:schemeClr val="tx1"/>
                </a:solidFill>
              </a:rPr>
              <a:t>По диагностическим контрольным </a:t>
            </a:r>
            <a:r>
              <a:rPr lang="ru-RU" sz="4821" b="1" dirty="0" smtClean="0">
                <a:solidFill>
                  <a:schemeClr val="tx1"/>
                </a:solidFill>
              </a:rPr>
              <a:t>работам</a:t>
            </a:r>
            <a:endParaRPr lang="ru-RU" sz="4821" b="1" dirty="0">
              <a:solidFill>
                <a:schemeClr val="tx1"/>
              </a:solidFill>
            </a:endParaRPr>
          </a:p>
          <a:p>
            <a:pPr marL="979688" indent="-979688">
              <a:buAutoNum type="arabicPeriod"/>
            </a:pPr>
            <a:endParaRPr lang="ru-RU" sz="4821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9144000" y="1852249"/>
            <a:ext cx="1454274" cy="918489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29"/>
          </a:p>
        </p:txBody>
      </p:sp>
    </p:spTree>
    <p:extLst>
      <p:ext uri="{BB962C8B-B14F-4D97-AF65-F5344CB8AC3E}">
        <p14:creationId xmlns:p14="http://schemas.microsoft.com/office/powerpoint/2010/main" val="112340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44" y="715010"/>
            <a:ext cx="1129804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04" y="2642216"/>
            <a:ext cx="10314384" cy="744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255568" y="2551214"/>
            <a:ext cx="10477164" cy="74016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4" tIns="68573" rIns="137144" bIns="68573" rtlCol="0" anchor="ctr"/>
          <a:lstStyle/>
          <a:p>
            <a:pPr algn="ctr"/>
            <a:endParaRPr lang="ru-RU" sz="1929"/>
          </a:p>
        </p:txBody>
      </p:sp>
    </p:spTree>
    <p:extLst>
      <p:ext uri="{BB962C8B-B14F-4D97-AF65-F5344CB8AC3E}">
        <p14:creationId xmlns:p14="http://schemas.microsoft.com/office/powerpoint/2010/main" val="344752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52959" y="7251959"/>
            <a:ext cx="3035041" cy="30350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0" y="0"/>
            <a:ext cx="3584851" cy="358485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028700"/>
            <a:ext cx="5129807" cy="2431979"/>
            <a:chOff x="0" y="0"/>
            <a:chExt cx="1461094" cy="6926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1094" cy="692687"/>
            </a:xfrm>
            <a:custGeom>
              <a:avLst/>
              <a:gdLst/>
              <a:ahLst/>
              <a:cxnLst/>
              <a:rect l="l" t="t" r="r" b="b"/>
              <a:pathLst>
                <a:path w="1461094" h="692687">
                  <a:moveTo>
                    <a:pt x="1336634" y="692687"/>
                  </a:moveTo>
                  <a:lnTo>
                    <a:pt x="124460" y="692687"/>
                  </a:lnTo>
                  <a:cubicBezTo>
                    <a:pt x="55880" y="692687"/>
                    <a:pt x="0" y="636807"/>
                    <a:pt x="0" y="5682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6634" y="0"/>
                  </a:lnTo>
                  <a:cubicBezTo>
                    <a:pt x="1405214" y="0"/>
                    <a:pt x="1461094" y="55880"/>
                    <a:pt x="1461094" y="124460"/>
                  </a:cubicBezTo>
                  <a:lnTo>
                    <a:pt x="1461094" y="568227"/>
                  </a:lnTo>
                  <a:cubicBezTo>
                    <a:pt x="1461094" y="636807"/>
                    <a:pt x="1405214" y="692687"/>
                    <a:pt x="1336634" y="692687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3927511"/>
            <a:ext cx="5129807" cy="2431979"/>
            <a:chOff x="0" y="0"/>
            <a:chExt cx="1461094" cy="6926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61094" cy="692687"/>
            </a:xfrm>
            <a:custGeom>
              <a:avLst/>
              <a:gdLst/>
              <a:ahLst/>
              <a:cxnLst/>
              <a:rect l="l" t="t" r="r" b="b"/>
              <a:pathLst>
                <a:path w="1461094" h="692687">
                  <a:moveTo>
                    <a:pt x="1336634" y="692687"/>
                  </a:moveTo>
                  <a:lnTo>
                    <a:pt x="124460" y="692687"/>
                  </a:lnTo>
                  <a:cubicBezTo>
                    <a:pt x="55880" y="692687"/>
                    <a:pt x="0" y="636807"/>
                    <a:pt x="0" y="5682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6634" y="0"/>
                  </a:lnTo>
                  <a:cubicBezTo>
                    <a:pt x="1405214" y="0"/>
                    <a:pt x="1461094" y="55880"/>
                    <a:pt x="1461094" y="124460"/>
                  </a:cubicBezTo>
                  <a:lnTo>
                    <a:pt x="1461094" y="568227"/>
                  </a:lnTo>
                  <a:cubicBezTo>
                    <a:pt x="1461094" y="636807"/>
                    <a:pt x="1405214" y="692687"/>
                    <a:pt x="1336634" y="692687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6826321"/>
            <a:ext cx="5129807" cy="2431979"/>
            <a:chOff x="0" y="0"/>
            <a:chExt cx="1461094" cy="6926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1094" cy="692687"/>
            </a:xfrm>
            <a:custGeom>
              <a:avLst/>
              <a:gdLst/>
              <a:ahLst/>
              <a:cxnLst/>
              <a:rect l="l" t="t" r="r" b="b"/>
              <a:pathLst>
                <a:path w="1461094" h="692687">
                  <a:moveTo>
                    <a:pt x="1336634" y="692687"/>
                  </a:moveTo>
                  <a:lnTo>
                    <a:pt x="124460" y="692687"/>
                  </a:lnTo>
                  <a:cubicBezTo>
                    <a:pt x="55880" y="692687"/>
                    <a:pt x="0" y="636807"/>
                    <a:pt x="0" y="5682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6634" y="0"/>
                  </a:lnTo>
                  <a:cubicBezTo>
                    <a:pt x="1405214" y="0"/>
                    <a:pt x="1461094" y="55880"/>
                    <a:pt x="1461094" y="124460"/>
                  </a:cubicBezTo>
                  <a:lnTo>
                    <a:pt x="1461094" y="568227"/>
                  </a:lnTo>
                  <a:cubicBezTo>
                    <a:pt x="1461094" y="636807"/>
                    <a:pt x="1405214" y="692687"/>
                    <a:pt x="1336634" y="692687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579096" y="1028700"/>
            <a:ext cx="5129807" cy="2431979"/>
            <a:chOff x="0" y="0"/>
            <a:chExt cx="1461094" cy="6926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61094" cy="692687"/>
            </a:xfrm>
            <a:custGeom>
              <a:avLst/>
              <a:gdLst/>
              <a:ahLst/>
              <a:cxnLst/>
              <a:rect l="l" t="t" r="r" b="b"/>
              <a:pathLst>
                <a:path w="1461094" h="692687">
                  <a:moveTo>
                    <a:pt x="1336634" y="692687"/>
                  </a:moveTo>
                  <a:lnTo>
                    <a:pt x="124460" y="692687"/>
                  </a:lnTo>
                  <a:cubicBezTo>
                    <a:pt x="55880" y="692687"/>
                    <a:pt x="0" y="636807"/>
                    <a:pt x="0" y="5682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6634" y="0"/>
                  </a:lnTo>
                  <a:cubicBezTo>
                    <a:pt x="1405214" y="0"/>
                    <a:pt x="1461094" y="55880"/>
                    <a:pt x="1461094" y="124460"/>
                  </a:cubicBezTo>
                  <a:lnTo>
                    <a:pt x="1461094" y="568227"/>
                  </a:lnTo>
                  <a:cubicBezTo>
                    <a:pt x="1461094" y="636807"/>
                    <a:pt x="1405214" y="692687"/>
                    <a:pt x="1336634" y="692687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579096" y="3927511"/>
            <a:ext cx="5129807" cy="2431979"/>
            <a:chOff x="0" y="0"/>
            <a:chExt cx="1461094" cy="6926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61094" cy="692687"/>
            </a:xfrm>
            <a:custGeom>
              <a:avLst/>
              <a:gdLst/>
              <a:ahLst/>
              <a:cxnLst/>
              <a:rect l="l" t="t" r="r" b="b"/>
              <a:pathLst>
                <a:path w="1461094" h="692687">
                  <a:moveTo>
                    <a:pt x="1336634" y="692687"/>
                  </a:moveTo>
                  <a:lnTo>
                    <a:pt x="124460" y="692687"/>
                  </a:lnTo>
                  <a:cubicBezTo>
                    <a:pt x="55880" y="692687"/>
                    <a:pt x="0" y="636807"/>
                    <a:pt x="0" y="5682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6634" y="0"/>
                  </a:lnTo>
                  <a:cubicBezTo>
                    <a:pt x="1405214" y="0"/>
                    <a:pt x="1461094" y="55880"/>
                    <a:pt x="1461094" y="124460"/>
                  </a:cubicBezTo>
                  <a:lnTo>
                    <a:pt x="1461094" y="568227"/>
                  </a:lnTo>
                  <a:cubicBezTo>
                    <a:pt x="1461094" y="636807"/>
                    <a:pt x="1405214" y="692687"/>
                    <a:pt x="1336634" y="692687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579096" y="6826321"/>
            <a:ext cx="5129807" cy="2431979"/>
            <a:chOff x="0" y="0"/>
            <a:chExt cx="1461094" cy="69268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61094" cy="692687"/>
            </a:xfrm>
            <a:custGeom>
              <a:avLst/>
              <a:gdLst/>
              <a:ahLst/>
              <a:cxnLst/>
              <a:rect l="l" t="t" r="r" b="b"/>
              <a:pathLst>
                <a:path w="1461094" h="692687">
                  <a:moveTo>
                    <a:pt x="1336634" y="692687"/>
                  </a:moveTo>
                  <a:lnTo>
                    <a:pt x="124460" y="692687"/>
                  </a:lnTo>
                  <a:cubicBezTo>
                    <a:pt x="55880" y="692687"/>
                    <a:pt x="0" y="636807"/>
                    <a:pt x="0" y="5682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6634" y="0"/>
                  </a:lnTo>
                  <a:cubicBezTo>
                    <a:pt x="1405214" y="0"/>
                    <a:pt x="1461094" y="55880"/>
                    <a:pt x="1461094" y="124460"/>
                  </a:cubicBezTo>
                  <a:lnTo>
                    <a:pt x="1461094" y="568227"/>
                  </a:lnTo>
                  <a:cubicBezTo>
                    <a:pt x="1461094" y="636807"/>
                    <a:pt x="1405214" y="692687"/>
                    <a:pt x="1336634" y="692687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2129493" y="1028700"/>
            <a:ext cx="5129807" cy="2431979"/>
            <a:chOff x="0" y="0"/>
            <a:chExt cx="1461094" cy="69268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61094" cy="692687"/>
            </a:xfrm>
            <a:custGeom>
              <a:avLst/>
              <a:gdLst/>
              <a:ahLst/>
              <a:cxnLst/>
              <a:rect l="l" t="t" r="r" b="b"/>
              <a:pathLst>
                <a:path w="1461094" h="692687">
                  <a:moveTo>
                    <a:pt x="1336634" y="692687"/>
                  </a:moveTo>
                  <a:lnTo>
                    <a:pt x="124460" y="692687"/>
                  </a:lnTo>
                  <a:cubicBezTo>
                    <a:pt x="55880" y="692687"/>
                    <a:pt x="0" y="636807"/>
                    <a:pt x="0" y="5682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6634" y="0"/>
                  </a:lnTo>
                  <a:cubicBezTo>
                    <a:pt x="1405214" y="0"/>
                    <a:pt x="1461094" y="55880"/>
                    <a:pt x="1461094" y="124460"/>
                  </a:cubicBezTo>
                  <a:lnTo>
                    <a:pt x="1461094" y="568227"/>
                  </a:lnTo>
                  <a:cubicBezTo>
                    <a:pt x="1461094" y="636807"/>
                    <a:pt x="1405214" y="692687"/>
                    <a:pt x="1336634" y="692687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2129493" y="3927511"/>
            <a:ext cx="5129807" cy="2431979"/>
            <a:chOff x="0" y="0"/>
            <a:chExt cx="1461094" cy="69268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61094" cy="692687"/>
            </a:xfrm>
            <a:custGeom>
              <a:avLst/>
              <a:gdLst/>
              <a:ahLst/>
              <a:cxnLst/>
              <a:rect l="l" t="t" r="r" b="b"/>
              <a:pathLst>
                <a:path w="1461094" h="692687">
                  <a:moveTo>
                    <a:pt x="1336634" y="692687"/>
                  </a:moveTo>
                  <a:lnTo>
                    <a:pt x="124460" y="692687"/>
                  </a:lnTo>
                  <a:cubicBezTo>
                    <a:pt x="55880" y="692687"/>
                    <a:pt x="0" y="636807"/>
                    <a:pt x="0" y="5682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6634" y="0"/>
                  </a:lnTo>
                  <a:cubicBezTo>
                    <a:pt x="1405214" y="0"/>
                    <a:pt x="1461094" y="55880"/>
                    <a:pt x="1461094" y="124460"/>
                  </a:cubicBezTo>
                  <a:lnTo>
                    <a:pt x="1461094" y="568227"/>
                  </a:lnTo>
                  <a:cubicBezTo>
                    <a:pt x="1461094" y="636807"/>
                    <a:pt x="1405214" y="692687"/>
                    <a:pt x="1336634" y="692687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2129493" y="6826321"/>
            <a:ext cx="5129807" cy="2431979"/>
            <a:chOff x="0" y="0"/>
            <a:chExt cx="1461094" cy="69268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61094" cy="692687"/>
            </a:xfrm>
            <a:custGeom>
              <a:avLst/>
              <a:gdLst/>
              <a:ahLst/>
              <a:cxnLst/>
              <a:rect l="l" t="t" r="r" b="b"/>
              <a:pathLst>
                <a:path w="1461094" h="692687">
                  <a:moveTo>
                    <a:pt x="1336634" y="692687"/>
                  </a:moveTo>
                  <a:lnTo>
                    <a:pt x="124460" y="692687"/>
                  </a:lnTo>
                  <a:cubicBezTo>
                    <a:pt x="55880" y="692687"/>
                    <a:pt x="0" y="636807"/>
                    <a:pt x="0" y="5682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6634" y="0"/>
                  </a:lnTo>
                  <a:cubicBezTo>
                    <a:pt x="1405214" y="0"/>
                    <a:pt x="1461094" y="55880"/>
                    <a:pt x="1461094" y="124460"/>
                  </a:cubicBezTo>
                  <a:lnTo>
                    <a:pt x="1461094" y="568227"/>
                  </a:lnTo>
                  <a:cubicBezTo>
                    <a:pt x="1461094" y="636807"/>
                    <a:pt x="1405214" y="692687"/>
                    <a:pt x="1336634" y="692687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1297928" y="1809048"/>
            <a:ext cx="4573846" cy="79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Система оценки качества подготовки обучающихся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54699"/>
              </a:solidFill>
              <a:effectLst/>
              <a:uLnTx/>
              <a:uFillTx/>
              <a:latin typeface="League Spartan Bold"/>
              <a:ea typeface="+mn-ea"/>
              <a:cs typeface="+mn-c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857076" y="1247365"/>
            <a:ext cx="4573846" cy="200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Система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работы со школами с низкими результатами обучения и/или школами, функционирующими в неблагоприятных социальных условиях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54699"/>
              </a:solidFill>
              <a:effectLst/>
              <a:uLnTx/>
              <a:uFillTx/>
              <a:latin typeface="League Spartan Bold"/>
              <a:ea typeface="+mn-ea"/>
              <a:cs typeface="+mn-c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407473" y="1589084"/>
            <a:ext cx="457384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Система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выявления, поддержки и развития способностей и талантов у детей и молодежи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54699"/>
              </a:solidFill>
              <a:effectLst/>
              <a:uLnTx/>
              <a:uFillTx/>
              <a:latin typeface="League Spartan Bold"/>
              <a:ea typeface="+mn-ea"/>
              <a:cs typeface="+mn-c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306680" y="4527947"/>
            <a:ext cx="457384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Система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работы по самоопределению и профессиональной ориентации обучающихся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54699"/>
              </a:solidFill>
              <a:effectLst/>
              <a:uLnTx/>
              <a:uFillTx/>
              <a:latin typeface="League Spartan Bold"/>
              <a:ea typeface="+mn-ea"/>
              <a:cs typeface="+mn-c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306680" y="7233049"/>
            <a:ext cx="4573846" cy="1597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Система мониторинга качества дополнительного профессионального образования педагогических работников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54699"/>
              </a:solidFill>
              <a:effectLst/>
              <a:uLnTx/>
              <a:uFillTx/>
              <a:latin typeface="League Spartan Bold"/>
              <a:ea typeface="+mn-ea"/>
              <a:cs typeface="+mn-c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857076" y="4527947"/>
            <a:ext cx="457384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Система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объективности процедур оценки качества образования и олимпиад школьников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54699"/>
              </a:solidFill>
              <a:effectLst/>
              <a:uLnTx/>
              <a:uFillTx/>
              <a:latin typeface="League Spartan Bold"/>
              <a:ea typeface="+mn-ea"/>
              <a:cs typeface="+mn-c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2384573" y="4548658"/>
            <a:ext cx="4573846" cy="1186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Система мониторинга эффективности руководителей образовательных организаций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54699"/>
              </a:solidFill>
              <a:effectLst/>
              <a:uLnTx/>
              <a:uFillTx/>
              <a:latin typeface="League Spartan Bold"/>
              <a:ea typeface="+mn-ea"/>
              <a:cs typeface="+mn-c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6857076" y="7443155"/>
            <a:ext cx="4573846" cy="366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Система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методической работы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54699"/>
              </a:solidFill>
              <a:effectLst/>
              <a:uLnTx/>
              <a:uFillTx/>
              <a:latin typeface="League Spartan Bold"/>
              <a:ea typeface="+mn-ea"/>
              <a:cs typeface="+mn-c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2407473" y="7420713"/>
            <a:ext cx="4573846" cy="777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Система организации воспитания и социализации обучающихся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54699"/>
              </a:solidFill>
              <a:effectLst/>
              <a:uLnTx/>
              <a:uFillTx/>
              <a:latin typeface="League Spartan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19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0" y="117337"/>
            <a:ext cx="13057798" cy="2525844"/>
          </a:xfrm>
        </p:spPr>
        <p:txBody>
          <a:bodyPr/>
          <a:lstStyle/>
          <a:p>
            <a:r>
              <a:rPr lang="ru-RU" sz="3857" dirty="0"/>
              <a:t>Указ Президента РФ от 07.05.2018 года №204 «О национальных целях и стратегических задачах развития РФ на период  до 2024 года»</a:t>
            </a:r>
            <a:endParaRPr lang="ru-RU" sz="3857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50" y="2847279"/>
            <a:ext cx="11481107" cy="686822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Цель: </a:t>
            </a:r>
          </a:p>
          <a:p>
            <a:pPr algn="ctr"/>
            <a:r>
              <a:rPr lang="ru-RU" dirty="0" smtClean="0"/>
              <a:t>обеспечение глобальной конкурентоспособности российского образования  и</a:t>
            </a:r>
          </a:p>
          <a:p>
            <a:pPr algn="ctr"/>
            <a:r>
              <a:rPr lang="ru-RU" dirty="0" smtClean="0"/>
              <a:t>вхождение РФ в число 10 ведущих стран мира по качеству образования</a:t>
            </a:r>
          </a:p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655168" y="6281389"/>
            <a:ext cx="4503744" cy="2846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30" dirty="0">
                <a:solidFill>
                  <a:schemeClr val="tx1"/>
                </a:solidFill>
              </a:rPr>
              <a:t>PISA</a:t>
            </a:r>
          </a:p>
          <a:p>
            <a:pPr algn="ctr"/>
            <a:r>
              <a:rPr lang="en-US" sz="3430" dirty="0">
                <a:solidFill>
                  <a:schemeClr val="tx1"/>
                </a:solidFill>
              </a:rPr>
              <a:t>32 </a:t>
            </a:r>
            <a:r>
              <a:rPr lang="ru-RU" sz="3430" dirty="0">
                <a:solidFill>
                  <a:schemeClr val="tx1"/>
                </a:solidFill>
              </a:rPr>
              <a:t>место</a:t>
            </a:r>
          </a:p>
          <a:p>
            <a:pPr algn="ctr"/>
            <a:r>
              <a:rPr lang="ru-RU" sz="3430" dirty="0">
                <a:solidFill>
                  <a:srgbClr val="FF0000"/>
                </a:solidFill>
              </a:rPr>
              <a:t>не ниже 20 места</a:t>
            </a:r>
            <a:endParaRPr lang="ru-RU" sz="343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441027" y="6281389"/>
            <a:ext cx="4231372" cy="2995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PIRLS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1 </a:t>
            </a:r>
            <a:r>
              <a:rPr lang="ru-RU" sz="3600" dirty="0">
                <a:solidFill>
                  <a:schemeClr val="tx1"/>
                </a:solidFill>
              </a:rPr>
              <a:t>место </a:t>
            </a:r>
            <a:r>
              <a:rPr lang="ru-RU" sz="3600" dirty="0">
                <a:solidFill>
                  <a:srgbClr val="FF0000"/>
                </a:solidFill>
              </a:rPr>
              <a:t>сохранить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0" y="-86762"/>
            <a:ext cx="5143500" cy="51435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52959" y="7251959"/>
            <a:ext cx="3035041" cy="303504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2735266" y="6281389"/>
            <a:ext cx="4104456" cy="2837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TIMSS </a:t>
            </a:r>
            <a:endParaRPr lang="ru-RU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7|6 </a:t>
            </a:r>
            <a:r>
              <a:rPr lang="ru-RU" sz="3600" dirty="0">
                <a:solidFill>
                  <a:schemeClr val="tx1"/>
                </a:solidFill>
              </a:rPr>
              <a:t>место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сохранить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1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3296" y="1830603"/>
            <a:ext cx="1936133" cy="19361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53858" y="2569284"/>
            <a:ext cx="5044789" cy="6689016"/>
            <a:chOff x="0" y="0"/>
            <a:chExt cx="1173225" cy="15556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3225" cy="1555609"/>
            </a:xfrm>
            <a:custGeom>
              <a:avLst/>
              <a:gdLst/>
              <a:ahLst/>
              <a:cxnLst/>
              <a:rect l="l" t="t" r="r" b="b"/>
              <a:pathLst>
                <a:path w="1173225" h="1555609">
                  <a:moveTo>
                    <a:pt x="1048765" y="1555609"/>
                  </a:moveTo>
                  <a:lnTo>
                    <a:pt x="124460" y="1555609"/>
                  </a:lnTo>
                  <a:cubicBezTo>
                    <a:pt x="55880" y="1555609"/>
                    <a:pt x="0" y="1499729"/>
                    <a:pt x="0" y="14311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8765" y="0"/>
                  </a:lnTo>
                  <a:cubicBezTo>
                    <a:pt x="1117345" y="0"/>
                    <a:pt x="1173225" y="55880"/>
                    <a:pt x="1173225" y="124460"/>
                  </a:cubicBezTo>
                  <a:lnTo>
                    <a:pt x="1173225" y="1431149"/>
                  </a:lnTo>
                  <a:cubicBezTo>
                    <a:pt x="1173225" y="1499729"/>
                    <a:pt x="1117345" y="1555609"/>
                    <a:pt x="1048765" y="1555609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71044" y="1830603"/>
            <a:ext cx="1936133" cy="19361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47959" y="1028700"/>
            <a:ext cx="518435" cy="51843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551773" y="2513404"/>
            <a:ext cx="5044789" cy="6689016"/>
            <a:chOff x="0" y="0"/>
            <a:chExt cx="1173225" cy="155560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73225" cy="1555609"/>
            </a:xfrm>
            <a:custGeom>
              <a:avLst/>
              <a:gdLst/>
              <a:ahLst/>
              <a:cxnLst/>
              <a:rect l="l" t="t" r="r" b="b"/>
              <a:pathLst>
                <a:path w="1173225" h="1555609">
                  <a:moveTo>
                    <a:pt x="1048765" y="1555609"/>
                  </a:moveTo>
                  <a:lnTo>
                    <a:pt x="124460" y="1555609"/>
                  </a:lnTo>
                  <a:cubicBezTo>
                    <a:pt x="55880" y="1555609"/>
                    <a:pt x="0" y="1499729"/>
                    <a:pt x="0" y="14311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8765" y="0"/>
                  </a:lnTo>
                  <a:cubicBezTo>
                    <a:pt x="1117345" y="0"/>
                    <a:pt x="1173225" y="55880"/>
                    <a:pt x="1173225" y="124460"/>
                  </a:cubicBezTo>
                  <a:lnTo>
                    <a:pt x="1173225" y="1431149"/>
                  </a:lnTo>
                  <a:cubicBezTo>
                    <a:pt x="1173225" y="1499729"/>
                    <a:pt x="1117345" y="1555609"/>
                    <a:pt x="1048765" y="1555609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38791" y="1830603"/>
            <a:ext cx="1936133" cy="19361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15707" y="1028700"/>
            <a:ext cx="518435" cy="51843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2016181" y="2576008"/>
            <a:ext cx="5044789" cy="6689016"/>
            <a:chOff x="0" y="0"/>
            <a:chExt cx="1173225" cy="155560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73225" cy="1555609"/>
            </a:xfrm>
            <a:custGeom>
              <a:avLst/>
              <a:gdLst/>
              <a:ahLst/>
              <a:cxnLst/>
              <a:rect l="l" t="t" r="r" b="b"/>
              <a:pathLst>
                <a:path w="1173225" h="1555609">
                  <a:moveTo>
                    <a:pt x="1048765" y="1555609"/>
                  </a:moveTo>
                  <a:lnTo>
                    <a:pt x="124460" y="1555609"/>
                  </a:lnTo>
                  <a:cubicBezTo>
                    <a:pt x="55880" y="1555609"/>
                    <a:pt x="0" y="1499729"/>
                    <a:pt x="0" y="14311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8765" y="0"/>
                  </a:lnTo>
                  <a:cubicBezTo>
                    <a:pt x="1117345" y="0"/>
                    <a:pt x="1173225" y="55880"/>
                    <a:pt x="1173225" y="124460"/>
                  </a:cubicBezTo>
                  <a:lnTo>
                    <a:pt x="1173225" y="1431149"/>
                  </a:lnTo>
                  <a:cubicBezTo>
                    <a:pt x="1173225" y="1499729"/>
                    <a:pt x="1117345" y="1555609"/>
                    <a:pt x="1048765" y="1555609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43310" y="3373617"/>
            <a:ext cx="4065886" cy="4434085"/>
            <a:chOff x="0" y="-19050"/>
            <a:chExt cx="5421181" cy="1919068"/>
          </a:xfrm>
        </p:grpSpPr>
        <p:sp>
          <p:nvSpPr>
            <p:cNvPr id="14" name="TextBox 14"/>
            <p:cNvSpPr txBox="1"/>
            <p:nvPr/>
          </p:nvSpPr>
          <p:spPr>
            <a:xfrm>
              <a:off x="1434787" y="-19050"/>
              <a:ext cx="3986394" cy="3430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41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0977"/>
              <a:ext cx="5421181" cy="999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55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54699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2019 - «Технология</a:t>
              </a:r>
              <a:r>
                <a:rPr kumimoji="0" lang="ru-RU" sz="2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54699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» 5 и 8 классы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55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54699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ОО </a:t>
              </a:r>
              <a:r>
                <a:rPr kumimoji="0" lang="ru-RU" sz="2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54699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№ </a:t>
              </a:r>
              <a:r>
                <a:rPr kumimoji="0" lang="ru-RU" sz="2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54699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25, </a:t>
              </a:r>
              <a:r>
                <a:rPr kumimoji="0" lang="ru-RU" sz="2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54699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86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55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500" dirty="0" smtClean="0">
                  <a:solidFill>
                    <a:schemeClr val="accent2"/>
                  </a:solidFill>
                  <a:latin typeface="Roboto"/>
                </a:rPr>
                <a:t>2020 – ОО №1, 56, 70</a:t>
              </a:r>
              <a:endPara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355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142433" y="3373618"/>
            <a:ext cx="4065886" cy="4952919"/>
            <a:chOff x="41835" y="-19049"/>
            <a:chExt cx="5421181" cy="6603891"/>
          </a:xfrm>
        </p:grpSpPr>
        <p:sp>
          <p:nvSpPr>
            <p:cNvPr id="17" name="TextBox 17"/>
            <p:cNvSpPr txBox="1"/>
            <p:nvPr/>
          </p:nvSpPr>
          <p:spPr>
            <a:xfrm>
              <a:off x="57038" y="-19049"/>
              <a:ext cx="5364144" cy="2257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41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54699"/>
                  </a:solidFill>
                  <a:effectLst/>
                  <a:uLnTx/>
                  <a:uFillTx/>
                  <a:latin typeface="League Spartan Bold"/>
                  <a:ea typeface="+mn-ea"/>
                  <a:cs typeface="+mn-cs"/>
                </a:rPr>
                <a:t>Общероссийская оценка по модели </a:t>
              </a:r>
              <a:r>
                <a:rPr kumimoji="0" lang="en-US" sz="3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54699"/>
                  </a:solidFill>
                  <a:effectLst/>
                  <a:uLnTx/>
                  <a:uFillTx/>
                  <a:latin typeface="League Spartan Bold"/>
                  <a:ea typeface="+mn-ea"/>
                  <a:cs typeface="+mn-cs"/>
                </a:rPr>
                <a:t>“PISA”</a:t>
              </a: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1835" y="2994116"/>
              <a:ext cx="5421181" cy="3590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5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54699"/>
                  </a:solidFill>
                  <a:effectLst/>
                  <a:uLnTx/>
                  <a:uFillTx/>
                  <a:latin typeface="Roboto"/>
                </a:rPr>
                <a:t>2019 -ОО № </a:t>
              </a: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54699"/>
                  </a:solidFill>
                  <a:effectLst/>
                  <a:uLnTx/>
                  <a:uFillTx/>
                  <a:latin typeface="Roboto"/>
                </a:rPr>
                <a:t>25, </a:t>
              </a: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54699"/>
                  </a:solidFill>
                  <a:effectLst/>
                  <a:uLnTx/>
                  <a:uFillTx/>
                  <a:latin typeface="Roboto"/>
                </a:rPr>
                <a:t>86 </a:t>
              </a:r>
            </a:p>
            <a:p>
              <a:pPr lvl="0" algn="ctr">
                <a:lnSpc>
                  <a:spcPts val="3549"/>
                </a:lnSpc>
                <a:spcBef>
                  <a:spcPct val="0"/>
                </a:spcBef>
                <a:defRPr/>
              </a:pPr>
              <a:r>
                <a:rPr lang="ru-RU" sz="2000" dirty="0" smtClean="0">
                  <a:solidFill>
                    <a:schemeClr val="accent2"/>
                  </a:solidFill>
                  <a:latin typeface="Roboto"/>
                </a:rPr>
                <a:t>2020 – ОО № </a:t>
              </a:r>
              <a:r>
                <a:rPr lang="ru-RU" sz="2000" dirty="0">
                  <a:solidFill>
                    <a:schemeClr val="accent2"/>
                  </a:solidFill>
                  <a:latin typeface="Roboto"/>
                </a:rPr>
                <a:t>11, 22, 35, 42, 45, 47, 54, 59, 62, 67, 68, 70, 73, 82, 86, 88, 93, 96, 99, 100, 102, 103, 104, 105, 112, 115, 118, 120, 131, 141, 147, 148, 151, 152, 154, ОЦ № 2</a:t>
              </a:r>
              <a:endParaRPr lang="en-US" sz="2000" dirty="0">
                <a:solidFill>
                  <a:schemeClr val="accent2"/>
                </a:solidFill>
                <a:latin typeface="Roboto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430764" y="3196213"/>
            <a:ext cx="4065886" cy="5477041"/>
            <a:chOff x="0" y="-19050"/>
            <a:chExt cx="5421181" cy="2244169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19050"/>
              <a:ext cx="5421181" cy="721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41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454699"/>
                  </a:solidFill>
                  <a:effectLst/>
                  <a:uLnTx/>
                  <a:uFillTx/>
                  <a:latin typeface="League Spartan Bold"/>
                  <a:ea typeface="+mn-ea"/>
                  <a:cs typeface="+mn-cs"/>
                </a:rPr>
                <a:t>ACTIVATION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00977"/>
              <a:ext cx="5421181" cy="1324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55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dirty="0">
                  <a:solidFill>
                    <a:srgbClr val="454699"/>
                  </a:solidFill>
                  <a:latin typeface="Roboto"/>
                </a:rPr>
                <a:t>2019 – ОКР ОО №10, 15, 94, 104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55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dirty="0">
                  <a:solidFill>
                    <a:schemeClr val="accent2"/>
                  </a:solidFill>
                  <a:latin typeface="Roboto"/>
                </a:rPr>
                <a:t>РИКО ИП – 7 классы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55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dirty="0">
                  <a:solidFill>
                    <a:schemeClr val="accent2"/>
                  </a:solidFill>
                  <a:latin typeface="Roboto"/>
                </a:rPr>
                <a:t>(115 ОО)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55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dirty="0">
                  <a:solidFill>
                    <a:schemeClr val="accent2"/>
                  </a:solidFill>
                  <a:latin typeface="Roboto"/>
                </a:rPr>
                <a:t>2020 – ОКР 10 </a:t>
              </a:r>
              <a:r>
                <a:rPr lang="ru-RU" sz="2000" dirty="0" err="1">
                  <a:solidFill>
                    <a:schemeClr val="accent2"/>
                  </a:solidFill>
                  <a:latin typeface="Roboto"/>
                </a:rPr>
                <a:t>кл</a:t>
              </a:r>
              <a:r>
                <a:rPr lang="ru-RU" sz="2000" dirty="0">
                  <a:solidFill>
                    <a:schemeClr val="accent2"/>
                  </a:solidFill>
                  <a:latin typeface="Roboto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55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dirty="0">
                  <a:solidFill>
                    <a:schemeClr val="accent2"/>
                  </a:solidFill>
                  <a:latin typeface="Roboto"/>
                </a:rPr>
                <a:t>РИКО 5 </a:t>
              </a:r>
              <a:r>
                <a:rPr lang="ru-RU" sz="2000" dirty="0" err="1">
                  <a:solidFill>
                    <a:schemeClr val="accent2"/>
                  </a:solidFill>
                  <a:latin typeface="Roboto"/>
                </a:rPr>
                <a:t>кл</a:t>
              </a:r>
              <a:r>
                <a:rPr lang="ru-RU" sz="2000" dirty="0">
                  <a:solidFill>
                    <a:schemeClr val="accent2"/>
                  </a:solidFill>
                  <a:latin typeface="Roboto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55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dirty="0">
                  <a:solidFill>
                    <a:schemeClr val="accent2"/>
                  </a:solidFill>
                  <a:latin typeface="Roboto"/>
                </a:rPr>
                <a:t>Диагностические работы в 10 </a:t>
              </a:r>
              <a:r>
                <a:rPr lang="ru-RU" sz="2000" dirty="0" err="1">
                  <a:solidFill>
                    <a:schemeClr val="accent2"/>
                  </a:solidFill>
                  <a:latin typeface="Roboto"/>
                </a:rPr>
                <a:t>кл</a:t>
              </a:r>
              <a:r>
                <a:rPr lang="ru-RU" sz="2000" dirty="0">
                  <a:solidFill>
                    <a:schemeClr val="accent2"/>
                  </a:solidFill>
                  <a:latin typeface="Roboto"/>
                </a:rPr>
                <a:t>. (все ОО)</a:t>
              </a:r>
              <a:endParaRPr lang="ru-RU" sz="2000" dirty="0">
                <a:solidFill>
                  <a:schemeClr val="accent2"/>
                </a:solidFill>
                <a:latin typeface="Roboto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80212" y="1028700"/>
            <a:ext cx="518435" cy="5184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53" y="3317540"/>
            <a:ext cx="4013559" cy="175566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127" y="3216838"/>
            <a:ext cx="3868372" cy="180524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421" y="3196213"/>
            <a:ext cx="4018971" cy="199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2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3296" y="1830603"/>
            <a:ext cx="1936133" cy="19361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7996" y="2569284"/>
            <a:ext cx="6061342" cy="6689016"/>
            <a:chOff x="0" y="0"/>
            <a:chExt cx="1173225" cy="15556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3225" cy="1555609"/>
            </a:xfrm>
            <a:custGeom>
              <a:avLst/>
              <a:gdLst/>
              <a:ahLst/>
              <a:cxnLst/>
              <a:rect l="l" t="t" r="r" b="b"/>
              <a:pathLst>
                <a:path w="1173225" h="1555609">
                  <a:moveTo>
                    <a:pt x="1048765" y="1555609"/>
                  </a:moveTo>
                  <a:lnTo>
                    <a:pt x="124460" y="1555609"/>
                  </a:lnTo>
                  <a:cubicBezTo>
                    <a:pt x="55880" y="1555609"/>
                    <a:pt x="0" y="1499729"/>
                    <a:pt x="0" y="14311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8765" y="0"/>
                  </a:lnTo>
                  <a:cubicBezTo>
                    <a:pt x="1117345" y="0"/>
                    <a:pt x="1173225" y="55880"/>
                    <a:pt x="1173225" y="124460"/>
                  </a:cubicBezTo>
                  <a:lnTo>
                    <a:pt x="1173225" y="1431149"/>
                  </a:lnTo>
                  <a:cubicBezTo>
                    <a:pt x="1173225" y="1499729"/>
                    <a:pt x="1117345" y="1555609"/>
                    <a:pt x="1048765" y="1555609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3153" y="1814915"/>
            <a:ext cx="1936133" cy="19361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70068" y="1009251"/>
            <a:ext cx="518435" cy="51843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485369" y="2271850"/>
            <a:ext cx="6366143" cy="6689016"/>
            <a:chOff x="-1893" y="-57556"/>
            <a:chExt cx="1173225" cy="1555609"/>
          </a:xfrm>
        </p:grpSpPr>
        <p:sp>
          <p:nvSpPr>
            <p:cNvPr id="12" name="Freeform 12"/>
            <p:cNvSpPr/>
            <p:nvPr/>
          </p:nvSpPr>
          <p:spPr>
            <a:xfrm>
              <a:off x="-1893" y="-57556"/>
              <a:ext cx="1173225" cy="1555609"/>
            </a:xfrm>
            <a:custGeom>
              <a:avLst/>
              <a:gdLst/>
              <a:ahLst/>
              <a:cxnLst/>
              <a:rect l="l" t="t" r="r" b="b"/>
              <a:pathLst>
                <a:path w="1173225" h="1555609">
                  <a:moveTo>
                    <a:pt x="1048765" y="1555609"/>
                  </a:moveTo>
                  <a:lnTo>
                    <a:pt x="124460" y="1555609"/>
                  </a:lnTo>
                  <a:cubicBezTo>
                    <a:pt x="55880" y="1555609"/>
                    <a:pt x="0" y="1499729"/>
                    <a:pt x="0" y="14311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48765" y="0"/>
                  </a:lnTo>
                  <a:cubicBezTo>
                    <a:pt x="1117345" y="0"/>
                    <a:pt x="1173225" y="55880"/>
                    <a:pt x="1173225" y="124460"/>
                  </a:cubicBezTo>
                  <a:lnTo>
                    <a:pt x="1173225" y="1431149"/>
                  </a:lnTo>
                  <a:cubicBezTo>
                    <a:pt x="1173225" y="1499729"/>
                    <a:pt x="1117345" y="1555609"/>
                    <a:pt x="1048765" y="1555609"/>
                  </a:cubicBezTo>
                  <a:close/>
                </a:path>
              </a:pathLst>
            </a:custGeom>
            <a:solidFill>
              <a:srgbClr val="F8F4EB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070352" y="3345808"/>
            <a:ext cx="4697383" cy="5454037"/>
            <a:chOff x="0" y="-19050"/>
            <a:chExt cx="5421181" cy="279413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9050"/>
              <a:ext cx="5421181" cy="867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41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500" b="1" dirty="0" smtClean="0">
                  <a:solidFill>
                    <a:srgbClr val="454699"/>
                  </a:solidFill>
                  <a:latin typeface="League Spartan Bold"/>
                </a:rPr>
                <a:t>REDS</a:t>
              </a:r>
              <a:endParaRPr lang="ru-RU" sz="3500" b="1" dirty="0" smtClean="0">
                <a:solidFill>
                  <a:srgbClr val="454699"/>
                </a:solidFill>
                <a:latin typeface="League Spartan Bold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441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500" b="1" dirty="0">
                  <a:solidFill>
                    <a:srgbClr val="454699"/>
                  </a:solidFill>
                  <a:latin typeface="League Spartan Bold"/>
                </a:rPr>
                <a:t>н</a:t>
              </a:r>
              <a:r>
                <a:rPr lang="ru-RU" sz="3500" b="1" dirty="0" smtClean="0">
                  <a:solidFill>
                    <a:srgbClr val="454699"/>
                  </a:solidFill>
                  <a:latin typeface="League Spartan Bold"/>
                </a:rPr>
                <a:t>оябрь-декабрь 2020</a:t>
              </a:r>
              <a:endParaRPr lang="en-US" sz="3500" b="1" dirty="0">
                <a:solidFill>
                  <a:srgbClr val="454699"/>
                </a:solidFill>
                <a:latin typeface="League Spartan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00977"/>
              <a:ext cx="5421181" cy="1874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3550"/>
                </a:lnSpc>
                <a:spcBef>
                  <a:spcPct val="0"/>
                </a:spcBef>
                <a:defRPr/>
              </a:pPr>
              <a:r>
                <a:rPr lang="ru-RU" sz="2400" dirty="0" smtClean="0">
                  <a:solidFill>
                    <a:schemeClr val="accent2"/>
                  </a:solidFill>
                </a:rPr>
                <a:t>Исследование, направленное </a:t>
              </a:r>
              <a:r>
                <a:rPr lang="ru-RU" sz="2400" dirty="0">
                  <a:solidFill>
                    <a:schemeClr val="accent2"/>
                  </a:solidFill>
                </a:rPr>
                <a:t>на изучение влияния пандемии </a:t>
              </a:r>
              <a:r>
                <a:rPr lang="en-US" sz="2400" dirty="0">
                  <a:solidFill>
                    <a:schemeClr val="accent2"/>
                  </a:solidFill>
                </a:rPr>
                <a:t>COVID</a:t>
              </a:r>
              <a:r>
                <a:rPr lang="ru-RU" sz="2400" dirty="0">
                  <a:solidFill>
                    <a:schemeClr val="accent2"/>
                  </a:solidFill>
                </a:rPr>
                <a:t>-19 на образовательный процесс, а также на изучение практик, способствующих поддержанию устойчивости системы образования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Roboto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410682" y="3359330"/>
            <a:ext cx="4877821" cy="3700656"/>
            <a:chOff x="0" y="-19050"/>
            <a:chExt cx="5421181" cy="3658349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19050"/>
              <a:ext cx="5421181" cy="2231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41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500" b="1" dirty="0">
                  <a:solidFill>
                    <a:srgbClr val="454699"/>
                  </a:solidFill>
                  <a:latin typeface="League Spartan Bold"/>
                </a:rPr>
                <a:t>Тестирование функциональной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41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500" b="1" dirty="0">
                  <a:solidFill>
                    <a:srgbClr val="454699"/>
                  </a:solidFill>
                  <a:latin typeface="League Spartan Bold"/>
                </a:rPr>
                <a:t>г</a:t>
              </a:r>
              <a:r>
                <a:rPr lang="ru-RU" sz="3500" b="1" dirty="0" smtClean="0">
                  <a:solidFill>
                    <a:srgbClr val="454699"/>
                  </a:solidFill>
                  <a:latin typeface="League Spartan Bold"/>
                </a:rPr>
                <a:t>рамотности</a:t>
              </a:r>
              <a:endParaRPr lang="ru-RU" sz="3500" b="1" dirty="0">
                <a:solidFill>
                  <a:srgbClr val="454699"/>
                </a:solidFill>
                <a:latin typeface="League Spartan Bold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441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00977"/>
              <a:ext cx="5421181" cy="2738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71500" marR="0" lvl="0" indent="-571500" algn="l" defTabSz="914400" rtl="0" eaLnBrk="1" fontAlgn="auto" latinLnBrk="0" hangingPunct="1">
                <a:lnSpc>
                  <a:spcPts val="355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Roboto"/>
              </a:endParaRPr>
            </a:p>
            <a:p>
              <a:pPr marL="571500" marR="0" lvl="0" indent="-571500" algn="l" defTabSz="914400" rtl="0" eaLnBrk="1" fontAlgn="auto" latinLnBrk="0" hangingPunct="1">
                <a:lnSpc>
                  <a:spcPts val="355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ru-RU" sz="3600" dirty="0">
                <a:solidFill>
                  <a:srgbClr val="454699"/>
                </a:solidFill>
                <a:latin typeface="Roboto"/>
              </a:endParaRPr>
            </a:p>
            <a:p>
              <a:pPr marL="571500" marR="0" lvl="0" indent="-571500" algn="l" defTabSz="914400" rtl="0" eaLnBrk="1" fontAlgn="auto" latinLnBrk="0" hangingPunct="1">
                <a:lnSpc>
                  <a:spcPts val="355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Roboto"/>
              </a:endParaRPr>
            </a:p>
            <a:p>
              <a:pPr marL="571500" marR="0" lvl="0" indent="-571500" algn="l" defTabSz="914400" rtl="0" eaLnBrk="1" fontAlgn="auto" latinLnBrk="0" hangingPunct="1">
                <a:lnSpc>
                  <a:spcPts val="355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ru-RU" sz="3600" dirty="0">
                <a:solidFill>
                  <a:srgbClr val="454699"/>
                </a:solidFill>
                <a:latin typeface="Roboto"/>
              </a:endParaRPr>
            </a:p>
            <a:p>
              <a:pPr marL="571500" marR="0" lvl="0" indent="-571500" algn="l" defTabSz="914400" rtl="0" eaLnBrk="1" fontAlgn="auto" latinLnBrk="0" hangingPunct="1">
                <a:lnSpc>
                  <a:spcPts val="355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Roboto"/>
              </a:endParaRPr>
            </a:p>
            <a:p>
              <a:pPr marL="571500" marR="0" lvl="0" indent="-571500" algn="l" defTabSz="914400" rtl="0" eaLnBrk="1" fontAlgn="auto" latinLnBrk="0" hangingPunct="1">
                <a:lnSpc>
                  <a:spcPts val="355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Roboto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80212" y="1028700"/>
            <a:ext cx="518435" cy="518435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7696200" y="671915"/>
            <a:ext cx="28194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>
                <a:solidFill>
                  <a:srgbClr val="454699"/>
                </a:solidFill>
                <a:latin typeface="League Spartan Bold"/>
              </a:rPr>
              <a:t>ВПР</a:t>
            </a:r>
          </a:p>
        </p:txBody>
      </p:sp>
    </p:spTree>
    <p:extLst>
      <p:ext uri="{BB962C8B-B14F-4D97-AF65-F5344CB8AC3E}">
        <p14:creationId xmlns:p14="http://schemas.microsoft.com/office/powerpoint/2010/main" val="275573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11785" y="981075"/>
            <a:ext cx="804751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all" spc="0" normalizeH="0" baseline="0" noProof="0" dirty="0" smtClean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Нормативно-правовые документы</a:t>
            </a:r>
            <a:endParaRPr kumimoji="0" lang="en-US" sz="4800" b="0" i="0" u="none" strike="noStrike" kern="1200" cap="all" spc="0" normalizeH="0" baseline="0" noProof="0" dirty="0">
              <a:ln>
                <a:noFill/>
              </a:ln>
              <a:solidFill>
                <a:srgbClr val="454699"/>
              </a:solidFill>
              <a:effectLst/>
              <a:uLnTx/>
              <a:uFillTx/>
              <a:latin typeface="League Spartan Bold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66800" y="985002"/>
            <a:ext cx="6967666" cy="8229600"/>
            <a:chOff x="0" y="0"/>
            <a:chExt cx="1750168" cy="20671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50169" cy="2067146"/>
            </a:xfrm>
            <a:custGeom>
              <a:avLst/>
              <a:gdLst/>
              <a:ahLst/>
              <a:cxnLst/>
              <a:rect l="l" t="t" r="r" b="b"/>
              <a:pathLst>
                <a:path w="1750169" h="2067146">
                  <a:moveTo>
                    <a:pt x="1625708" y="2067146"/>
                  </a:moveTo>
                  <a:lnTo>
                    <a:pt x="124460" y="2067146"/>
                  </a:lnTo>
                  <a:cubicBezTo>
                    <a:pt x="55880" y="2067146"/>
                    <a:pt x="0" y="2011266"/>
                    <a:pt x="0" y="19426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25709" y="0"/>
                  </a:lnTo>
                  <a:cubicBezTo>
                    <a:pt x="1694288" y="0"/>
                    <a:pt x="1750169" y="55880"/>
                    <a:pt x="1750169" y="124460"/>
                  </a:cubicBezTo>
                  <a:lnTo>
                    <a:pt x="1750169" y="1942686"/>
                  </a:lnTo>
                  <a:cubicBezTo>
                    <a:pt x="1750169" y="2011266"/>
                    <a:pt x="1694288" y="2067146"/>
                    <a:pt x="1625709" y="2067146"/>
                  </a:cubicBezTo>
                  <a:close/>
                </a:path>
              </a:pathLst>
            </a:custGeom>
            <a:solidFill>
              <a:srgbClr val="E8B0E4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799006" y="2286969"/>
            <a:ext cx="5503258" cy="632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Концепция региональной системы оценки качества образования Челябинской области (утверждена Приказом Министерства образования и науки Челябинской области от 14.12.2016г. № 01/3525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);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54699"/>
              </a:solidFill>
              <a:effectLst/>
              <a:uLnTx/>
              <a:uFillTx/>
              <a:latin typeface="League Spartan 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Региональная модель оценки качества общего образования (Челябинская область) (утверждена Приказом Министерства образования и науки Челябинской области от 22.12.2016г. № 03-02/11974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);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54699"/>
              </a:solidFill>
              <a:effectLst/>
              <a:uLnTx/>
              <a:uFillTx/>
              <a:latin typeface="League Spartan 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54699"/>
                </a:solidFill>
                <a:effectLst/>
                <a:uLnTx/>
                <a:uFillTx/>
                <a:latin typeface="League Spartan Bold"/>
                <a:ea typeface="+mn-ea"/>
                <a:cs typeface="+mn-cs"/>
              </a:rPr>
              <a:t>Положение о муниципальной системе оценки качества образования города Челябинска (утверждена приказом Комитета по делам образования от 30.12.2016 № 2464-у)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454699"/>
              </a:solidFill>
              <a:effectLst/>
              <a:uLnTx/>
              <a:uFillTx/>
              <a:latin typeface="League Spartan Bold"/>
              <a:ea typeface="+mn-ea"/>
              <a:cs typeface="+mn-cs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1068597" y="9429216"/>
            <a:ext cx="1715568" cy="857784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3335000" y="8212763"/>
            <a:ext cx="3924300" cy="1061551"/>
            <a:chOff x="0" y="0"/>
            <a:chExt cx="726425" cy="406400"/>
          </a:xfrm>
        </p:grpSpPr>
        <p:sp>
          <p:nvSpPr>
            <p:cNvPr id="11" name="Freeform 11"/>
            <p:cNvSpPr/>
            <p:nvPr/>
          </p:nvSpPr>
          <p:spPr>
            <a:xfrm>
              <a:off x="17780" y="22860"/>
              <a:ext cx="701026" cy="360680"/>
            </a:xfrm>
            <a:custGeom>
              <a:avLst/>
              <a:gdLst/>
              <a:ahLst/>
              <a:cxnLst/>
              <a:rect l="l" t="t" r="r" b="b"/>
              <a:pathLst>
                <a:path w="701026" h="360680">
                  <a:moveTo>
                    <a:pt x="701026" y="180340"/>
                  </a:moveTo>
                  <a:cubicBezTo>
                    <a:pt x="701026" y="81280"/>
                    <a:pt x="621016" y="0"/>
                    <a:pt x="520686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520685" y="360680"/>
                  </a:lnTo>
                  <a:cubicBezTo>
                    <a:pt x="619745" y="360680"/>
                    <a:pt x="701025" y="279400"/>
                    <a:pt x="701025" y="180340"/>
                  </a:cubicBezTo>
                  <a:close/>
                </a:path>
              </a:pathLst>
            </a:custGeom>
            <a:solidFill>
              <a:srgbClr val="454699">
                <a:alpha val="7843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58183" y="8355639"/>
            <a:ext cx="775800" cy="775800"/>
            <a:chOff x="0" y="0"/>
            <a:chExt cx="1034400" cy="1034400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1034400" cy="103440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3923" y="153923"/>
              <a:ext cx="726554" cy="726554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11785" y="8616907"/>
            <a:ext cx="641393" cy="6413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2571750"/>
            <a:ext cx="8213823" cy="540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19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894522" cy="10287000"/>
          </a:xfrm>
          <a:prstGeom prst="rect">
            <a:avLst/>
          </a:prstGeom>
          <a:solidFill>
            <a:srgbClr val="F8F4E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6693" y="331189"/>
            <a:ext cx="7064555" cy="876422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0800000">
            <a:off x="608511" y="9384523"/>
            <a:ext cx="7589927" cy="702213"/>
            <a:chOff x="0" y="0"/>
            <a:chExt cx="12005462" cy="15340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006732" cy="1534036"/>
            </a:xfrm>
            <a:custGeom>
              <a:avLst/>
              <a:gdLst/>
              <a:ahLst/>
              <a:cxnLst/>
              <a:rect l="l" t="t" r="r" b="b"/>
              <a:pathLst>
                <a:path w="12006732" h="1534036">
                  <a:moveTo>
                    <a:pt x="11453012" y="1534036"/>
                  </a:moveTo>
                  <a:lnTo>
                    <a:pt x="553720" y="1534036"/>
                  </a:lnTo>
                  <a:cubicBezTo>
                    <a:pt x="247650" y="1534036"/>
                    <a:pt x="0" y="1190656"/>
                    <a:pt x="0" y="767938"/>
                  </a:cubicBezTo>
                  <a:cubicBezTo>
                    <a:pt x="0" y="343458"/>
                    <a:pt x="247650" y="0"/>
                    <a:pt x="553720" y="0"/>
                  </a:cubicBezTo>
                  <a:lnTo>
                    <a:pt x="11453012" y="0"/>
                  </a:lnTo>
                  <a:cubicBezTo>
                    <a:pt x="11759081" y="0"/>
                    <a:pt x="12006731" y="343458"/>
                    <a:pt x="12006731" y="767938"/>
                  </a:cubicBezTo>
                  <a:cubicBezTo>
                    <a:pt x="12005462" y="1190656"/>
                    <a:pt x="11757812" y="1534036"/>
                    <a:pt x="11453012" y="1534036"/>
                  </a:cubicBezTo>
                  <a:close/>
                </a:path>
              </a:pathLst>
            </a:custGeom>
            <a:solidFill>
              <a:srgbClr val="454699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423174" y="6730329"/>
            <a:ext cx="5759054" cy="728957"/>
            <a:chOff x="0" y="0"/>
            <a:chExt cx="7311220" cy="15340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12490" cy="1534036"/>
            </a:xfrm>
            <a:custGeom>
              <a:avLst/>
              <a:gdLst/>
              <a:ahLst/>
              <a:cxnLst/>
              <a:rect l="l" t="t" r="r" b="b"/>
              <a:pathLst>
                <a:path w="7312490" h="1534036">
                  <a:moveTo>
                    <a:pt x="6758770" y="1534036"/>
                  </a:moveTo>
                  <a:lnTo>
                    <a:pt x="553720" y="1534036"/>
                  </a:lnTo>
                  <a:cubicBezTo>
                    <a:pt x="247650" y="1534036"/>
                    <a:pt x="0" y="1190656"/>
                    <a:pt x="0" y="767938"/>
                  </a:cubicBezTo>
                  <a:cubicBezTo>
                    <a:pt x="0" y="343458"/>
                    <a:pt x="247650" y="0"/>
                    <a:pt x="553720" y="0"/>
                  </a:cubicBezTo>
                  <a:lnTo>
                    <a:pt x="6758770" y="0"/>
                  </a:lnTo>
                  <a:cubicBezTo>
                    <a:pt x="7064840" y="0"/>
                    <a:pt x="7312490" y="343458"/>
                    <a:pt x="7312490" y="767938"/>
                  </a:cubicBezTo>
                  <a:cubicBezTo>
                    <a:pt x="7311220" y="1190656"/>
                    <a:pt x="7063570" y="1534036"/>
                    <a:pt x="6758770" y="1534036"/>
                  </a:cubicBezTo>
                  <a:close/>
                </a:path>
              </a:pathLst>
            </a:custGeom>
            <a:solidFill>
              <a:srgbClr val="454699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163839" y="7598314"/>
            <a:ext cx="6476799" cy="784323"/>
            <a:chOff x="0" y="0"/>
            <a:chExt cx="9036848" cy="15340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38118" cy="1534036"/>
            </a:xfrm>
            <a:custGeom>
              <a:avLst/>
              <a:gdLst/>
              <a:ahLst/>
              <a:cxnLst/>
              <a:rect l="l" t="t" r="r" b="b"/>
              <a:pathLst>
                <a:path w="9038118" h="1534036">
                  <a:moveTo>
                    <a:pt x="8484398" y="1534036"/>
                  </a:moveTo>
                  <a:lnTo>
                    <a:pt x="553720" y="1534036"/>
                  </a:lnTo>
                  <a:cubicBezTo>
                    <a:pt x="247650" y="1534036"/>
                    <a:pt x="0" y="1190656"/>
                    <a:pt x="0" y="767938"/>
                  </a:cubicBezTo>
                  <a:cubicBezTo>
                    <a:pt x="0" y="343458"/>
                    <a:pt x="247650" y="0"/>
                    <a:pt x="553720" y="0"/>
                  </a:cubicBezTo>
                  <a:lnTo>
                    <a:pt x="8484398" y="0"/>
                  </a:lnTo>
                  <a:cubicBezTo>
                    <a:pt x="8790468" y="0"/>
                    <a:pt x="9038118" y="343458"/>
                    <a:pt x="9038118" y="767938"/>
                  </a:cubicBezTo>
                  <a:cubicBezTo>
                    <a:pt x="9036848" y="1190656"/>
                    <a:pt x="8789198" y="1534036"/>
                    <a:pt x="8484398" y="1534036"/>
                  </a:cubicBezTo>
                  <a:close/>
                </a:path>
              </a:pathLst>
            </a:custGeom>
            <a:solidFill>
              <a:srgbClr val="454699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870391" y="8572497"/>
            <a:ext cx="7064554" cy="701701"/>
            <a:chOff x="0" y="0"/>
            <a:chExt cx="10595737" cy="15340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597007" cy="1534036"/>
            </a:xfrm>
            <a:custGeom>
              <a:avLst/>
              <a:gdLst/>
              <a:ahLst/>
              <a:cxnLst/>
              <a:rect l="l" t="t" r="r" b="b"/>
              <a:pathLst>
                <a:path w="10597007" h="1534036">
                  <a:moveTo>
                    <a:pt x="10043287" y="1534036"/>
                  </a:moveTo>
                  <a:lnTo>
                    <a:pt x="553720" y="1534036"/>
                  </a:lnTo>
                  <a:cubicBezTo>
                    <a:pt x="247650" y="1534036"/>
                    <a:pt x="0" y="1190656"/>
                    <a:pt x="0" y="767938"/>
                  </a:cubicBezTo>
                  <a:cubicBezTo>
                    <a:pt x="0" y="343458"/>
                    <a:pt x="247650" y="0"/>
                    <a:pt x="553720" y="0"/>
                  </a:cubicBezTo>
                  <a:lnTo>
                    <a:pt x="10043287" y="0"/>
                  </a:lnTo>
                  <a:cubicBezTo>
                    <a:pt x="10349357" y="0"/>
                    <a:pt x="10597007" y="343458"/>
                    <a:pt x="10597007" y="767938"/>
                  </a:cubicBezTo>
                  <a:cubicBezTo>
                    <a:pt x="10595737" y="1190656"/>
                    <a:pt x="10348087" y="1534036"/>
                    <a:pt x="10043287" y="1534036"/>
                  </a:cubicBezTo>
                  <a:close/>
                </a:path>
              </a:pathLst>
            </a:custGeom>
            <a:solidFill>
              <a:srgbClr val="454699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0800000">
            <a:off x="1636590" y="5883053"/>
            <a:ext cx="5373809" cy="708246"/>
            <a:chOff x="0" y="0"/>
            <a:chExt cx="6299331" cy="15340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00601" cy="1534036"/>
            </a:xfrm>
            <a:custGeom>
              <a:avLst/>
              <a:gdLst/>
              <a:ahLst/>
              <a:cxnLst/>
              <a:rect l="l" t="t" r="r" b="b"/>
              <a:pathLst>
                <a:path w="6300601" h="1534036">
                  <a:moveTo>
                    <a:pt x="5746881" y="1534036"/>
                  </a:moveTo>
                  <a:lnTo>
                    <a:pt x="553720" y="1534036"/>
                  </a:lnTo>
                  <a:cubicBezTo>
                    <a:pt x="247650" y="1534036"/>
                    <a:pt x="0" y="1190656"/>
                    <a:pt x="0" y="767938"/>
                  </a:cubicBezTo>
                  <a:cubicBezTo>
                    <a:pt x="0" y="343458"/>
                    <a:pt x="247650" y="0"/>
                    <a:pt x="553720" y="0"/>
                  </a:cubicBezTo>
                  <a:lnTo>
                    <a:pt x="5746881" y="0"/>
                  </a:lnTo>
                  <a:cubicBezTo>
                    <a:pt x="6052951" y="0"/>
                    <a:pt x="6300601" y="343458"/>
                    <a:pt x="6300601" y="767938"/>
                  </a:cubicBezTo>
                  <a:cubicBezTo>
                    <a:pt x="6299331" y="1190656"/>
                    <a:pt x="6051681" y="1534036"/>
                    <a:pt x="5746881" y="1534036"/>
                  </a:cubicBezTo>
                  <a:close/>
                </a:path>
              </a:pathLst>
            </a:custGeom>
            <a:solidFill>
              <a:srgbClr val="454699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10800000">
            <a:off x="3655506" y="1047365"/>
            <a:ext cx="1447800" cy="524639"/>
            <a:chOff x="0" y="0"/>
            <a:chExt cx="4612400" cy="15340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613670" cy="1534036"/>
            </a:xfrm>
            <a:custGeom>
              <a:avLst/>
              <a:gdLst/>
              <a:ahLst/>
              <a:cxnLst/>
              <a:rect l="l" t="t" r="r" b="b"/>
              <a:pathLst>
                <a:path w="4613670" h="1534036">
                  <a:moveTo>
                    <a:pt x="4059950" y="1534036"/>
                  </a:moveTo>
                  <a:lnTo>
                    <a:pt x="553720" y="1534036"/>
                  </a:lnTo>
                  <a:cubicBezTo>
                    <a:pt x="247650" y="1534036"/>
                    <a:pt x="0" y="1190656"/>
                    <a:pt x="0" y="767938"/>
                  </a:cubicBezTo>
                  <a:cubicBezTo>
                    <a:pt x="0" y="343458"/>
                    <a:pt x="247650" y="0"/>
                    <a:pt x="553720" y="0"/>
                  </a:cubicBezTo>
                  <a:lnTo>
                    <a:pt x="4059950" y="0"/>
                  </a:lnTo>
                  <a:cubicBezTo>
                    <a:pt x="4366020" y="0"/>
                    <a:pt x="4613670" y="343458"/>
                    <a:pt x="4613670" y="767938"/>
                  </a:cubicBezTo>
                  <a:cubicBezTo>
                    <a:pt x="4612400" y="1190656"/>
                    <a:pt x="4364750" y="1534036"/>
                    <a:pt x="4059950" y="1534036"/>
                  </a:cubicBezTo>
                  <a:close/>
                </a:path>
              </a:pathLst>
            </a:custGeom>
            <a:solidFill>
              <a:srgbClr val="454699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3623380" y="1047366"/>
            <a:ext cx="1511652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F4EB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2232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8F4E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003744" y="5954253"/>
            <a:ext cx="2646789" cy="448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F4EB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10175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8F4E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494332" y="6892506"/>
            <a:ext cx="3769093" cy="448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F4EB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10261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8F4E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079249" y="7768787"/>
            <a:ext cx="4534248" cy="448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F4EB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11286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8F4E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696290" y="8665590"/>
            <a:ext cx="5412759" cy="448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F4EB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11321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8F4E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718992" y="9462902"/>
            <a:ext cx="5412759" cy="448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F4EB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83840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8F4E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0" y="0"/>
            <a:ext cx="1479946" cy="1479946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9875355" y="999183"/>
            <a:ext cx="7431175" cy="8824563"/>
            <a:chOff x="-71728" y="941288"/>
            <a:chExt cx="9908233" cy="8132580"/>
          </a:xfrm>
        </p:grpSpPr>
        <p:sp>
          <p:nvSpPr>
            <p:cNvPr id="24" name="TextBox 24"/>
            <p:cNvSpPr txBox="1"/>
            <p:nvPr/>
          </p:nvSpPr>
          <p:spPr>
            <a:xfrm>
              <a:off x="-59773" y="941288"/>
              <a:ext cx="9773531" cy="481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9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11 класс Математика (пробный экзамен)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-59771" y="1682053"/>
              <a:ext cx="9773530" cy="404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9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10 класс Русский язык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-59772" y="3017049"/>
              <a:ext cx="9773531" cy="3427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9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11 класс Русский язык (пробный экзамен)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-1" y="2313362"/>
              <a:ext cx="9773531" cy="404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9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7 класс Иностранный язык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-71728" y="3805901"/>
              <a:ext cx="9773531" cy="3427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9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7 класс Обществознание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-47820" y="4674068"/>
              <a:ext cx="9773532" cy="404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9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7 класс Русский язык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50039" y="5484357"/>
              <a:ext cx="9773531" cy="404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9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9 класс Русский язык (пробный экзамен)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0040" y="6222837"/>
              <a:ext cx="9773530" cy="404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9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6 класс Математика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2975" y="7008683"/>
              <a:ext cx="9773530" cy="3427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898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5 класс Математика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-2" y="7908280"/>
              <a:ext cx="9773530" cy="408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9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4 класс Окружающий мир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-59773" y="8669087"/>
              <a:ext cx="9773530" cy="404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69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Итого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37" name="Group 14"/>
          <p:cNvGrpSpPr/>
          <p:nvPr/>
        </p:nvGrpSpPr>
        <p:grpSpPr>
          <a:xfrm rot="-10800000">
            <a:off x="3489486" y="1785161"/>
            <a:ext cx="1844369" cy="533966"/>
            <a:chOff x="0" y="0"/>
            <a:chExt cx="4612400" cy="1534036"/>
          </a:xfrm>
        </p:grpSpPr>
        <p:sp>
          <p:nvSpPr>
            <p:cNvPr id="38" name="Freeform 15"/>
            <p:cNvSpPr/>
            <p:nvPr/>
          </p:nvSpPr>
          <p:spPr>
            <a:xfrm>
              <a:off x="0" y="0"/>
              <a:ext cx="4613670" cy="1534036"/>
            </a:xfrm>
            <a:custGeom>
              <a:avLst/>
              <a:gdLst/>
              <a:ahLst/>
              <a:cxnLst/>
              <a:rect l="l" t="t" r="r" b="b"/>
              <a:pathLst>
                <a:path w="4613670" h="1534036">
                  <a:moveTo>
                    <a:pt x="4059950" y="1534036"/>
                  </a:moveTo>
                  <a:lnTo>
                    <a:pt x="553720" y="1534036"/>
                  </a:lnTo>
                  <a:cubicBezTo>
                    <a:pt x="247650" y="1534036"/>
                    <a:pt x="0" y="1190656"/>
                    <a:pt x="0" y="767938"/>
                  </a:cubicBezTo>
                  <a:cubicBezTo>
                    <a:pt x="0" y="343458"/>
                    <a:pt x="247650" y="0"/>
                    <a:pt x="553720" y="0"/>
                  </a:cubicBezTo>
                  <a:lnTo>
                    <a:pt x="4059950" y="0"/>
                  </a:lnTo>
                  <a:cubicBezTo>
                    <a:pt x="4366020" y="0"/>
                    <a:pt x="4613670" y="343458"/>
                    <a:pt x="4613670" y="767938"/>
                  </a:cubicBezTo>
                  <a:cubicBezTo>
                    <a:pt x="4612400" y="1190656"/>
                    <a:pt x="4364750" y="1534036"/>
                    <a:pt x="4059950" y="1534036"/>
                  </a:cubicBezTo>
                  <a:close/>
                </a:path>
              </a:pathLst>
            </a:custGeom>
            <a:solidFill>
              <a:srgbClr val="454699"/>
            </a:solidFill>
          </p:spPr>
        </p:sp>
      </p:grpSp>
      <p:grpSp>
        <p:nvGrpSpPr>
          <p:cNvPr id="39" name="Group 14"/>
          <p:cNvGrpSpPr/>
          <p:nvPr/>
        </p:nvGrpSpPr>
        <p:grpSpPr>
          <a:xfrm rot="-10800000">
            <a:off x="2065042" y="4980710"/>
            <a:ext cx="4603271" cy="730912"/>
            <a:chOff x="0" y="0"/>
            <a:chExt cx="4612400" cy="1534036"/>
          </a:xfrm>
        </p:grpSpPr>
        <p:sp>
          <p:nvSpPr>
            <p:cNvPr id="40" name="Freeform 15"/>
            <p:cNvSpPr/>
            <p:nvPr/>
          </p:nvSpPr>
          <p:spPr>
            <a:xfrm>
              <a:off x="0" y="0"/>
              <a:ext cx="4613670" cy="1534036"/>
            </a:xfrm>
            <a:custGeom>
              <a:avLst/>
              <a:gdLst/>
              <a:ahLst/>
              <a:cxnLst/>
              <a:rect l="l" t="t" r="r" b="b"/>
              <a:pathLst>
                <a:path w="4613670" h="1534036">
                  <a:moveTo>
                    <a:pt x="4059950" y="1534036"/>
                  </a:moveTo>
                  <a:lnTo>
                    <a:pt x="553720" y="1534036"/>
                  </a:lnTo>
                  <a:cubicBezTo>
                    <a:pt x="247650" y="1534036"/>
                    <a:pt x="0" y="1190656"/>
                    <a:pt x="0" y="767938"/>
                  </a:cubicBezTo>
                  <a:cubicBezTo>
                    <a:pt x="0" y="343458"/>
                    <a:pt x="247650" y="0"/>
                    <a:pt x="553720" y="0"/>
                  </a:cubicBezTo>
                  <a:lnTo>
                    <a:pt x="4059950" y="0"/>
                  </a:lnTo>
                  <a:cubicBezTo>
                    <a:pt x="4366020" y="0"/>
                    <a:pt x="4613670" y="343458"/>
                    <a:pt x="4613670" y="767938"/>
                  </a:cubicBezTo>
                  <a:cubicBezTo>
                    <a:pt x="4612400" y="1190656"/>
                    <a:pt x="4364750" y="1534036"/>
                    <a:pt x="4059950" y="1534036"/>
                  </a:cubicBezTo>
                  <a:close/>
                </a:path>
              </a:pathLst>
            </a:custGeom>
            <a:solidFill>
              <a:srgbClr val="454699"/>
            </a:solidFill>
          </p:spPr>
        </p:sp>
      </p:grpSp>
      <p:sp>
        <p:nvSpPr>
          <p:cNvPr id="41" name="TextBox 16"/>
          <p:cNvSpPr txBox="1"/>
          <p:nvPr/>
        </p:nvSpPr>
        <p:spPr>
          <a:xfrm>
            <a:off x="3390577" y="1798289"/>
            <a:ext cx="2023330" cy="448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F4EB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4601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8F4E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3008227" y="5068977"/>
            <a:ext cx="2646789" cy="448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F4EB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9777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8F4E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43" name="Group 14"/>
          <p:cNvGrpSpPr/>
          <p:nvPr/>
        </p:nvGrpSpPr>
        <p:grpSpPr>
          <a:xfrm rot="-10800000">
            <a:off x="2362199" y="4102611"/>
            <a:ext cx="3962398" cy="671987"/>
            <a:chOff x="0" y="-58051"/>
            <a:chExt cx="4613670" cy="1592089"/>
          </a:xfrm>
        </p:grpSpPr>
        <p:sp>
          <p:nvSpPr>
            <p:cNvPr id="44" name="Freeform 15"/>
            <p:cNvSpPr/>
            <p:nvPr/>
          </p:nvSpPr>
          <p:spPr>
            <a:xfrm>
              <a:off x="0" y="-58051"/>
              <a:ext cx="4613670" cy="1592089"/>
            </a:xfrm>
            <a:custGeom>
              <a:avLst/>
              <a:gdLst/>
              <a:ahLst/>
              <a:cxnLst/>
              <a:rect l="l" t="t" r="r" b="b"/>
              <a:pathLst>
                <a:path w="4613670" h="1534036">
                  <a:moveTo>
                    <a:pt x="4059950" y="1534036"/>
                  </a:moveTo>
                  <a:lnTo>
                    <a:pt x="553720" y="1534036"/>
                  </a:lnTo>
                  <a:cubicBezTo>
                    <a:pt x="247650" y="1534036"/>
                    <a:pt x="0" y="1190656"/>
                    <a:pt x="0" y="767938"/>
                  </a:cubicBezTo>
                  <a:cubicBezTo>
                    <a:pt x="0" y="343458"/>
                    <a:pt x="247650" y="0"/>
                    <a:pt x="553720" y="0"/>
                  </a:cubicBezTo>
                  <a:lnTo>
                    <a:pt x="4059950" y="0"/>
                  </a:lnTo>
                  <a:cubicBezTo>
                    <a:pt x="4366020" y="0"/>
                    <a:pt x="4613670" y="343458"/>
                    <a:pt x="4613670" y="767938"/>
                  </a:cubicBezTo>
                  <a:cubicBezTo>
                    <a:pt x="4612400" y="1190656"/>
                    <a:pt x="4364750" y="1534036"/>
                    <a:pt x="4059950" y="1534036"/>
                  </a:cubicBezTo>
                  <a:close/>
                </a:path>
              </a:pathLst>
            </a:custGeom>
            <a:solidFill>
              <a:srgbClr val="454699"/>
            </a:solidFill>
          </p:spPr>
        </p:sp>
      </p:grpSp>
      <p:sp>
        <p:nvSpPr>
          <p:cNvPr id="45" name="TextBox 17"/>
          <p:cNvSpPr txBox="1"/>
          <p:nvPr/>
        </p:nvSpPr>
        <p:spPr>
          <a:xfrm>
            <a:off x="2979307" y="4201826"/>
            <a:ext cx="2646789" cy="448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F4EB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9776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8F4E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46" name="Group 14"/>
          <p:cNvGrpSpPr/>
          <p:nvPr/>
        </p:nvGrpSpPr>
        <p:grpSpPr>
          <a:xfrm rot="-10800000">
            <a:off x="2743200" y="3254869"/>
            <a:ext cx="3276600" cy="647484"/>
            <a:chOff x="0" y="0"/>
            <a:chExt cx="4612400" cy="1534036"/>
          </a:xfrm>
        </p:grpSpPr>
        <p:sp>
          <p:nvSpPr>
            <p:cNvPr id="47" name="Freeform 15"/>
            <p:cNvSpPr/>
            <p:nvPr/>
          </p:nvSpPr>
          <p:spPr>
            <a:xfrm>
              <a:off x="0" y="0"/>
              <a:ext cx="4613670" cy="1534036"/>
            </a:xfrm>
            <a:custGeom>
              <a:avLst/>
              <a:gdLst/>
              <a:ahLst/>
              <a:cxnLst/>
              <a:rect l="l" t="t" r="r" b="b"/>
              <a:pathLst>
                <a:path w="4613670" h="1534036">
                  <a:moveTo>
                    <a:pt x="4059950" y="1534036"/>
                  </a:moveTo>
                  <a:lnTo>
                    <a:pt x="553720" y="1534036"/>
                  </a:lnTo>
                  <a:cubicBezTo>
                    <a:pt x="247650" y="1534036"/>
                    <a:pt x="0" y="1190656"/>
                    <a:pt x="0" y="767938"/>
                  </a:cubicBezTo>
                  <a:cubicBezTo>
                    <a:pt x="0" y="343458"/>
                    <a:pt x="247650" y="0"/>
                    <a:pt x="553720" y="0"/>
                  </a:cubicBezTo>
                  <a:lnTo>
                    <a:pt x="4059950" y="0"/>
                  </a:lnTo>
                  <a:cubicBezTo>
                    <a:pt x="4366020" y="0"/>
                    <a:pt x="4613670" y="343458"/>
                    <a:pt x="4613670" y="767938"/>
                  </a:cubicBezTo>
                  <a:cubicBezTo>
                    <a:pt x="4612400" y="1190656"/>
                    <a:pt x="4364750" y="1534036"/>
                    <a:pt x="4059950" y="1534036"/>
                  </a:cubicBezTo>
                  <a:close/>
                </a:path>
              </a:pathLst>
            </a:custGeom>
            <a:solidFill>
              <a:srgbClr val="454699"/>
            </a:solidFill>
          </p:spPr>
        </p:sp>
      </p:grpSp>
      <p:sp>
        <p:nvSpPr>
          <p:cNvPr id="48" name="TextBox 17"/>
          <p:cNvSpPr txBox="1"/>
          <p:nvPr/>
        </p:nvSpPr>
        <p:spPr>
          <a:xfrm>
            <a:off x="3035577" y="3317062"/>
            <a:ext cx="2646789" cy="448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F4EB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9475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8F4E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49" name="Group 14"/>
          <p:cNvGrpSpPr/>
          <p:nvPr/>
        </p:nvGrpSpPr>
        <p:grpSpPr>
          <a:xfrm rot="-10800000">
            <a:off x="3198103" y="2452332"/>
            <a:ext cx="2452430" cy="602274"/>
            <a:chOff x="0" y="0"/>
            <a:chExt cx="4612400" cy="1534036"/>
          </a:xfrm>
        </p:grpSpPr>
        <p:sp>
          <p:nvSpPr>
            <p:cNvPr id="50" name="Freeform 15"/>
            <p:cNvSpPr/>
            <p:nvPr/>
          </p:nvSpPr>
          <p:spPr>
            <a:xfrm>
              <a:off x="0" y="0"/>
              <a:ext cx="4613670" cy="1534036"/>
            </a:xfrm>
            <a:custGeom>
              <a:avLst/>
              <a:gdLst/>
              <a:ahLst/>
              <a:cxnLst/>
              <a:rect l="l" t="t" r="r" b="b"/>
              <a:pathLst>
                <a:path w="4613670" h="1534036">
                  <a:moveTo>
                    <a:pt x="4059950" y="1534036"/>
                  </a:moveTo>
                  <a:lnTo>
                    <a:pt x="553720" y="1534036"/>
                  </a:lnTo>
                  <a:cubicBezTo>
                    <a:pt x="247650" y="1534036"/>
                    <a:pt x="0" y="1190656"/>
                    <a:pt x="0" y="767938"/>
                  </a:cubicBezTo>
                  <a:cubicBezTo>
                    <a:pt x="0" y="343458"/>
                    <a:pt x="247650" y="0"/>
                    <a:pt x="553720" y="0"/>
                  </a:cubicBezTo>
                  <a:lnTo>
                    <a:pt x="4059950" y="0"/>
                  </a:lnTo>
                  <a:cubicBezTo>
                    <a:pt x="4366020" y="0"/>
                    <a:pt x="4613670" y="343458"/>
                    <a:pt x="4613670" y="767938"/>
                  </a:cubicBezTo>
                  <a:cubicBezTo>
                    <a:pt x="4612400" y="1190656"/>
                    <a:pt x="4364750" y="1534036"/>
                    <a:pt x="4059950" y="1534036"/>
                  </a:cubicBezTo>
                  <a:close/>
                </a:path>
              </a:pathLst>
            </a:custGeom>
            <a:solidFill>
              <a:srgbClr val="454699"/>
            </a:solidFill>
          </p:spPr>
        </p:sp>
      </p:grpSp>
      <p:sp>
        <p:nvSpPr>
          <p:cNvPr id="51" name="TextBox 17"/>
          <p:cNvSpPr txBox="1"/>
          <p:nvPr/>
        </p:nvSpPr>
        <p:spPr>
          <a:xfrm>
            <a:off x="3088021" y="2510769"/>
            <a:ext cx="2646789" cy="448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8F4EB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4936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8F4E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817595" y="130926"/>
            <a:ext cx="4761686" cy="906432"/>
          </a:xfrm>
          <a:prstGeom prst="roundRect">
            <a:avLst/>
          </a:prstGeom>
          <a:solidFill>
            <a:srgbClr val="454699"/>
          </a:solidFill>
        </p:spPr>
        <p:txBody>
          <a:bodyPr rtlCol="0" anchor="ctr"/>
          <a:lstStyle/>
          <a:p>
            <a:pPr algn="ctr"/>
            <a:r>
              <a:rPr lang="ru-RU" sz="4400" dirty="0">
                <a:solidFill>
                  <a:srgbClr val="F8F4EB"/>
                </a:solidFill>
                <a:latin typeface="Roboto"/>
              </a:rPr>
              <a:t>МИКО</a:t>
            </a:r>
          </a:p>
        </p:txBody>
      </p:sp>
    </p:spTree>
    <p:extLst>
      <p:ext uri="{BB962C8B-B14F-4D97-AF65-F5344CB8AC3E}">
        <p14:creationId xmlns:p14="http://schemas.microsoft.com/office/powerpoint/2010/main" val="279004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авнобедренный треугольник 27"/>
          <p:cNvSpPr/>
          <p:nvPr/>
        </p:nvSpPr>
        <p:spPr>
          <a:xfrm rot="16200000">
            <a:off x="7161103" y="1437623"/>
            <a:ext cx="10287001" cy="7411752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27" tIns="68565" rIns="137127" bIns="68565" rtlCol="0" anchor="ctr"/>
          <a:lstStyle/>
          <a:p>
            <a:pPr algn="ctr"/>
            <a:endParaRPr lang="ru-RU" sz="1929"/>
          </a:p>
        </p:txBody>
      </p:sp>
      <p:sp>
        <p:nvSpPr>
          <p:cNvPr id="27" name="Прямоугольник 26"/>
          <p:cNvSpPr/>
          <p:nvPr/>
        </p:nvSpPr>
        <p:spPr>
          <a:xfrm>
            <a:off x="8822529" y="428594"/>
            <a:ext cx="5940660" cy="3106269"/>
          </a:xfrm>
          <a:prstGeom prst="rect">
            <a:avLst/>
          </a:prstGeom>
        </p:spPr>
        <p:txBody>
          <a:bodyPr wrap="square" lIns="137127" tIns="68565" rIns="137127" bIns="68565">
            <a:spAutoFit/>
          </a:bodyPr>
          <a:lstStyle/>
          <a:p>
            <a:pPr algn="ctr"/>
            <a:r>
              <a:rPr lang="ru-RU" sz="385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 МСОКО как механизм управления качеством образования на уровне муниципалитета</a:t>
            </a:r>
            <a:endParaRPr lang="ru-RU" sz="385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1"/>
          <p:cNvGrpSpPr/>
          <p:nvPr/>
        </p:nvGrpSpPr>
        <p:grpSpPr>
          <a:xfrm>
            <a:off x="2799843" y="402601"/>
            <a:ext cx="5983451" cy="1486173"/>
            <a:chOff x="3687939" y="62334"/>
            <a:chExt cx="4694376" cy="189152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939" y="62334"/>
              <a:ext cx="4153020" cy="1891528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4752154" y="912168"/>
              <a:ext cx="2952328" cy="62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71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464696" y="275576"/>
              <a:ext cx="2448272" cy="492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7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40185" y="275577"/>
              <a:ext cx="2664295" cy="41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>
                  <a:solidFill>
                    <a:srgbClr val="003463"/>
                  </a:solidFill>
                  <a:latin typeface="Arial" pitchFamily="34" charset="0"/>
                  <a:cs typeface="Arial" pitchFamily="34" charset="0"/>
                </a:rPr>
                <a:t>МБУ ДПО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05476" y="896287"/>
              <a:ext cx="3376839" cy="7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>
                  <a:solidFill>
                    <a:srgbClr val="003463"/>
                  </a:solidFill>
                  <a:latin typeface="Arial" pitchFamily="34" charset="0"/>
                  <a:cs typeface="Arial" pitchFamily="34" charset="0"/>
                </a:rPr>
                <a:t>«Центр развития образования города</a:t>
              </a:r>
              <a:endParaRPr lang="ru-RU" sz="1500" b="1" dirty="0">
                <a:solidFill>
                  <a:srgbClr val="003463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500" b="1" dirty="0">
                  <a:solidFill>
                    <a:srgbClr val="003463"/>
                  </a:solidFill>
                  <a:latin typeface="Arial" pitchFamily="34" charset="0"/>
                  <a:cs typeface="Arial" pitchFamily="34" charset="0"/>
                </a:rPr>
                <a:t>г. Челябинска»</a:t>
              </a: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91804"/>
            <a:ext cx="6588732" cy="759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 flipH="1">
            <a:off x="13356471" y="5615654"/>
            <a:ext cx="144871" cy="15154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27" tIns="68565" rIns="137127" bIns="68565" spcCol="0" rtlCol="0" anchor="ctr"/>
          <a:lstStyle/>
          <a:p>
            <a:pPr algn="ctr"/>
            <a:endParaRPr lang="ru-RU" sz="1929"/>
          </a:p>
        </p:txBody>
      </p:sp>
      <p:pic>
        <p:nvPicPr>
          <p:cNvPr id="19460" name="Picture 4" descr="https://konspekta.net/infopediasu/baza3/2003516636657.files/image00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58314" y="3936238"/>
            <a:ext cx="5244249" cy="6350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049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412" y="0"/>
            <a:ext cx="11449272" cy="100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15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994</Words>
  <Application>Microsoft Office PowerPoint</Application>
  <PresentationFormat>Произвольный</PresentationFormat>
  <Paragraphs>158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Times New Roman</vt:lpstr>
      <vt:lpstr>Calibri (Основной текст)</vt:lpstr>
      <vt:lpstr>Calibri</vt:lpstr>
      <vt:lpstr>League Spartan Bold</vt:lpstr>
      <vt:lpstr>Wingdings</vt:lpstr>
      <vt:lpstr>Roboto</vt:lpstr>
      <vt:lpstr>Arial</vt:lpstr>
      <vt:lpstr>Office Theme</vt:lpstr>
      <vt:lpstr>Презентация PowerPoint</vt:lpstr>
      <vt:lpstr>Направления деятельности ООКО</vt:lpstr>
      <vt:lpstr>Указ Президента РФ от 07.05.2018 года №204 «О национальных целях и стратегических задачах развития РФ на период  до 2024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Качество образования</vt:lpstr>
      <vt:lpstr>Раздел МСОКО «Отчеты по учащимся»</vt:lpstr>
      <vt:lpstr>Отчеты по обучающимся в МСОКО</vt:lpstr>
      <vt:lpstr>Структура анализа контрольных работ</vt:lpstr>
      <vt:lpstr>Презентация PowerPoint</vt:lpstr>
      <vt:lpstr>Опыт проведения  текущего и промежуточного контроля  средствами модуля МСОКО</vt:lpstr>
      <vt:lpstr>Преимущества проведения  текущего и промежуточного контроля  средствами модуля МСОКО</vt:lpstr>
      <vt:lpstr>Протокол составляется с выбором КЭС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John</dc:creator>
  <cp:lastModifiedBy>Людмила Корнилова</cp:lastModifiedBy>
  <cp:revision>27</cp:revision>
  <dcterms:created xsi:type="dcterms:W3CDTF">2006-08-16T00:00:00Z</dcterms:created>
  <dcterms:modified xsi:type="dcterms:W3CDTF">2020-11-25T10:32:28Z</dcterms:modified>
  <dc:identifier>DAEF3rGnLL8</dc:identifier>
</cp:coreProperties>
</file>