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85" r:id="rId3"/>
    <p:sldId id="286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288" r:id="rId13"/>
    <p:sldId id="289" r:id="rId14"/>
    <p:sldId id="290" r:id="rId15"/>
    <p:sldId id="291" r:id="rId16"/>
    <p:sldId id="292" r:id="rId17"/>
    <p:sldId id="29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3E295-56AC-44CA-8463-336B9F272A39}" type="datetimeFigureOut">
              <a:rPr lang="ru-RU" smtClean="0"/>
              <a:t>25.10.2022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71C8D-6B22-4076-8248-38B0A3BFF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971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71C8D-6B22-4076-8248-38B0A3BFFC8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27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932F-1A7F-42BD-9C4D-D093C976652B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5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7CC6-129C-4C49-B76A-0A50427B7577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7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9A87-2D76-4163-89C7-A880C010EB19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668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AB0B0-D2CC-43A6-999C-1F1C23ADBA78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29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C73B5-A813-4BCA-8670-5E35D42A1746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7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C8858-2114-4C59-8CF8-8C8B2E7DDF28}" type="datetime1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D4DE-FCD3-4405-B6E7-28701C42C3DE}" type="datetime1">
              <a:rPr lang="ru-RU" smtClean="0"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0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DEC4F-7D30-44F4-B307-97554BB6E01F}" type="datetime1">
              <a:rPr lang="ru-RU" smtClean="0"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8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72CA6-D634-463E-A72F-FDEA92721ED9}" type="datetime1">
              <a:rPr lang="ru-RU" smtClean="0"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6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F40C-179D-4450-BE25-0F1D6D5A9824}" type="datetime1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481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7579-43FF-4107-ADC1-3838C449B19F}" type="datetime1">
              <a:rPr lang="ru-RU" smtClean="0"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62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EF353-82FA-4CA7-BA0D-ACEAD70DF0A0}" type="datetime1">
              <a:rPr lang="ru-RU" smtClean="0"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9AC3C-625E-4793-B192-36B76113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4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b="1" dirty="0"/>
              <a:t>Анализ результатов ЕГЭ по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ru-RU" sz="4000" b="1" dirty="0" smtClean="0"/>
              <a:t>информатике </a:t>
            </a:r>
            <a:r>
              <a:rPr lang="ru-RU" sz="4000" b="1" dirty="0"/>
              <a:t>в </a:t>
            </a:r>
            <a:r>
              <a:rPr lang="ru-RU" sz="4000" b="1" dirty="0" smtClean="0"/>
              <a:t>202</a:t>
            </a:r>
            <a:r>
              <a:rPr lang="en-US" sz="4000" b="1" dirty="0" smtClean="0"/>
              <a:t>2</a:t>
            </a:r>
            <a:r>
              <a:rPr lang="ru-RU" sz="4000" b="1" dirty="0" smtClean="0"/>
              <a:t> году.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ru-RU" sz="4000" b="1" dirty="0" smtClean="0"/>
              <a:t> </a:t>
            </a:r>
            <a:r>
              <a:rPr lang="ru-RU" sz="4000" b="1" dirty="0"/>
              <a:t>Типичные ошибки участников. </a:t>
            </a:r>
            <a:endParaRPr lang="ru-RU" sz="3200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ru-RU" i="1" dirty="0" smtClean="0"/>
              <a:t>Таран Татьяна Васильевна,</a:t>
            </a:r>
          </a:p>
          <a:p>
            <a:pPr algn="r"/>
            <a:r>
              <a:rPr lang="ru-RU" i="1" dirty="0" smtClean="0"/>
              <a:t> заместитель директора по УВР </a:t>
            </a:r>
          </a:p>
          <a:p>
            <a:pPr algn="r"/>
            <a:r>
              <a:rPr lang="ru-RU" i="1" dirty="0" smtClean="0"/>
              <a:t>МАОУ «Лицей №82 г. Челябинска», </a:t>
            </a:r>
          </a:p>
          <a:p>
            <a:pPr algn="r"/>
            <a:r>
              <a:rPr lang="ru-RU" i="1" dirty="0" smtClean="0"/>
              <a:t>руководитель ГМО учителей информатики</a:t>
            </a:r>
            <a:endParaRPr lang="ru-RU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500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146835"/>
          <p:cNvGrpSpPr/>
          <p:nvPr/>
        </p:nvGrpSpPr>
        <p:grpSpPr>
          <a:xfrm>
            <a:off x="838200" y="365125"/>
            <a:ext cx="10767645" cy="6053260"/>
            <a:chOff x="0" y="0"/>
            <a:chExt cx="4418203" cy="2759274"/>
          </a:xfrm>
        </p:grpSpPr>
        <p:sp>
          <p:nvSpPr>
            <p:cNvPr id="5" name="Rectangle 19503"/>
            <p:cNvSpPr/>
            <p:nvPr/>
          </p:nvSpPr>
          <p:spPr>
            <a:xfrm>
              <a:off x="4367530" y="253489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" name="Picture 1960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572" y="4572"/>
              <a:ext cx="4332733" cy="2642616"/>
            </a:xfrm>
            <a:prstGeom prst="rect">
              <a:avLst/>
            </a:prstGeom>
          </p:spPr>
        </p:pic>
        <p:sp>
          <p:nvSpPr>
            <p:cNvPr id="7" name="Shape 19605"/>
            <p:cNvSpPr/>
            <p:nvPr/>
          </p:nvSpPr>
          <p:spPr>
            <a:xfrm>
              <a:off x="0" y="0"/>
              <a:ext cx="4341876" cy="2651760"/>
            </a:xfrm>
            <a:custGeom>
              <a:avLst/>
              <a:gdLst/>
              <a:ahLst/>
              <a:cxnLst/>
              <a:rect l="0" t="0" r="0" b="0"/>
              <a:pathLst>
                <a:path w="4341876" h="2651760">
                  <a:moveTo>
                    <a:pt x="0" y="2651760"/>
                  </a:moveTo>
                  <a:lnTo>
                    <a:pt x="4341876" y="2651760"/>
                  </a:lnTo>
                  <a:lnTo>
                    <a:pt x="4341876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53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метапредметные</a:t>
            </a:r>
            <a:r>
              <a:rPr lang="ru-RU" sz="3600" b="1" dirty="0" smtClean="0">
                <a:solidFill>
                  <a:srgbClr val="FF0000"/>
                </a:solidFill>
              </a:rPr>
              <a:t> результаты </a:t>
            </a:r>
            <a:r>
              <a:rPr lang="ru-RU" sz="3600" b="1" dirty="0">
                <a:solidFill>
                  <a:srgbClr val="FF0000"/>
                </a:solidFill>
              </a:rPr>
              <a:t>обучения, </a:t>
            </a:r>
            <a:r>
              <a:rPr lang="ru-RU" sz="3600" b="1" dirty="0" smtClean="0">
                <a:solidFill>
                  <a:srgbClr val="FF0000"/>
                </a:solidFill>
              </a:rPr>
              <a:t>повлиявшие </a:t>
            </a:r>
            <a:r>
              <a:rPr lang="ru-RU" sz="3600" b="1" dirty="0">
                <a:solidFill>
                  <a:srgbClr val="FF0000"/>
                </a:solidFill>
              </a:rPr>
              <a:t>на выполнение заданий КИМ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5520"/>
              </p:ext>
            </p:extLst>
          </p:nvPr>
        </p:nvGraphicFramePr>
        <p:xfrm>
          <a:off x="740019" y="1690688"/>
          <a:ext cx="10711962" cy="4545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0654">
                  <a:extLst>
                    <a:ext uri="{9D8B030D-6E8A-4147-A177-3AD203B41FA5}">
                      <a16:colId xmlns:a16="http://schemas.microsoft.com/office/drawing/2014/main" val="1449710842"/>
                    </a:ext>
                  </a:extLst>
                </a:gridCol>
                <a:gridCol w="3570654">
                  <a:extLst>
                    <a:ext uri="{9D8B030D-6E8A-4147-A177-3AD203B41FA5}">
                      <a16:colId xmlns:a16="http://schemas.microsoft.com/office/drawing/2014/main" val="1708694496"/>
                    </a:ext>
                  </a:extLst>
                </a:gridCol>
                <a:gridCol w="3570654">
                  <a:extLst>
                    <a:ext uri="{9D8B030D-6E8A-4147-A177-3AD203B41FA5}">
                      <a16:colId xmlns:a16="http://schemas.microsoft.com/office/drawing/2014/main" val="2396807577"/>
                    </a:ext>
                  </a:extLst>
                </a:gridCol>
              </a:tblGrid>
              <a:tr h="887334">
                <a:tc>
                  <a:txBody>
                    <a:bodyPr/>
                    <a:lstStyle/>
                    <a:p>
                      <a:pPr marL="3810" marR="216535" indent="362585" algn="ctr">
                        <a:lnSpc>
                          <a:spcPct val="107000"/>
                        </a:lnSpc>
                        <a:spcAft>
                          <a:spcPts val="115"/>
                        </a:spcAft>
                      </a:pPr>
                      <a:r>
                        <a:rPr lang="ru-RU" sz="1800" b="1" dirty="0">
                          <a:effectLst/>
                        </a:rPr>
                        <a:t>№ </a:t>
                      </a:r>
                    </a:p>
                    <a:p>
                      <a:pPr marL="6985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задачи 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tc>
                  <a:txBody>
                    <a:bodyPr/>
                    <a:lstStyle/>
                    <a:p>
                      <a:pPr marL="4445" marR="21653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Метапредметные результаты 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tc>
                  <a:txBody>
                    <a:bodyPr/>
                    <a:lstStyle/>
                    <a:p>
                      <a:pPr marL="10795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Типичные ошибки на основе УУД 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extLst>
                  <a:ext uri="{0D108BD9-81ED-4DB2-BD59-A6C34878D82A}">
                    <a16:rowId xmlns:a16="http://schemas.microsoft.com/office/drawing/2014/main" val="1088707515"/>
                  </a:ext>
                </a:extLst>
              </a:tr>
              <a:tr h="1829145">
                <a:tc>
                  <a:txBody>
                    <a:bodyPr/>
                    <a:lstStyle/>
                    <a:p>
                      <a:pPr marL="3175" marR="21653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26, 27 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 anchor="ctr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слабое владение навыками учебно-исследовательской и проектной деятельности, навыками разрешения проблем; 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tc>
                  <a:txBody>
                    <a:bodyPr/>
                    <a:lstStyle/>
                    <a:p>
                      <a:pPr marR="3492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затруднения в выделении необходимой информации при решении реальной задачи, составлении плана и последовательности действий  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extLst>
                  <a:ext uri="{0D108BD9-81ED-4DB2-BD59-A6C34878D82A}">
                    <a16:rowId xmlns:a16="http://schemas.microsoft.com/office/drawing/2014/main" val="3684036745"/>
                  </a:ext>
                </a:extLst>
              </a:tr>
              <a:tr h="1829145">
                <a:tc>
                  <a:txBody>
                    <a:bodyPr/>
                    <a:lstStyle/>
                    <a:p>
                      <a:pPr marR="21653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8, 9, 13, 15, 23 </a:t>
                      </a:r>
                      <a:endParaRPr lang="ru-RU" sz="18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 anchor="ctr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Неготовность или неспособность к самостоятельной информационно-познавательной деятельности 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затруднения в выборе из общего количества изученных понятий и способов решения подходящее и применить его в новой ситуации, низкий уровень смыслового чтения </a:t>
                      </a:r>
                      <a:endParaRPr lang="ru-RU" sz="18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33655" marB="0"/>
                </a:tc>
                <a:extLst>
                  <a:ext uri="{0D108BD9-81ED-4DB2-BD59-A6C34878D82A}">
                    <a16:rowId xmlns:a16="http://schemas.microsoft.com/office/drawing/2014/main" val="2045206307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271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Средние баллы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lvl="0" fontAlgn="base"/>
            <a:endParaRPr lang="ru-RU" dirty="0" smtClean="0"/>
          </a:p>
          <a:p>
            <a:pPr marL="0" lvl="0" indent="0" fontAlgn="base">
              <a:buNone/>
            </a:pPr>
            <a:r>
              <a:rPr lang="ru-RU" dirty="0" smtClean="0">
                <a:solidFill>
                  <a:srgbClr val="FF0000"/>
                </a:solidFill>
              </a:rPr>
              <a:t>2021 год</a:t>
            </a:r>
            <a:endParaRPr lang="ru-RU" dirty="0">
              <a:solidFill>
                <a:srgbClr val="FF0000"/>
              </a:solidFill>
            </a:endParaRPr>
          </a:p>
          <a:p>
            <a:pPr lvl="0" fontAlgn="base"/>
            <a:r>
              <a:rPr lang="ru-RU" dirty="0" smtClean="0"/>
              <a:t>Россия </a:t>
            </a:r>
            <a:r>
              <a:rPr lang="ru-RU" b="1" dirty="0" smtClean="0">
                <a:solidFill>
                  <a:srgbClr val="FF0000"/>
                </a:solidFill>
              </a:rPr>
              <a:t>62,92</a:t>
            </a:r>
          </a:p>
          <a:p>
            <a:pPr lvl="0" fontAlgn="base"/>
            <a:r>
              <a:rPr lang="ru-RU" dirty="0" smtClean="0"/>
              <a:t>Челябинская область </a:t>
            </a:r>
            <a:r>
              <a:rPr lang="ru-RU" b="1" dirty="0" smtClean="0">
                <a:solidFill>
                  <a:srgbClr val="FF0000"/>
                </a:solidFill>
              </a:rPr>
              <a:t>64</a:t>
            </a:r>
          </a:p>
          <a:p>
            <a:pPr lvl="0" fontAlgn="base"/>
            <a:r>
              <a:rPr lang="ru-RU" dirty="0" smtClean="0"/>
              <a:t>Челябинск </a:t>
            </a:r>
            <a:r>
              <a:rPr lang="ru-RU" b="1" dirty="0" smtClean="0">
                <a:solidFill>
                  <a:srgbClr val="FF0000"/>
                </a:solidFill>
              </a:rPr>
              <a:t>63</a:t>
            </a:r>
          </a:p>
          <a:p>
            <a:pPr lvl="0" fontAlgn="base"/>
            <a:endParaRPr lang="ru-RU" b="1" dirty="0">
              <a:solidFill>
                <a:srgbClr val="FF0000"/>
              </a:solidFill>
            </a:endParaRPr>
          </a:p>
          <a:p>
            <a:pPr lvl="0" fontAlgn="base"/>
            <a:endParaRPr lang="ru-RU" b="1" dirty="0" smtClean="0">
              <a:solidFill>
                <a:srgbClr val="FF0000"/>
              </a:solidFill>
            </a:endParaRPr>
          </a:p>
          <a:p>
            <a:pPr lvl="0" fontAlgn="base"/>
            <a:endParaRPr lang="ru-RU" b="1" dirty="0">
              <a:solidFill>
                <a:srgbClr val="FF0000"/>
              </a:solidFill>
            </a:endParaRPr>
          </a:p>
          <a:p>
            <a:pPr lvl="0" fontAlgn="base"/>
            <a:endParaRPr lang="ru-RU" b="1" dirty="0" smtClean="0">
              <a:solidFill>
                <a:srgbClr val="FF0000"/>
              </a:solidFill>
            </a:endParaRPr>
          </a:p>
          <a:p>
            <a:pPr marL="0" lvl="0" indent="0" fontAlgn="base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2022 год</a:t>
            </a:r>
          </a:p>
          <a:p>
            <a:pPr fontAlgn="base"/>
            <a:r>
              <a:rPr lang="ru-RU" b="1" dirty="0" smtClean="0">
                <a:solidFill>
                  <a:srgbClr val="FF0000"/>
                </a:solidFill>
              </a:rPr>
              <a:t>Россия 59,47</a:t>
            </a:r>
          </a:p>
          <a:p>
            <a:pPr fontAlgn="base"/>
            <a:r>
              <a:rPr lang="ru-RU" b="1" dirty="0" smtClean="0">
                <a:solidFill>
                  <a:srgbClr val="FF0000"/>
                </a:solidFill>
              </a:rPr>
              <a:t>Челябинская область 59,47</a:t>
            </a:r>
          </a:p>
          <a:p>
            <a:pPr fontAlgn="base"/>
            <a:r>
              <a:rPr lang="ru-RU" b="1" dirty="0" smtClean="0">
                <a:solidFill>
                  <a:srgbClr val="FF0000"/>
                </a:solidFill>
              </a:rPr>
              <a:t>Челябинск    61,11 (-1,89)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117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dirty="0" smtClean="0"/>
              <a:t>Минимальное количество баллов - </a:t>
            </a:r>
            <a:r>
              <a:rPr lang="ru-RU" b="1" dirty="0" smtClean="0">
                <a:solidFill>
                  <a:srgbClr val="FF0000"/>
                </a:solidFill>
              </a:rPr>
              <a:t>40</a:t>
            </a:r>
          </a:p>
          <a:p>
            <a:pPr lvl="0" fontAlgn="base"/>
            <a:r>
              <a:rPr lang="ru-RU" dirty="0" smtClean="0"/>
              <a:t>Ниже порога в Челябинске – </a:t>
            </a:r>
            <a:r>
              <a:rPr lang="ru-RU" b="1" dirty="0" smtClean="0">
                <a:solidFill>
                  <a:srgbClr val="FF0000"/>
                </a:solidFill>
              </a:rPr>
              <a:t>11,48 %</a:t>
            </a:r>
            <a:r>
              <a:rPr lang="ru-RU" dirty="0" smtClean="0"/>
              <a:t>  (2021 г - </a:t>
            </a:r>
            <a:r>
              <a:rPr lang="ru-RU" b="1" dirty="0" smtClean="0">
                <a:solidFill>
                  <a:srgbClr val="FF0000"/>
                </a:solidFill>
              </a:rPr>
              <a:t>6,4% </a:t>
            </a:r>
            <a:r>
              <a:rPr lang="ru-RU" dirty="0" smtClean="0"/>
              <a:t>участников)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&gt;=</a:t>
            </a:r>
            <a:r>
              <a:rPr lang="ru-RU" b="1" dirty="0" smtClean="0">
                <a:solidFill>
                  <a:srgbClr val="FF0000"/>
                </a:solidFill>
              </a:rPr>
              <a:t> 80 баллов – 22,4%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Количество </a:t>
            </a:r>
            <a:r>
              <a:rPr lang="ru-RU" b="1" dirty="0" err="1" smtClean="0">
                <a:solidFill>
                  <a:srgbClr val="FF0000"/>
                </a:solidFill>
              </a:rPr>
              <a:t>стобалльников</a:t>
            </a:r>
            <a:r>
              <a:rPr lang="ru-RU" b="1" dirty="0" smtClean="0">
                <a:solidFill>
                  <a:srgbClr val="FF0000"/>
                </a:solidFill>
              </a:rPr>
              <a:t> – 6 (2021 г – 26)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246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Средние проценты выполнения заданий </a:t>
            </a:r>
            <a:br>
              <a:rPr lang="ru-RU" dirty="0"/>
            </a:br>
            <a:endParaRPr lang="ru-RU" sz="2800" dirty="0"/>
          </a:p>
        </p:txBody>
      </p:sp>
      <p:pic>
        <p:nvPicPr>
          <p:cNvPr id="4" name="Picture 656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8993" y="1134209"/>
            <a:ext cx="8950570" cy="485335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537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0292"/>
            <a:ext cx="10515600" cy="55966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	У </a:t>
            </a:r>
            <a:r>
              <a:rPr lang="ru-RU" dirty="0"/>
              <a:t>участников ЕГЭ </a:t>
            </a:r>
            <a:r>
              <a:rPr lang="ru-RU" dirty="0" smtClean="0"/>
              <a:t>202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/>
              <a:t>г. возникли </a:t>
            </a:r>
            <a:r>
              <a:rPr lang="ru-RU" b="1" dirty="0"/>
              <a:t>затруднения</a:t>
            </a:r>
            <a:r>
              <a:rPr lang="ru-RU" dirty="0"/>
              <a:t> при выполнении заданий повышенного и высокого уровней сложности, контролирующих следующие знание и умения: </a:t>
            </a:r>
          </a:p>
          <a:p>
            <a:pPr marL="0" indent="0">
              <a:buNone/>
            </a:pPr>
            <a:r>
              <a:rPr lang="ru-RU" dirty="0"/>
              <a:t>•	знание основных понятий и законов математической логики; </a:t>
            </a:r>
          </a:p>
          <a:p>
            <a:pPr marL="0" indent="0">
              <a:buNone/>
            </a:pPr>
            <a:r>
              <a:rPr lang="ru-RU" dirty="0"/>
              <a:t>•	умение обрабатывать целочисленную информацию с использованием сортировки; </a:t>
            </a:r>
          </a:p>
          <a:p>
            <a:pPr marL="0" indent="0">
              <a:buNone/>
            </a:pPr>
            <a:r>
              <a:rPr lang="ru-RU" dirty="0"/>
              <a:t>•	умение создавать собственные программы (20–40 строк) для анализа числовых последовательностей. 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Самые </a:t>
            </a:r>
            <a:r>
              <a:rPr lang="ru-RU" b="1" dirty="0"/>
              <a:t>высокие </a:t>
            </a:r>
            <a:r>
              <a:rPr lang="ru-RU" dirty="0"/>
              <a:t>результаты экзаменуемые показывают при выполнении заданий базового уровня на применение известных алгоритмов в стандартных ситуациях.  </a:t>
            </a:r>
          </a:p>
          <a:p>
            <a:pPr marL="0" indent="0">
              <a:buNone/>
            </a:pPr>
            <a:r>
              <a:rPr lang="ru-RU" dirty="0" smtClean="0"/>
              <a:t>	При </a:t>
            </a:r>
            <a:r>
              <a:rPr lang="ru-RU" dirty="0"/>
              <a:t>выполнении ряда </a:t>
            </a:r>
            <a:r>
              <a:rPr lang="ru-RU" b="1" dirty="0"/>
              <a:t>заданий базового уровня сложности у участников возникают проблемы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u="sng" dirty="0"/>
              <a:t>Пример 1.</a:t>
            </a:r>
            <a:r>
              <a:rPr lang="ru-RU" dirty="0"/>
              <a:t> Задание, проверяющее знание о технологии хранения, поиска и сортировки информации в базах данных. </a:t>
            </a:r>
            <a:r>
              <a:rPr lang="ru-RU" dirty="0" smtClean="0"/>
              <a:t> </a:t>
            </a:r>
            <a:r>
              <a:rPr lang="ru-RU" dirty="0"/>
              <a:t>Средний процент выполнения задания – 58. </a:t>
            </a:r>
            <a:endParaRPr lang="ru-RU" dirty="0" smtClean="0"/>
          </a:p>
          <a:p>
            <a:pPr marL="0" indent="0">
              <a:buNone/>
            </a:pPr>
            <a:r>
              <a:rPr lang="ru-RU" u="sng" dirty="0" smtClean="0"/>
              <a:t>Пример </a:t>
            </a:r>
            <a:r>
              <a:rPr lang="ru-RU" u="sng" dirty="0"/>
              <a:t>2</a:t>
            </a:r>
            <a:r>
              <a:rPr lang="ru-RU" dirty="0"/>
              <a:t>. З</a:t>
            </a:r>
            <a:r>
              <a:rPr lang="ru-RU" dirty="0" smtClean="0"/>
              <a:t>адание </a:t>
            </a:r>
            <a:r>
              <a:rPr lang="ru-RU" dirty="0"/>
              <a:t>базового уровня сложности, проверяющее умение определять объём памяти, необходимый для хранения графической информации.  </a:t>
            </a:r>
            <a:r>
              <a:rPr lang="ru-RU" dirty="0" smtClean="0"/>
              <a:t>Средний </a:t>
            </a:r>
            <a:r>
              <a:rPr lang="ru-RU" dirty="0"/>
              <a:t>процент выполнения – 56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073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0292"/>
            <a:ext cx="10515600" cy="55966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Т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ипичные недостатки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образовательной подготовке участников ЕГЭ по информатике в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.:</a:t>
            </a:r>
          </a:p>
          <a:p>
            <a:pPr marL="0" indent="0">
              <a:buNone/>
            </a:pPr>
            <a:r>
              <a:rPr lang="ru-RU" dirty="0"/>
              <a:t>пробелы в базовых знаниях курса информатики, таких </a:t>
            </a:r>
            <a:r>
              <a:rPr lang="ru-RU" dirty="0" smtClean="0"/>
              <a:t>как</a:t>
            </a:r>
          </a:p>
          <a:p>
            <a:pPr marL="0" indent="0">
              <a:buNone/>
            </a:pPr>
            <a:r>
              <a:rPr lang="ru-RU" dirty="0" smtClean="0"/>
              <a:t> -алфавитный </a:t>
            </a:r>
            <a:r>
              <a:rPr lang="ru-RU" dirty="0"/>
              <a:t>подход к измерению </a:t>
            </a:r>
            <a:r>
              <a:rPr lang="ru-RU" dirty="0" smtClean="0"/>
              <a:t>информации;</a:t>
            </a:r>
          </a:p>
          <a:p>
            <a:pPr>
              <a:buFontTx/>
              <a:buChar char="-"/>
            </a:pPr>
            <a:r>
              <a:rPr lang="ru-RU" dirty="0" smtClean="0"/>
              <a:t>кодирование </a:t>
            </a:r>
            <a:r>
              <a:rPr lang="ru-RU" dirty="0"/>
              <a:t>информации словами фиксированной длины над некоторым </a:t>
            </a:r>
            <a:r>
              <a:rPr lang="ru-RU" dirty="0" smtClean="0"/>
              <a:t>алфавитом;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знание основных понятий и законов математической </a:t>
            </a:r>
            <a:r>
              <a:rPr lang="ru-RU" dirty="0" smtClean="0"/>
              <a:t>логики.</a:t>
            </a:r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Необходимо уделить внимание темам:</a:t>
            </a:r>
          </a:p>
          <a:p>
            <a:pPr marL="0" indent="0">
              <a:buNone/>
            </a:pPr>
            <a:r>
              <a:rPr lang="ru-RU" dirty="0" smtClean="0"/>
              <a:t>- практическое программирование, </a:t>
            </a:r>
            <a:r>
              <a:rPr lang="ru-RU" dirty="0"/>
              <a:t>включая работу с файлами при вводе-выводе данных, работу с массивами, сортировку, обработку числовой и символьной информации; </a:t>
            </a:r>
          </a:p>
          <a:p>
            <a:pPr marL="0" indent="0">
              <a:buNone/>
            </a:pPr>
            <a:r>
              <a:rPr lang="ru-RU" dirty="0" smtClean="0"/>
              <a:t>- организации </a:t>
            </a:r>
            <a:r>
              <a:rPr lang="ru-RU" dirty="0"/>
              <a:t>вычислений в электронных таблицах.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98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Методическая </a:t>
            </a:r>
            <a:r>
              <a:rPr lang="ru-RU" sz="3600" b="1" dirty="0"/>
              <a:t>помощь учителям и обучающимся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при </a:t>
            </a:r>
            <a:r>
              <a:rPr lang="ru-RU" sz="3600" b="1" dirty="0"/>
              <a:t>подготовке к ЕГЭ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документы, определяющие структуру и содержание КИМ ЕГЭ 2023 г.;</a:t>
            </a:r>
          </a:p>
          <a:p>
            <a:pPr lvl="0"/>
            <a:r>
              <a:rPr lang="ru-RU" dirty="0"/>
              <a:t>открытый банк заданий ЕГЭ;</a:t>
            </a:r>
          </a:p>
          <a:p>
            <a:pPr lvl="0"/>
            <a:r>
              <a:rPr lang="ru-RU" dirty="0"/>
              <a:t>Навигатор самостоятельной подготовки к ЕГЭ (fipi.ru);</a:t>
            </a:r>
          </a:p>
          <a:p>
            <a:pPr lvl="0"/>
            <a:r>
              <a:rPr lang="ru-RU" dirty="0"/>
              <a:t>Учебно-методические материалы для председателей и членов региональных предметных комиссий по проверке выполнения заданий с развернутым ответом экзаменационных работ ЕГЭ;</a:t>
            </a:r>
          </a:p>
          <a:p>
            <a:pPr lvl="0"/>
            <a:r>
              <a:rPr lang="ru-RU" dirty="0"/>
              <a:t>Методические рекомендации на основе анализа типичных ошибок участников ЕГЭ прошлых лет (2015, 2016, 2017, 2018, 2019, 2020, 2021 гг.);</a:t>
            </a:r>
          </a:p>
          <a:p>
            <a:pPr lvl="0"/>
            <a:r>
              <a:rPr lang="ru-RU" dirty="0"/>
              <a:t>Методические рекомендации для учителей школ с высокой долей обучающихся с рисками учебной </a:t>
            </a:r>
            <a:r>
              <a:rPr lang="ru-RU" dirty="0" err="1"/>
              <a:t>неуспешности</a:t>
            </a:r>
            <a:r>
              <a:rPr lang="ru-RU" dirty="0"/>
              <a:t> (fipi.ru);</a:t>
            </a:r>
          </a:p>
          <a:p>
            <a:pPr lvl="0"/>
            <a:r>
              <a:rPr lang="ru-RU" dirty="0" err="1"/>
              <a:t>Youtube</a:t>
            </a:r>
            <a:r>
              <a:rPr lang="ru-RU" dirty="0"/>
              <a:t>-канал </a:t>
            </a:r>
            <a:r>
              <a:rPr lang="ru-RU" dirty="0" err="1"/>
              <a:t>Рособрнадзора</a:t>
            </a:r>
            <a:r>
              <a:rPr lang="ru-RU" dirty="0"/>
              <a:t> (</a:t>
            </a:r>
            <a:r>
              <a:rPr lang="ru-RU" dirty="0" err="1"/>
              <a:t>видеоконсультации</a:t>
            </a:r>
            <a:r>
              <a:rPr lang="ru-RU" dirty="0"/>
              <a:t> по подготовке к ЕГЭ 2016, 2017, 2018, 2019, 2020, 2021, 2022 гг.);</a:t>
            </a:r>
          </a:p>
          <a:p>
            <a:pPr lvl="0"/>
            <a:r>
              <a:rPr lang="ru-RU" dirty="0"/>
              <a:t>Личный сайт Рогова А.Ю, учителя информатики МАОУ «СОШ № 153 г. Челябинска» https://andrewrogov.ru/</a:t>
            </a:r>
          </a:p>
          <a:p>
            <a:pPr lvl="0" fontAlgn="base"/>
            <a:r>
              <a:rPr lang="ru-RU" dirty="0" smtClean="0"/>
              <a:t>Методические мероприятия ГМО учителей информатики г. Челябинска 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775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Краткая характеристика </a:t>
            </a:r>
            <a:r>
              <a:rPr lang="ru-RU" b="1" dirty="0" smtClean="0">
                <a:solidFill>
                  <a:srgbClr val="FF0000"/>
                </a:solidFill>
              </a:rPr>
              <a:t>КИМ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Всего </a:t>
            </a:r>
            <a:r>
              <a:rPr lang="ru-RU" dirty="0"/>
              <a:t>в работу входило </a:t>
            </a:r>
            <a:r>
              <a:rPr lang="ru-RU" b="1" dirty="0">
                <a:solidFill>
                  <a:srgbClr val="FF0000"/>
                </a:solidFill>
              </a:rPr>
              <a:t>27</a:t>
            </a:r>
            <a:r>
              <a:rPr lang="ru-RU" dirty="0"/>
              <a:t> </a:t>
            </a:r>
            <a:r>
              <a:rPr lang="ru-RU" dirty="0" smtClean="0"/>
              <a:t>заданий.</a:t>
            </a:r>
          </a:p>
          <a:p>
            <a:pPr marL="0" indent="0">
              <a:buNone/>
            </a:pPr>
            <a:r>
              <a:rPr lang="ru-RU" dirty="0"/>
              <a:t>Открытый вариант КИМ (вариант 320) соответствует ДЕМО-версии 2022 года, кодификатору и спецификациям.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НО! </a:t>
            </a:r>
            <a:r>
              <a:rPr lang="ru-RU" dirty="0" smtClean="0"/>
              <a:t>выявились </a:t>
            </a:r>
            <a:r>
              <a:rPr lang="ru-RU" dirty="0"/>
              <a:t>некоторые задания, отличные по идеям решения от заданий, приведенных в </a:t>
            </a:r>
            <a:r>
              <a:rPr lang="ru-RU" dirty="0" smtClean="0"/>
              <a:t>ДЕМО-версии: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7</a:t>
            </a:r>
            <a:r>
              <a:rPr lang="ru-RU" dirty="0" smtClean="0"/>
              <a:t> </a:t>
            </a:r>
            <a:r>
              <a:rPr lang="ru-RU" dirty="0"/>
              <a:t>(кроме стандартных формул из курса информатики, необходимо было использовать иной математический аппарат</a:t>
            </a:r>
            <a:r>
              <a:rPr lang="ru-RU" dirty="0" smtClean="0"/>
              <a:t>),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8 – 9  и 13, 23 </a:t>
            </a:r>
            <a:r>
              <a:rPr lang="ru-RU" dirty="0"/>
              <a:t>(необходимо было стандартные знания применить в новой ситуации).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15  </a:t>
            </a:r>
            <a:r>
              <a:rPr lang="ru-RU" dirty="0" smtClean="0"/>
              <a:t> комбинация </a:t>
            </a:r>
            <a:r>
              <a:rPr lang="ru-RU" dirty="0"/>
              <a:t>двух типов логических задач (отрезки и делители) в отличие от такой задачи из ДЕМО-версии 2022 - на один тип. </a:t>
            </a:r>
          </a:p>
          <a:p>
            <a:pPr marL="0" indent="0">
              <a:buNone/>
            </a:pPr>
            <a:r>
              <a:rPr lang="ru-RU" dirty="0"/>
              <a:t>Задачи высокого уровня сложности </a:t>
            </a:r>
            <a:r>
              <a:rPr lang="ru-RU" b="1" dirty="0">
                <a:solidFill>
                  <a:srgbClr val="FF0000"/>
                </a:solidFill>
              </a:rPr>
              <a:t>№26 и №27</a:t>
            </a:r>
            <a:r>
              <a:rPr lang="ru-RU" dirty="0"/>
              <a:t>, так же, как и в прошлом году, были новыми с точки зрения использования комбинации базовых алгоритмов для их решения.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66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Статистический анализ выполнения заданий КИМ в 2022 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04994"/>
              </p:ext>
            </p:extLst>
          </p:nvPr>
        </p:nvGraphicFramePr>
        <p:xfrm>
          <a:off x="606670" y="1160581"/>
          <a:ext cx="10427676" cy="5477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2130">
                  <a:extLst>
                    <a:ext uri="{9D8B030D-6E8A-4147-A177-3AD203B41FA5}">
                      <a16:colId xmlns:a16="http://schemas.microsoft.com/office/drawing/2014/main" val="105687405"/>
                    </a:ext>
                  </a:extLst>
                </a:gridCol>
                <a:gridCol w="8335108">
                  <a:extLst>
                    <a:ext uri="{9D8B030D-6E8A-4147-A177-3AD203B41FA5}">
                      <a16:colId xmlns:a16="http://schemas.microsoft.com/office/drawing/2014/main" val="1247379296"/>
                    </a:ext>
                  </a:extLst>
                </a:gridCol>
                <a:gridCol w="870438">
                  <a:extLst>
                    <a:ext uri="{9D8B030D-6E8A-4147-A177-3AD203B41FA5}">
                      <a16:colId xmlns:a16="http://schemas.microsoft.com/office/drawing/2014/main" val="2815856977"/>
                    </a:ext>
                  </a:extLst>
                </a:gridCol>
              </a:tblGrid>
              <a:tr h="355419">
                <a:tc>
                  <a:txBody>
                    <a:bodyPr/>
                    <a:lstStyle/>
                    <a:p>
                      <a:pPr marL="8255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 </a:t>
                      </a:r>
                      <a:r>
                        <a:rPr lang="ru-RU" sz="1800" dirty="0" smtClean="0">
                          <a:effectLst/>
                        </a:rPr>
                        <a:t>задания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Проверяемые элементы содержания / умения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extLst>
                  <a:ext uri="{0D108BD9-81ED-4DB2-BD59-A6C34878D82A}">
                    <a16:rowId xmlns:a16="http://schemas.microsoft.com/office/drawing/2014/main" val="3277664547"/>
                  </a:ext>
                </a:extLst>
              </a:tr>
              <a:tr h="243857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представлять и считывать данные в разных типах </a:t>
                      </a:r>
                    </a:p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информационных моделей (схемы, карты, таблицы, графики и формулы)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90,27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3091786"/>
                  </a:ext>
                </a:extLst>
              </a:tr>
              <a:tr h="133100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строить таблицы истинности и логические схемы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80,96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1269515"/>
                  </a:ext>
                </a:extLst>
              </a:tr>
              <a:tr h="133340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поиска информации в реляционных базах данных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79,14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1126405"/>
                  </a:ext>
                </a:extLst>
              </a:tr>
              <a:tr h="133820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кодировать и декодировать информацию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6083822"/>
                  </a:ext>
                </a:extLst>
              </a:tr>
              <a:tr h="372067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Формальное исполнение простого алгоритма, записанного на </a:t>
                      </a:r>
                    </a:p>
                    <a:p>
                      <a:pPr marR="2857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естественном языке, или умение </a:t>
                      </a:r>
                      <a:r>
                        <a:rPr lang="ru-RU" sz="1800" dirty="0" smtClean="0">
                          <a:effectLst/>
                        </a:rPr>
                        <a:t>создавать </a:t>
                      </a:r>
                      <a:r>
                        <a:rPr lang="ru-RU" sz="1800" dirty="0">
                          <a:effectLst/>
                        </a:rPr>
                        <a:t>линейный алгоритм для формального исполнителя с </a:t>
                      </a:r>
                      <a:r>
                        <a:rPr lang="ru-RU" sz="1800" dirty="0" smtClean="0">
                          <a:effectLst/>
                        </a:rPr>
                        <a:t>ограниченным </a:t>
                      </a:r>
                      <a:r>
                        <a:rPr lang="ru-RU" sz="1800" dirty="0">
                          <a:effectLst/>
                        </a:rPr>
                        <a:t>набором команд, или </a:t>
                      </a:r>
                      <a:r>
                        <a:rPr lang="ru-RU" sz="1800" dirty="0" smtClean="0">
                          <a:effectLst/>
                        </a:rPr>
                        <a:t>умение </a:t>
                      </a:r>
                      <a:r>
                        <a:rPr lang="ru-RU" sz="1800" dirty="0">
                          <a:effectLst/>
                        </a:rPr>
                        <a:t>восстанавливать исходные </a:t>
                      </a:r>
                      <a:r>
                        <a:rPr lang="ru-RU" sz="1800" dirty="0" smtClean="0">
                          <a:effectLst/>
                        </a:rPr>
                        <a:t>данные </a:t>
                      </a:r>
                      <a:r>
                        <a:rPr lang="ru-RU" sz="1800" dirty="0">
                          <a:effectLst/>
                        </a:rPr>
                        <a:t>линейного алгоритма по результатам его работы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43,28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1982516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95"/>
                        </a:spcAft>
                      </a:pPr>
                      <a:r>
                        <a:rPr lang="ru-RU" sz="1800">
                          <a:effectLst/>
                        </a:rPr>
                        <a:t>Знание основных конструкций языка программирования, понятия </a:t>
                      </a:r>
                    </a:p>
                    <a:p>
                      <a:pPr marL="5207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переменной, оператора присваивания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8977310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95"/>
                        </a:spcAft>
                      </a:pPr>
                      <a:r>
                        <a:rPr lang="ru-RU" sz="1800">
                          <a:effectLst/>
                        </a:rPr>
                        <a:t>Умение определять объём памяти, необходимый для хранения </a:t>
                      </a:r>
                    </a:p>
                    <a:p>
                      <a:pPr marL="56515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графической и звуковой информации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30,50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3418436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8890" marR="216535"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Знание основных понятий и методов, используемых при измерении количества информации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27,62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6146754"/>
                  </a:ext>
                </a:extLst>
              </a:tr>
              <a:tr h="133100">
                <a:tc>
                  <a:txBody>
                    <a:bodyPr/>
                    <a:lstStyle/>
                    <a:p>
                      <a:pPr marR="2730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Умение обрабатывать числовую информацию в электронных таблицах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41,63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4068419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79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Статистический анализ выполнения заданий КИМ в 2022 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784208"/>
              </p:ext>
            </p:extLst>
          </p:nvPr>
        </p:nvGraphicFramePr>
        <p:xfrm>
          <a:off x="606670" y="1160581"/>
          <a:ext cx="10427676" cy="5406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2130">
                  <a:extLst>
                    <a:ext uri="{9D8B030D-6E8A-4147-A177-3AD203B41FA5}">
                      <a16:colId xmlns:a16="http://schemas.microsoft.com/office/drawing/2014/main" val="105687405"/>
                    </a:ext>
                  </a:extLst>
                </a:gridCol>
                <a:gridCol w="8335108">
                  <a:extLst>
                    <a:ext uri="{9D8B030D-6E8A-4147-A177-3AD203B41FA5}">
                      <a16:colId xmlns:a16="http://schemas.microsoft.com/office/drawing/2014/main" val="1247379296"/>
                    </a:ext>
                  </a:extLst>
                </a:gridCol>
                <a:gridCol w="870438">
                  <a:extLst>
                    <a:ext uri="{9D8B030D-6E8A-4147-A177-3AD203B41FA5}">
                      <a16:colId xmlns:a16="http://schemas.microsoft.com/office/drawing/2014/main" val="2815856977"/>
                    </a:ext>
                  </a:extLst>
                </a:gridCol>
              </a:tblGrid>
              <a:tr h="355419">
                <a:tc>
                  <a:txBody>
                    <a:bodyPr/>
                    <a:lstStyle/>
                    <a:p>
                      <a:pPr marL="8255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 </a:t>
                      </a:r>
                      <a:r>
                        <a:rPr lang="ru-RU" sz="1800" dirty="0" smtClean="0">
                          <a:effectLst/>
                        </a:rPr>
                        <a:t>задания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Проверяемые элементы содержания / умения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extLst>
                  <a:ext uri="{0D108BD9-81ED-4DB2-BD59-A6C34878D82A}">
                    <a16:rowId xmlns:a16="http://schemas.microsoft.com/office/drawing/2014/main" val="3277664547"/>
                  </a:ext>
                </a:extLst>
              </a:tr>
              <a:tr h="216520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85"/>
                        </a:spcAft>
                      </a:pPr>
                      <a:r>
                        <a:rPr lang="ru-RU" sz="1800">
                          <a:effectLst/>
                        </a:rPr>
                        <a:t>Информационный поиск средствами операционной системы или текстового </a:t>
                      </a:r>
                    </a:p>
                    <a:p>
                      <a:pPr marR="27940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процессора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9022504"/>
                  </a:ext>
                </a:extLst>
              </a:tr>
              <a:tr h="133100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11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Умение подсчитывать информационный объём сообщения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45,18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7854140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12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Умение исполнить алгоритм для конкретного исполнителя с фиксированным набором команд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66,86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8282995"/>
                  </a:ext>
                </a:extLst>
              </a:tr>
              <a:tr h="243857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13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98000"/>
                        </a:lnSpc>
                        <a:spcAft>
                          <a:spcPts val="1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представлять и считывать данные в разных типах </a:t>
                      </a:r>
                    </a:p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информационных моделей (схемы, карты, таблицы, графики и формулы)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3493039"/>
                  </a:ext>
                </a:extLst>
              </a:tr>
              <a:tr h="124421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175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Знание позиционных систем счисления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47,98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60461"/>
                  </a:ext>
                </a:extLst>
              </a:tr>
              <a:tr h="133340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Знание основных понятий и законов математической логики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40,48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242970"/>
                  </a:ext>
                </a:extLst>
              </a:tr>
              <a:tr h="124421">
                <a:tc>
                  <a:txBody>
                    <a:bodyPr/>
                    <a:lstStyle/>
                    <a:p>
                      <a:pPr marR="2413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1524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Вычисление рекуррентных выражений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8106082"/>
                  </a:ext>
                </a:extLst>
              </a:tr>
              <a:tr h="299354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17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10795" marR="216535" indent="-10795" algn="l">
                        <a:lnSpc>
                          <a:spcPct val="99000"/>
                        </a:lnSpc>
                        <a:spcAft>
                          <a:spcPts val="20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составить алгоритм обработки числовой последовательности и </a:t>
                      </a:r>
                      <a:r>
                        <a:rPr lang="ru-RU" sz="1800" dirty="0" smtClean="0">
                          <a:effectLst/>
                        </a:rPr>
                        <a:t>записать</a:t>
                      </a:r>
                      <a:r>
                        <a:rPr lang="ru-RU" sz="1800" baseline="0" dirty="0" smtClean="0">
                          <a:effectLst/>
                        </a:rPr>
                        <a:t> </a:t>
                      </a:r>
                      <a:r>
                        <a:rPr lang="ru-RU" sz="1800" dirty="0" smtClean="0">
                          <a:effectLst/>
                        </a:rPr>
                        <a:t>его </a:t>
                      </a:r>
                      <a:r>
                        <a:rPr lang="ru-RU" sz="1800" dirty="0">
                          <a:effectLst/>
                        </a:rPr>
                        <a:t>в виде простой </a:t>
                      </a:r>
                      <a:r>
                        <a:rPr lang="ru-RU" sz="1800" dirty="0" smtClean="0">
                          <a:effectLst/>
                        </a:rPr>
                        <a:t>программы </a:t>
                      </a:r>
                      <a:r>
                        <a:rPr lang="ru-RU" sz="1800" dirty="0">
                          <a:effectLst/>
                        </a:rPr>
                        <a:t>(10– 15 строк) на языке </a:t>
                      </a:r>
                      <a:r>
                        <a:rPr lang="ru-RU" sz="1800" dirty="0" smtClean="0">
                          <a:effectLst/>
                        </a:rPr>
                        <a:t>программирования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35,86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6578228"/>
                  </a:ext>
                </a:extLst>
              </a:tr>
              <a:tr h="21652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18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85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использовать электронные таблицы для обработки целочисленных </a:t>
                      </a:r>
                    </a:p>
                    <a:p>
                      <a:pPr marR="26670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данных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2247780"/>
                  </a:ext>
                </a:extLst>
              </a:tr>
              <a:tr h="13310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19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анализировать алгоритм логической игры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8783432"/>
                  </a:ext>
                </a:extLst>
              </a:tr>
              <a:tr h="13382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найти выигрышную стратегию игры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0678523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918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Статистический анализ выполнения заданий КИМ в 2022 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415920"/>
              </p:ext>
            </p:extLst>
          </p:nvPr>
        </p:nvGraphicFramePr>
        <p:xfrm>
          <a:off x="606669" y="1160581"/>
          <a:ext cx="10920045" cy="4591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9836">
                  <a:extLst>
                    <a:ext uri="{9D8B030D-6E8A-4147-A177-3AD203B41FA5}">
                      <a16:colId xmlns:a16="http://schemas.microsoft.com/office/drawing/2014/main" val="105687405"/>
                    </a:ext>
                  </a:extLst>
                </a:gridCol>
                <a:gridCol w="8728671">
                  <a:extLst>
                    <a:ext uri="{9D8B030D-6E8A-4147-A177-3AD203B41FA5}">
                      <a16:colId xmlns:a16="http://schemas.microsoft.com/office/drawing/2014/main" val="1247379296"/>
                    </a:ext>
                  </a:extLst>
                </a:gridCol>
                <a:gridCol w="911538">
                  <a:extLst>
                    <a:ext uri="{9D8B030D-6E8A-4147-A177-3AD203B41FA5}">
                      <a16:colId xmlns:a16="http://schemas.microsoft.com/office/drawing/2014/main" val="2815856977"/>
                    </a:ext>
                  </a:extLst>
                </a:gridCol>
              </a:tblGrid>
              <a:tr h="355419">
                <a:tc>
                  <a:txBody>
                    <a:bodyPr/>
                    <a:lstStyle/>
                    <a:p>
                      <a:pPr marL="8255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 </a:t>
                      </a:r>
                      <a:r>
                        <a:rPr lang="ru-RU" sz="1800" dirty="0" smtClean="0">
                          <a:effectLst/>
                        </a:rPr>
                        <a:t>задания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Проверяемые элементы содержания / умения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L="39370" marR="3429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extLst>
                  <a:ext uri="{0D108BD9-81ED-4DB2-BD59-A6C34878D82A}">
                    <a16:rowId xmlns:a16="http://schemas.microsoft.com/office/drawing/2014/main" val="3277664547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21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построить дерево игры по заданному алгоритму и найти выигрышную стратегию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52,76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2822879"/>
                  </a:ext>
                </a:extLst>
              </a:tr>
              <a:tr h="13334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анализировать алгоритм, содержащий ветвление и цикл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2952728"/>
                  </a:ext>
                </a:extLst>
              </a:tr>
              <a:tr h="21652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23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9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анализировать результат исполнения алгоритма, содержащего </a:t>
                      </a:r>
                    </a:p>
                    <a:p>
                      <a:pPr marR="260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ветвление и цикл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40,15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3215373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создавать собственные программы (10–20 строк) для обработки символьной информации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20,94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854555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25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95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создавать собственные программы (10–20 строк) для </a:t>
                      </a:r>
                    </a:p>
                    <a:p>
                      <a:pPr marL="6350"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обработки целочисленной информации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22,26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4436227"/>
                  </a:ext>
                </a:extLst>
              </a:tr>
              <a:tr h="216520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26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11000"/>
                        </a:lnSpc>
                        <a:spcAft>
                          <a:spcPts val="19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обрабатывать целочисленную информацию с использованием </a:t>
                      </a:r>
                    </a:p>
                    <a:p>
                      <a:pPr marR="2857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сортировки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857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19,4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extLst>
                  <a:ext uri="{0D108BD9-81ED-4DB2-BD59-A6C34878D82A}">
                    <a16:rowId xmlns:a16="http://schemas.microsoft.com/office/drawing/2014/main" val="1044851089"/>
                  </a:ext>
                </a:extLst>
              </a:tr>
              <a:tr h="188599">
                <a:tc>
                  <a:txBody>
                    <a:bodyPr/>
                    <a:lstStyle/>
                    <a:p>
                      <a:pPr marR="22860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Умение создавать собственные программы (20–40 строк) для анализа числовых последовательностей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tc>
                  <a:txBody>
                    <a:bodyPr/>
                    <a:lstStyle/>
                    <a:p>
                      <a:pPr marR="216535" indent="3625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6,35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137" marR="0" marT="9967" marB="0"/>
                </a:tc>
                <a:extLst>
                  <a:ext uri="{0D108BD9-81ED-4DB2-BD59-A6C34878D82A}">
                    <a16:rowId xmlns:a16="http://schemas.microsoft.com/office/drawing/2014/main" val="2937146704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35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145341"/>
          <p:cNvGrpSpPr/>
          <p:nvPr/>
        </p:nvGrpSpPr>
        <p:grpSpPr>
          <a:xfrm>
            <a:off x="738554" y="365125"/>
            <a:ext cx="10040815" cy="6000506"/>
            <a:chOff x="0" y="0"/>
            <a:chExt cx="4761104" cy="2721429"/>
          </a:xfrm>
        </p:grpSpPr>
        <p:sp>
          <p:nvSpPr>
            <p:cNvPr id="5" name="Rectangle 19263"/>
            <p:cNvSpPr/>
            <p:nvPr/>
          </p:nvSpPr>
          <p:spPr>
            <a:xfrm>
              <a:off x="4710431" y="2497050"/>
              <a:ext cx="50673" cy="22437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" name="Picture 1934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572" y="4572"/>
              <a:ext cx="4693921" cy="2609088"/>
            </a:xfrm>
            <a:prstGeom prst="rect">
              <a:avLst/>
            </a:prstGeom>
          </p:spPr>
        </p:pic>
        <p:sp>
          <p:nvSpPr>
            <p:cNvPr id="7" name="Shape 19348"/>
            <p:cNvSpPr/>
            <p:nvPr/>
          </p:nvSpPr>
          <p:spPr>
            <a:xfrm>
              <a:off x="0" y="0"/>
              <a:ext cx="4703064" cy="2618232"/>
            </a:xfrm>
            <a:custGeom>
              <a:avLst/>
              <a:gdLst/>
              <a:ahLst/>
              <a:cxnLst/>
              <a:rect l="0" t="0" r="0" b="0"/>
              <a:pathLst>
                <a:path w="4703064" h="2618232">
                  <a:moveTo>
                    <a:pt x="0" y="2618232"/>
                  </a:moveTo>
                  <a:lnTo>
                    <a:pt x="4703064" y="2618232"/>
                  </a:lnTo>
                  <a:lnTo>
                    <a:pt x="4703064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732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146236"/>
          <p:cNvGrpSpPr/>
          <p:nvPr/>
        </p:nvGrpSpPr>
        <p:grpSpPr>
          <a:xfrm>
            <a:off x="838200" y="365125"/>
            <a:ext cx="10515600" cy="6229105"/>
            <a:chOff x="0" y="0"/>
            <a:chExt cx="4666615" cy="3259148"/>
          </a:xfrm>
        </p:grpSpPr>
        <p:sp>
          <p:nvSpPr>
            <p:cNvPr id="5" name="Rectangle 19366"/>
            <p:cNvSpPr/>
            <p:nvPr/>
          </p:nvSpPr>
          <p:spPr>
            <a:xfrm>
              <a:off x="4615942" y="2897607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Rectangle 19367"/>
            <p:cNvSpPr/>
            <p:nvPr/>
          </p:nvSpPr>
          <p:spPr>
            <a:xfrm>
              <a:off x="2483485" y="3034767"/>
              <a:ext cx="50673" cy="224381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7" name="Picture 1944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572" y="4573"/>
              <a:ext cx="4591812" cy="3009900"/>
            </a:xfrm>
            <a:prstGeom prst="rect">
              <a:avLst/>
            </a:prstGeom>
          </p:spPr>
        </p:pic>
        <p:sp>
          <p:nvSpPr>
            <p:cNvPr id="8" name="Shape 19445"/>
            <p:cNvSpPr/>
            <p:nvPr/>
          </p:nvSpPr>
          <p:spPr>
            <a:xfrm>
              <a:off x="0" y="0"/>
              <a:ext cx="4600956" cy="3019045"/>
            </a:xfrm>
            <a:custGeom>
              <a:avLst/>
              <a:gdLst/>
              <a:ahLst/>
              <a:cxnLst/>
              <a:rect l="0" t="0" r="0" b="0"/>
              <a:pathLst>
                <a:path w="4600956" h="3019045">
                  <a:moveTo>
                    <a:pt x="0" y="3019045"/>
                  </a:moveTo>
                  <a:lnTo>
                    <a:pt x="4600956" y="3019045"/>
                  </a:lnTo>
                  <a:lnTo>
                    <a:pt x="4600956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9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146635"/>
          <p:cNvGrpSpPr/>
          <p:nvPr/>
        </p:nvGrpSpPr>
        <p:grpSpPr>
          <a:xfrm>
            <a:off x="838200" y="254977"/>
            <a:ext cx="10600592" cy="6172199"/>
            <a:chOff x="0" y="0"/>
            <a:chExt cx="4285615" cy="2987874"/>
          </a:xfrm>
        </p:grpSpPr>
        <p:sp>
          <p:nvSpPr>
            <p:cNvPr id="5" name="Rectangle 19450"/>
            <p:cNvSpPr/>
            <p:nvPr/>
          </p:nvSpPr>
          <p:spPr>
            <a:xfrm>
              <a:off x="4234942" y="276349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" name="Picture 1949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572" y="4572"/>
              <a:ext cx="4201668" cy="2874264"/>
            </a:xfrm>
            <a:prstGeom prst="rect">
              <a:avLst/>
            </a:prstGeom>
          </p:spPr>
        </p:pic>
        <p:sp>
          <p:nvSpPr>
            <p:cNvPr id="7" name="Shape 19495"/>
            <p:cNvSpPr/>
            <p:nvPr/>
          </p:nvSpPr>
          <p:spPr>
            <a:xfrm>
              <a:off x="0" y="0"/>
              <a:ext cx="4210812" cy="2883408"/>
            </a:xfrm>
            <a:custGeom>
              <a:avLst/>
              <a:gdLst/>
              <a:ahLst/>
              <a:cxnLst/>
              <a:rect l="0" t="0" r="0" b="0"/>
              <a:pathLst>
                <a:path w="4210812" h="2883408">
                  <a:moveTo>
                    <a:pt x="0" y="2883408"/>
                  </a:moveTo>
                  <a:lnTo>
                    <a:pt x="4210812" y="2883408"/>
                  </a:lnTo>
                  <a:lnTo>
                    <a:pt x="4210812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581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Group 146636"/>
          <p:cNvGrpSpPr/>
          <p:nvPr/>
        </p:nvGrpSpPr>
        <p:grpSpPr>
          <a:xfrm>
            <a:off x="764931" y="365125"/>
            <a:ext cx="10832123" cy="6009297"/>
            <a:chOff x="0" y="0"/>
            <a:chExt cx="4686427" cy="3294834"/>
          </a:xfrm>
        </p:grpSpPr>
        <p:sp>
          <p:nvSpPr>
            <p:cNvPr id="5" name="Rectangle 19478"/>
            <p:cNvSpPr/>
            <p:nvPr/>
          </p:nvSpPr>
          <p:spPr>
            <a:xfrm>
              <a:off x="4635754" y="3070454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R="216535" indent="362585" algn="l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6" name="Picture 1949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4572" y="4573"/>
              <a:ext cx="4600957" cy="3188208"/>
            </a:xfrm>
            <a:prstGeom prst="rect">
              <a:avLst/>
            </a:prstGeom>
          </p:spPr>
        </p:pic>
        <p:sp>
          <p:nvSpPr>
            <p:cNvPr id="7" name="Shape 19498"/>
            <p:cNvSpPr/>
            <p:nvPr/>
          </p:nvSpPr>
          <p:spPr>
            <a:xfrm>
              <a:off x="0" y="0"/>
              <a:ext cx="4610100" cy="3197352"/>
            </a:xfrm>
            <a:custGeom>
              <a:avLst/>
              <a:gdLst/>
              <a:ahLst/>
              <a:cxnLst/>
              <a:rect l="0" t="0" r="0" b="0"/>
              <a:pathLst>
                <a:path w="4610100" h="3197352">
                  <a:moveTo>
                    <a:pt x="0" y="3197352"/>
                  </a:moveTo>
                  <a:lnTo>
                    <a:pt x="4610100" y="3197352"/>
                  </a:lnTo>
                  <a:lnTo>
                    <a:pt x="4610100" y="0"/>
                  </a:lnTo>
                  <a:lnTo>
                    <a:pt x="0" y="0"/>
                  </a:lnTo>
                  <a:close/>
                </a:path>
              </a:pathLst>
            </a:custGeom>
            <a:ln w="9144" cap="flat">
              <a:miter lim="127000"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9AC3C-625E-4793-B192-36B76113CED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233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857</Words>
  <Application>Microsoft Office PowerPoint</Application>
  <PresentationFormat>Широкоэкранный</PresentationFormat>
  <Paragraphs>196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Анализ результатов ЕГЭ по  информатике в 2022 году.  Типичные ошибки участников. </vt:lpstr>
      <vt:lpstr>Краткая характеристика КИМ</vt:lpstr>
      <vt:lpstr>Статистический анализ выполнения заданий КИМ в 2022 </vt:lpstr>
      <vt:lpstr>Статистический анализ выполнения заданий КИМ в 2022 </vt:lpstr>
      <vt:lpstr>Статистический анализ выполнения заданий КИМ в 2022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метапредметные результаты обучения, повлиявшие на выполнение заданий КИМ </vt:lpstr>
      <vt:lpstr>Средние баллы</vt:lpstr>
      <vt:lpstr>Презентация PowerPoint</vt:lpstr>
      <vt:lpstr>Средние проценты выполнения заданий  </vt:lpstr>
      <vt:lpstr> </vt:lpstr>
      <vt:lpstr> </vt:lpstr>
      <vt:lpstr>Методическая помощь учителям и обучающимся  при подготовке к ЕГЭ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Перспективная модель ЕГЭ по информатике (компьютерный вариант)  (по материалам сайта К.Полякова)</dc:title>
  <dc:creator>Татьяна В. Таран</dc:creator>
  <cp:lastModifiedBy>Татьяна В. Таран</cp:lastModifiedBy>
  <cp:revision>27</cp:revision>
  <dcterms:created xsi:type="dcterms:W3CDTF">2020-09-21T04:37:30Z</dcterms:created>
  <dcterms:modified xsi:type="dcterms:W3CDTF">2022-10-25T09:30:40Z</dcterms:modified>
</cp:coreProperties>
</file>