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7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5FE-4C2B-8583-FF4E7C625DA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C5FE-4C2B-8583-FF4E7C625DA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C5FE-4C2B-8583-FF4E7C625DA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5FE-4C2B-8583-FF4E7C625DA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C5FE-4C2B-8583-FF4E7C625DA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C5FE-4C2B-8583-FF4E7C625DA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C5FE-4C2B-8583-FF4E7C625DA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C5FE-4C2B-8583-FF4E7C625DA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C5FE-4C2B-8583-FF4E7C625DA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6-C5FE-4C2B-8583-FF4E7C625DA6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Человек- художественный образ</c:v>
                </c:pt>
                <c:pt idx="1">
                  <c:v>Человек- человек</c:v>
                </c:pt>
                <c:pt idx="2">
                  <c:v>Человек- природа</c:v>
                </c:pt>
                <c:pt idx="3">
                  <c:v>Человек- техника </c:v>
                </c:pt>
                <c:pt idx="4">
                  <c:v>Человек- знаковая система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 formatCode="0.00%">
                  <c:v>0.185</c:v>
                </c:pt>
                <c:pt idx="1">
                  <c:v>0.27</c:v>
                </c:pt>
                <c:pt idx="2">
                  <c:v>0.36</c:v>
                </c:pt>
                <c:pt idx="3" formatCode="0.00%">
                  <c:v>0.185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FE-4C2B-8583-FF4E7C625DA6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Интересы и склонности (я хочу)</a:t>
            </a:r>
          </a:p>
        </c:rich>
      </c:tx>
      <c:layout>
        <c:manualLayout>
          <c:xMode val="edge"/>
          <c:yMode val="edge"/>
          <c:x val="8.0573605997318914E-2"/>
          <c:y val="1.22274252965692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CA5-4FCF-B0D2-9B5749844CE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CA5-4FCF-B0D2-9B5749844CE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CA5-4FCF-B0D2-9B5749844CE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CA5-4FCF-B0D2-9B5749844CE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7CA5-4FCF-B0D2-9B5749844CE5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Человек- художественный образ</c:v>
                </c:pt>
                <c:pt idx="1">
                  <c:v>Человек - природа</c:v>
                </c:pt>
                <c:pt idx="2">
                  <c:v>Человек- техника</c:v>
                </c:pt>
                <c:pt idx="3">
                  <c:v>Человек-человек</c:v>
                </c:pt>
                <c:pt idx="4">
                  <c:v>Человек-знаковая система</c:v>
                </c:pt>
              </c:strCache>
            </c:strRef>
          </c:cat>
          <c:val>
            <c:numRef>
              <c:f>Лист1!$B$2:$B$6</c:f>
              <c:numCache>
                <c:formatCode>0.00%</c:formatCode>
                <c:ptCount val="5"/>
                <c:pt idx="0">
                  <c:v>0.27200000000000002</c:v>
                </c:pt>
                <c:pt idx="1">
                  <c:v>0.36399999999999999</c:v>
                </c:pt>
                <c:pt idx="2">
                  <c:v>0.182</c:v>
                </c:pt>
                <c:pt idx="3">
                  <c:v>0.182</c:v>
                </c:pt>
                <c:pt idx="4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DD-448B-B82B-16D5E70E2799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985118375915384"/>
          <c:y val="0.32750580983224598"/>
          <c:w val="0.33752356024974345"/>
          <c:h val="0.6705357837206860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Представления о способностях (я могу)</a:t>
            </a:r>
          </a:p>
        </c:rich>
      </c:tx>
      <c:layout>
        <c:manualLayout>
          <c:xMode val="edge"/>
          <c:yMode val="edge"/>
          <c:x val="0.2261624311636207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6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2F0-4B6F-81A9-6E80AB0B0E9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2F0-4B6F-81A9-6E80AB0B0E9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2F0-4B6F-81A9-6E80AB0B0E9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2F0-4B6F-81A9-6E80AB0B0E9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D2F0-4B6F-81A9-6E80AB0B0E9C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человек- художественный образ</c:v>
                </c:pt>
                <c:pt idx="1">
                  <c:v>человек-природа</c:v>
                </c:pt>
                <c:pt idx="2">
                  <c:v>человек-техника</c:v>
                </c:pt>
                <c:pt idx="3">
                  <c:v>человек-человек</c:v>
                </c:pt>
                <c:pt idx="4">
                  <c:v>человек-знаковая система</c:v>
                </c:pt>
              </c:strCache>
            </c:strRef>
          </c:cat>
          <c:val>
            <c:numRef>
              <c:f>Лист1!$B$2:$B$6</c:f>
              <c:numCache>
                <c:formatCode>0.00%</c:formatCode>
                <c:ptCount val="5"/>
                <c:pt idx="0">
                  <c:v>0.182</c:v>
                </c:pt>
                <c:pt idx="1">
                  <c:v>0</c:v>
                </c:pt>
                <c:pt idx="2">
                  <c:v>9.0999999999999998E-2</c:v>
                </c:pt>
                <c:pt idx="3">
                  <c:v>0.54500000000000004</c:v>
                </c:pt>
                <c:pt idx="4">
                  <c:v>0.182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32-45EB-88E4-4E733614C08A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7492162435572567E-2"/>
          <c:y val="9.1469092398187901E-2"/>
          <c:w val="0.72985248268566272"/>
          <c:h val="0.9041752365352316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D285-4D8B-93E2-CE4E5992199B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D285-4D8B-93E2-CE4E5992199B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Исполнительный класс</c:v>
                </c:pt>
                <c:pt idx="1">
                  <c:v>Творческий класс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0.72699999999999998</c:v>
                </c:pt>
                <c:pt idx="1">
                  <c:v>0.27300000000000002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9F-41DA-BD57-C5CBC156B3EC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4AF4284-FC9D-42BD-A40C-982721D2923E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126B5D3-1820-4F51-AA25-0E8490008CD9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9335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F4284-FC9D-42BD-A40C-982721D2923E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6B5D3-1820-4F51-AA25-0E8490008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273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F4284-FC9D-42BD-A40C-982721D2923E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6B5D3-1820-4F51-AA25-0E8490008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702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F4284-FC9D-42BD-A40C-982721D2923E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6B5D3-1820-4F51-AA25-0E8490008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151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F4284-FC9D-42BD-A40C-982721D2923E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6B5D3-1820-4F51-AA25-0E8490008CD9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3372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F4284-FC9D-42BD-A40C-982721D2923E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6B5D3-1820-4F51-AA25-0E8490008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789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F4284-FC9D-42BD-A40C-982721D2923E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6B5D3-1820-4F51-AA25-0E8490008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953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F4284-FC9D-42BD-A40C-982721D2923E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6B5D3-1820-4F51-AA25-0E8490008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515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F4284-FC9D-42BD-A40C-982721D2923E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6B5D3-1820-4F51-AA25-0E8490008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53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F4284-FC9D-42BD-A40C-982721D2923E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6B5D3-1820-4F51-AA25-0E8490008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050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F4284-FC9D-42BD-A40C-982721D2923E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6B5D3-1820-4F51-AA25-0E8490008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528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84AF4284-FC9D-42BD-A40C-982721D2923E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C126B5D3-1820-4F51-AA25-0E8490008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236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BB109D-F30E-4E61-AF6F-1A232E4573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Результаты психодиагностического исследования профессионального самоопределения обучающихся в процессе формирования жизненных компетенций</a:t>
            </a:r>
            <a:endParaRPr lang="ru-RU" sz="32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AF24E04-6775-4C7D-BEAD-BF3F160F55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0827" y="4609146"/>
            <a:ext cx="4348541" cy="160685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Шаимова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Эмилия </a:t>
            </a:r>
            <a:r>
              <a:rPr lang="ru-RU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Рафиковна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педагог-психолог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МБОУ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«Школа-интернат №4 г. Челябинска»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56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E4E373-863A-4A25-BA4B-DC745D836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495" y="363984"/>
            <a:ext cx="11354540" cy="1601976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Факторы, которые необходимо учитывать при организации работы с подростками с нарушениями опорно-двигательного аппарата: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7C63A7-F45B-4076-A35F-07786CFFD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539" y="2183908"/>
            <a:ext cx="5761608" cy="3912092"/>
          </a:xfrm>
        </p:spPr>
        <p:txBody>
          <a:bodyPr/>
          <a:lstStyle/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здоровья, соотнесение его с требованиями профессии;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знание своих личностных особенностей, возможностей и способностей;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информированность о профессиональных деятельностях для дальнейшего выбора той профессии, которая соответствует индивидуальным способностям и возможностям.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EF1C35-08ED-4546-8603-53A422192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6213" y="1965960"/>
            <a:ext cx="4947822" cy="413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01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D6DEA7-4515-4E51-9BB7-7930C831C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39" y="319596"/>
            <a:ext cx="11398928" cy="1171853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и методы профессионально ориентационной работы с обучающимися: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5DED11-ABFE-4CD3-BF8C-03ACFB9DB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5301" y="4829454"/>
            <a:ext cx="4252404" cy="1100829"/>
          </a:xfrm>
        </p:spPr>
        <p:txBody>
          <a:bodyPr/>
          <a:lstStyle/>
          <a:p>
            <a:pPr marL="342900" lvl="0" indent="-342900">
              <a:lnSpc>
                <a:spcPts val="147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участие в «днях открытых дверей»;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ts val="147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участие в конкурсах.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E5D8D25C-B7A8-46AF-A18A-78B77EF0A3CC}"/>
              </a:ext>
            </a:extLst>
          </p:cNvPr>
          <p:cNvSpPr txBox="1">
            <a:spLocks/>
          </p:cNvSpPr>
          <p:nvPr/>
        </p:nvSpPr>
        <p:spPr>
          <a:xfrm>
            <a:off x="915880" y="1732627"/>
            <a:ext cx="4446233" cy="17740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lnSpc>
                <a:spcPts val="147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профессионально – ориентационные беседы;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ts val="147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экскурсии в профессиональные учебные учреждения;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ts val="147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встречи со специалистами;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8A2044-0314-4F30-98E2-93CE1497D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039" y="1103235"/>
            <a:ext cx="5700943" cy="33346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58ADED-75B1-4DDC-975D-E7BBE4DFB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39" y="3364637"/>
            <a:ext cx="5486400" cy="325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510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B59FB-0DBA-4A74-9180-19588F34B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39" y="443883"/>
            <a:ext cx="11461072" cy="781235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Психодиагностические исследования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7BF57B-856C-4AB3-BCF6-C603F609C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640" y="1438183"/>
            <a:ext cx="4545366" cy="2237172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их помощью можно выявить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готовности к самоопределению; 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 выбора рода занятий; 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профессиональные увлечения учащегося. 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A29C4F48-887F-4E02-BB75-54CD99C6B47D}"/>
              </a:ext>
            </a:extLst>
          </p:cNvPr>
          <p:cNvSpPr txBox="1">
            <a:spLocks/>
          </p:cNvSpPr>
          <p:nvPr/>
        </p:nvSpPr>
        <p:spPr>
          <a:xfrm>
            <a:off x="6952697" y="1546195"/>
            <a:ext cx="4545366" cy="22371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Позволяют обучающимся «познакомиться с собой»;</a:t>
            </a: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Формируют мотивы самопознания, саморазвития;</a:t>
            </a: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Проводятся с целью изучения личностных особенностей обучающихся и оценки их профессиональных возможностей. </a:t>
            </a: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CAC1CA17-014B-469F-BDD7-9239EA203E30}"/>
              </a:ext>
            </a:extLst>
          </p:cNvPr>
          <p:cNvCxnSpPr/>
          <p:nvPr/>
        </p:nvCxnSpPr>
        <p:spPr>
          <a:xfrm flipH="1">
            <a:off x="3515557" y="1225118"/>
            <a:ext cx="550416" cy="2130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Соединитель: изогнутый 7">
            <a:extLst>
              <a:ext uri="{FF2B5EF4-FFF2-40B4-BE49-F238E27FC236}">
                <a16:creationId xmlns:a16="http://schemas.microsoft.com/office/drawing/2014/main" id="{FF64AA87-FB3C-41BA-AB02-24F035AA19EA}"/>
              </a:ext>
            </a:extLst>
          </p:cNvPr>
          <p:cNvCxnSpPr>
            <a:cxnSpLocks/>
            <a:stCxn id="2" idx="2"/>
          </p:cNvCxnSpPr>
          <p:nvPr/>
        </p:nvCxnSpPr>
        <p:spPr>
          <a:xfrm rot="16200000" flipH="1">
            <a:off x="6283171" y="1134122"/>
            <a:ext cx="745724" cy="927716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оединитель: изогнутый 10">
            <a:extLst>
              <a:ext uri="{FF2B5EF4-FFF2-40B4-BE49-F238E27FC236}">
                <a16:creationId xmlns:a16="http://schemas.microsoft.com/office/drawing/2014/main" id="{8D54C122-64C0-4C86-90D3-E252828A880C}"/>
              </a:ext>
            </a:extLst>
          </p:cNvPr>
          <p:cNvCxnSpPr>
            <a:cxnSpLocks/>
          </p:cNvCxnSpPr>
          <p:nvPr/>
        </p:nvCxnSpPr>
        <p:spPr>
          <a:xfrm rot="16200000" flipH="1">
            <a:off x="5953956" y="1491449"/>
            <a:ext cx="1404152" cy="927716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Соединитель: изогнутый 18">
            <a:extLst>
              <a:ext uri="{FF2B5EF4-FFF2-40B4-BE49-F238E27FC236}">
                <a16:creationId xmlns:a16="http://schemas.microsoft.com/office/drawing/2014/main" id="{1BB3BB15-6182-4E93-81AC-D6DF3AA22DE3}"/>
              </a:ext>
            </a:extLst>
          </p:cNvPr>
          <p:cNvCxnSpPr>
            <a:cxnSpLocks/>
          </p:cNvCxnSpPr>
          <p:nvPr/>
        </p:nvCxnSpPr>
        <p:spPr>
          <a:xfrm rot="16200000" flipH="1">
            <a:off x="6019062" y="2025587"/>
            <a:ext cx="1404152" cy="927716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3644142-6570-4A19-B865-A3810EECF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557" y="3302494"/>
            <a:ext cx="3374255" cy="327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01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F0C7AF2-985F-4ECB-BDAC-048FCC17E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336" y="594804"/>
            <a:ext cx="10314535" cy="5501197"/>
          </a:xfrm>
        </p:spPr>
        <p:txBody>
          <a:bodyPr/>
          <a:lstStyle/>
          <a:p>
            <a:pPr marL="4572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Психодиагностические исследования проводились с выпускниками основной школы.  </a:t>
            </a:r>
          </a:p>
          <a:p>
            <a:pPr marL="4572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2020-2021 учебном году это 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выпускники 9- х классов с вариантом обучения 6.3;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выпускники 10-х классов(6.1, 6.2);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выпускники 12 класса вариант обучения 6.1.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370E26-558D-48AF-BD26-B357839B2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705" y="1464247"/>
            <a:ext cx="4697369" cy="504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14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3C56D9B-CE2D-4C5F-8E21-4909D2E50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092" y="417250"/>
            <a:ext cx="10296780" cy="5678750"/>
          </a:xfrm>
        </p:spPr>
        <p:txBody>
          <a:bodyPr/>
          <a:lstStyle/>
          <a:p>
            <a:pPr marL="45720" indent="0">
              <a:buNone/>
            </a:pPr>
            <a:r>
              <a:rPr lang="ru-RU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Результаты исследования:</a:t>
            </a:r>
          </a:p>
          <a:p>
            <a:pPr marL="45720" indent="0">
              <a:buNone/>
            </a:pP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«Дифференциально-диагностический опросник» Е. А. Климова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962C9DF1-8337-4CAB-A3ED-59544B1873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76985"/>
              </p:ext>
            </p:extLst>
          </p:nvPr>
        </p:nvGraphicFramePr>
        <p:xfrm>
          <a:off x="688020" y="2032987"/>
          <a:ext cx="10815960" cy="4305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01154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9D5C572D-7082-4269-A08A-04DBCF47EF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5736637"/>
              </p:ext>
            </p:extLst>
          </p:nvPr>
        </p:nvGraphicFramePr>
        <p:xfrm>
          <a:off x="283531" y="386179"/>
          <a:ext cx="4155304" cy="3741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8E58C0AF-FC76-4DA4-97CC-8953BC3EA3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4325847"/>
              </p:ext>
            </p:extLst>
          </p:nvPr>
        </p:nvGraphicFramePr>
        <p:xfrm>
          <a:off x="7545587" y="386180"/>
          <a:ext cx="4362882" cy="3741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Диаграмма 20">
            <a:extLst>
              <a:ext uri="{FF2B5EF4-FFF2-40B4-BE49-F238E27FC236}">
                <a16:creationId xmlns:a16="http://schemas.microsoft.com/office/drawing/2014/main" id="{B962A877-3622-4DDA-AF74-E0C1DF3406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1953897"/>
              </p:ext>
            </p:extLst>
          </p:nvPr>
        </p:nvGraphicFramePr>
        <p:xfrm>
          <a:off x="2058910" y="4128118"/>
          <a:ext cx="7866602" cy="2467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8D83F688-9D9E-41CE-853F-4586BB14B465}"/>
              </a:ext>
            </a:extLst>
          </p:cNvPr>
          <p:cNvSpPr txBox="1"/>
          <p:nvPr/>
        </p:nvSpPr>
        <p:spPr>
          <a:xfrm>
            <a:off x="2825318" y="386179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«Ориентир» </a:t>
            </a:r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A662A4-0FDD-498C-9A83-6E40F46F77AE}"/>
              </a:ext>
            </a:extLst>
          </p:cNvPr>
          <p:cNvSpPr txBox="1"/>
          <p:nvPr/>
        </p:nvSpPr>
        <p:spPr>
          <a:xfrm>
            <a:off x="4646414" y="1049446"/>
            <a:ext cx="2739808" cy="265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Предмет труда (первые пять групп): человек-человек, человек-техника, человек-знаковая система, человек-художественный образ, человек-природа.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Характер труда (последние две группы суждений): соответствуют двум классам профессий – исполнительские и творческие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390679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F8DB01-B8A5-4CC4-AFE7-E4DE8E3A0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580008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tx1"/>
                </a:solidFill>
              </a:rPr>
              <a:t>Комплексная батарея тестов «</a:t>
            </a:r>
            <a:r>
              <a:rPr lang="ru-RU" sz="3600" dirty="0" err="1">
                <a:solidFill>
                  <a:schemeClr val="tx1"/>
                </a:solidFill>
              </a:rPr>
              <a:t>Профориентатор</a:t>
            </a:r>
            <a:r>
              <a:rPr lang="ru-RU" sz="3600" dirty="0">
                <a:solidFill>
                  <a:schemeClr val="tx1"/>
                </a:solidFill>
              </a:rPr>
              <a:t>»</a:t>
            </a:r>
            <a:br>
              <a:rPr lang="ru-RU" sz="3600" dirty="0">
                <a:solidFill>
                  <a:schemeClr val="tx1"/>
                </a:solidFill>
              </a:rPr>
            </a:b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716BC4-FF83-4BB5-857F-1BCB6E1E4D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298" y="1409700"/>
            <a:ext cx="5701683" cy="4618238"/>
          </a:xfrm>
        </p:spPr>
        <p:txBody>
          <a:bodyPr>
            <a:normAutofit fontScale="92500"/>
          </a:bodyPr>
          <a:lstStyle/>
          <a:p>
            <a:endParaRPr lang="ru-RU" dirty="0"/>
          </a:p>
          <a:p>
            <a:pPr marL="4572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 из 3 профориентационных тестов, общее количество заданий -207</a:t>
            </a:r>
          </a:p>
          <a:p>
            <a:pPr marL="4572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Блоки теста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интересов (техника, наука, искусство, общение, бизнес, знак, природа, риск)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Интеллекта (вычисления, лексика, эрудиция, зрительная логика, абстрактная логика, внимание, общий балл по блоку)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личности (активность, согласие, самоконтроль, эмоциональная стабильность, новаторство)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A15AA2-CF5B-4592-A832-2F4AC39E7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8443" y="1303168"/>
            <a:ext cx="5214115" cy="461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95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875BB1-70A5-47BA-A4AE-42BB40285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141" y="1391574"/>
            <a:ext cx="5918447" cy="459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16828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220</TotalTime>
  <Words>337</Words>
  <Application>Microsoft Office PowerPoint</Application>
  <PresentationFormat>Широкоэкранный</PresentationFormat>
  <Paragraphs>46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Corbel</vt:lpstr>
      <vt:lpstr>Symbol</vt:lpstr>
      <vt:lpstr>Times New Roman</vt:lpstr>
      <vt:lpstr>Базис</vt:lpstr>
      <vt:lpstr>Результаты психодиагностического исследования профессионального самоопределения обучающихся в процессе формирования жизненных компетенций</vt:lpstr>
      <vt:lpstr>Факторы, которые необходимо учитывать при организации работы с подростками с нарушениями опорно-двигательного аппарата:</vt:lpstr>
      <vt:lpstr>Формы и методы профессионально ориентационной работы с обучающимися:</vt:lpstr>
      <vt:lpstr>Психодиагностические исследования </vt:lpstr>
      <vt:lpstr>Презентация PowerPoint</vt:lpstr>
      <vt:lpstr>Презентация PowerPoint</vt:lpstr>
      <vt:lpstr>Презентация PowerPoint</vt:lpstr>
      <vt:lpstr>Комплексная батарея тестов «Профориентатор»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Педагог</cp:lastModifiedBy>
  <cp:revision>13</cp:revision>
  <dcterms:created xsi:type="dcterms:W3CDTF">2021-03-04T05:08:37Z</dcterms:created>
  <dcterms:modified xsi:type="dcterms:W3CDTF">2021-03-04T10:25:59Z</dcterms:modified>
</cp:coreProperties>
</file>