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653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3DA"/>
    <a:srgbClr val="FFCF53"/>
    <a:srgbClr val="32356C"/>
    <a:srgbClr val="FFD054"/>
    <a:srgbClr val="333662"/>
    <a:srgbClr val="B9E4DD"/>
    <a:srgbClr val="31346B"/>
    <a:srgbClr val="CDF1E7"/>
    <a:srgbClr val="B9E4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372F1-30B8-46AB-9DD5-6B6A2A9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0F165D-96BE-4306-9A40-9EE8F498E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B9DDA-B58C-415E-9B0F-BAD45C30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4679C2-D644-476D-9BC2-77E7DCF8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A6334D-4391-4D78-8744-5075F5AE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5E00BF-EB77-40E4-B5D1-0B2CD1E7D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4A8240-D75C-4A08-A379-7200918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1B527A-5D07-4F40-A041-3AEC832D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D5700A-4B05-4218-A71C-30AE97C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09451E-B40C-4B89-A500-E01EAA3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DF106-5E00-432E-9920-44EEF21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80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2267E2-E706-4778-B739-D5B1084B0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921B22-D982-48ED-97CB-92D5A8F6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27CDF0-8F91-459D-B94D-D30024D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6FB915-B36C-40EC-9B45-E86221CD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743A6D-5138-4ABD-BA78-865A0C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2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23195-9624-44AF-AF90-DC120D0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7F6C8-B166-4809-BD9D-DD6E6D83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3B13FC-3B94-4E15-9669-9129E990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64CF5-33B4-4CC0-A979-B0780DA9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C9FDEC-6573-4AE7-AF89-A9AFA9CE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13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C652B-AEF4-4622-BADA-2D770CB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FB5510-EAB6-4D8B-B682-6CCBA133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AAA239-E8DE-4317-ACEC-E87156E4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254DDA-9042-4CB6-B57D-56B3641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D95B05-80D2-47C4-9D88-798E9AC2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0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55728-42FE-4CEC-AE28-180D2B6C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ECF9F4-BBCC-4EB5-92B6-4E444669E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DEBC5-6D7D-40FC-BE74-0CE0434F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16A41C-5C9F-4484-83D7-617865F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B13D2E-DEC0-4586-8104-8CAA35C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FB19DA-12AA-4B10-96AA-07B805A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34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CA811-56BE-43DE-B488-AF2CEB7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9E15B-653E-40D0-BEF4-9C011449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643EF6-737E-499E-9A37-993E2BB1D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716B00-1EB6-4EA8-B06E-918AC954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49396A-CE30-4711-A882-C35E3D02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7DB7A4-9DEC-43C9-B9D5-A710DDCF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D9A85-47E8-4F58-931A-9874A44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884B2C-4390-457E-9992-A81CB1C8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53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2AA4B-D045-4572-9C52-F6F65B78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3C83F5-E32E-4283-9AA1-0FE06B92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6A0728-CEFA-4E13-A3A3-B6C37BF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6B2ABF-829C-4910-93CB-1930C1A3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747476-77B5-4A57-A7D8-03357FC0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620504-822A-4161-A42B-A5CA68A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B597B7-7FA7-449D-A878-0C61127C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0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9A9C8-02AB-4768-9924-593A049A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E81E91-BF98-47EF-9FF1-54CFD5A8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CDB867-28EC-4BD4-AD6D-242A1AB2D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743440-5B4A-4DEA-9E62-A53128D5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A97355-2393-4F65-80A6-C23C382C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85474A-D7B6-4308-9F86-95BD676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9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04146-F199-4997-992F-3F176156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6732F7-FBC1-4728-B913-1512CB9A6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18942F-6A66-46F3-961D-F4F65F2C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031739-A2CF-4828-B119-1929AFB7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F94223-507F-44EE-82DB-46A4D73E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BFE8F4-6524-4399-BE73-689A5371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9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F58CE-3CC2-4A2A-98B5-DC84F519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E39E02-057D-48D6-B0E6-B5D56A30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7E433-6D57-4B74-A48A-3FB99650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9BFF-AB77-4025-A903-19386C68133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47C40-0991-4DF8-84DC-97AFB73F4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F2BABC-04C4-489D-9647-6BE9C9274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A89A-60EF-4459-B7FA-897504503A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F84FBE-609C-425C-B3AF-7780894300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5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31D12-9F7C-439E-985E-D8AB0E4E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6901"/>
            <a:ext cx="9144000" cy="27006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2356C"/>
                </a:solidFill>
                <a:latin typeface="+mn-lt"/>
              </a:rPr>
              <a:t>Безопасная образовательная среда в условиях инклюзии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916806-5B56-47DF-83E8-1517E8BD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8060" y="4531402"/>
            <a:ext cx="4060994" cy="10796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32356C"/>
                </a:solidFill>
              </a:rPr>
              <a:t>педагог-психолог</a:t>
            </a:r>
          </a:p>
          <a:p>
            <a:pPr algn="l"/>
            <a:r>
              <a:rPr lang="ru-RU" dirty="0">
                <a:solidFill>
                  <a:srgbClr val="32356C"/>
                </a:solidFill>
              </a:rPr>
              <a:t>Шуйская Ольга Сергеевна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F99CDD70-9072-496E-AB0C-9924F6C8BD65}"/>
              </a:ext>
            </a:extLst>
          </p:cNvPr>
          <p:cNvSpPr txBox="1">
            <a:spLocks/>
          </p:cNvSpPr>
          <p:nvPr/>
        </p:nvSpPr>
        <p:spPr>
          <a:xfrm>
            <a:off x="1524000" y="863818"/>
            <a:ext cx="9144000" cy="667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32356C"/>
                </a:solidFill>
              </a:rPr>
              <a:t>Муниципальное бюджетное общеобразовательное учреждение</a:t>
            </a:r>
          </a:p>
          <a:p>
            <a:r>
              <a:rPr lang="ru-RU" dirty="0">
                <a:solidFill>
                  <a:srgbClr val="32356C"/>
                </a:solidFill>
              </a:rPr>
              <a:t>«Средняя общеобразовательная школа №129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73608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1283EB-E56B-43EE-9EEE-2DCDA58E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916" y="1825625"/>
            <a:ext cx="8833884" cy="4351338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Коррекционная помощь. Ребенок с нарушениями развития обладает компенсаторными возможностями, важно их «включить», опираться на них в построении образовательно-воспитательного процесса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0DE20EF-3AFA-4780-BDD6-E65DCE9E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502907D-3D58-4EEE-B029-C4382448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854" y="3696513"/>
            <a:ext cx="4558329" cy="27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27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71956E-2D20-4B41-ACCE-64BDFC6E7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998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предупреждение возникновения острых, деструктивных проблем развития ребёнка в течение учебного дня в школе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EB1F689-93A8-4C4A-9367-267A2B86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0CC5BD5-71A1-4D43-8ACD-19139AFB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984" y="3063273"/>
            <a:ext cx="5151548" cy="34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49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6F8679-DDBB-4DCC-8CA8-D2CA7C8C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применение адекватных методов и технологий работы в условиях инклюзии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788505E-D6D0-4979-8456-8A5CEFD3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8FE21BF2-CC74-4E2C-8542-6567E770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533" y="3030107"/>
            <a:ext cx="5354933" cy="35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11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ECCBB4-B579-4689-8983-27F1F6A24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психолого-педагогической компетентности педагогов, психологов, администрации школы, родителей, а также самих обучающихся, включая овладение ими технологиями индивидуальной и групповой работы в условиях стрессовых ситуаций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4C93752-C6BF-493D-B373-B0E806D7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3155BEB6-112F-4CD7-BB55-D974E38B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0441"/>
            <a:ext cx="4308660" cy="28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14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E6F0F0-A442-4A4E-880E-5D6F672D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97" y="1980877"/>
            <a:ext cx="8277929" cy="42099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Инициирование командного способа работы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41F3C94-0454-43C1-8ED2-69808FC1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94AF613-7C07-49E0-9886-FF774E6C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683" y="2759547"/>
            <a:ext cx="5020192" cy="31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6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688F32-1B24-4F2F-8F0B-CC6FD7CAE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613"/>
            <a:ext cx="10515600" cy="408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Активность родителей, их ответственность за результаты развития ребенка</a:t>
            </a:r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8457884-0258-4AAA-94B4-952B112D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3161D033-32C3-4DBD-B663-44DF34A3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939903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69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FA490F-4B70-490F-A07A-02BFFB53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13"/>
            <a:ext cx="10515600" cy="46464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«Дефект присущ не ребёнку, а социальным условиям, которые не позволяют ему преодолеть препятствия на пути к реализации возможностей и использовать те ресурсы, которые у него имеются»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err="1">
                <a:latin typeface="Times New Roman" panose="02020603050405020304" pitchFamily="18" charset="0"/>
              </a:rPr>
              <a:t>Л.С.Выготский</a:t>
            </a:r>
            <a:endParaRPr lang="ru-RU" sz="36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817A8C94-B349-450F-9FC0-0D36C6F7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088" y="3604437"/>
            <a:ext cx="3253563" cy="32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78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31D12-9F7C-439E-985E-D8AB0E4E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6901"/>
            <a:ext cx="9144000" cy="27006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2356C"/>
                </a:solidFill>
                <a:latin typeface="+mn-lt"/>
              </a:rPr>
              <a:t>Безопасная образовательная среда в условиях инклюзии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916806-5B56-47DF-83E8-1517E8BD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8060" y="4531402"/>
            <a:ext cx="4060994" cy="10796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32356C"/>
                </a:solidFill>
              </a:rPr>
              <a:t>педагог-психолог</a:t>
            </a:r>
          </a:p>
          <a:p>
            <a:pPr algn="l"/>
            <a:r>
              <a:rPr lang="ru-RU" dirty="0">
                <a:solidFill>
                  <a:srgbClr val="32356C"/>
                </a:solidFill>
              </a:rPr>
              <a:t>Шуйская Ольга Сергеевна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F99CDD70-9072-496E-AB0C-9924F6C8BD65}"/>
              </a:ext>
            </a:extLst>
          </p:cNvPr>
          <p:cNvSpPr txBox="1">
            <a:spLocks/>
          </p:cNvSpPr>
          <p:nvPr/>
        </p:nvSpPr>
        <p:spPr>
          <a:xfrm>
            <a:off x="1524000" y="863818"/>
            <a:ext cx="9144000" cy="667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32356C"/>
                </a:solidFill>
              </a:rPr>
              <a:t>Муниципальное бюджетное общеобразовательное учреждение</a:t>
            </a:r>
          </a:p>
          <a:p>
            <a:r>
              <a:rPr lang="ru-RU" dirty="0">
                <a:solidFill>
                  <a:srgbClr val="32356C"/>
                </a:solidFill>
              </a:rPr>
              <a:t>«Средняя общеобразовательная школа №129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73608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ECBFFB-4A26-4609-ACF5-AA5EB338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688"/>
            <a:ext cx="10515600" cy="511426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3235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Безопасная образовательная среда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целостная качественная характеристика внутренней жизни школы, представляющая собой совокупность всех позитивных возможностей обучения, воспитания и развития личности.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Безопасная образовательная среда школы предполагает, что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участнику образовательного процесса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гарантируется соблюдение их прав и норм психологической и физической безопасности, что создаются условия для индивидуального развития каждого обучающегося.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667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4DDF1F-3561-4A61-91D8-BDAD26CA7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47"/>
          <a:stretch/>
        </p:blipFill>
        <p:spPr bwMode="auto">
          <a:xfrm>
            <a:off x="2434856" y="1116419"/>
            <a:ext cx="6941078" cy="55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98A35-F187-4A72-B3E7-E4853131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21"/>
            <a:ext cx="10515600" cy="85060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3134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Структурная модель психологически безопасной образовательной среды</a:t>
            </a:r>
            <a:br>
              <a:rPr lang="ru-RU" sz="2400" dirty="0">
                <a:solidFill>
                  <a:srgbClr val="3134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3134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(И. А. Баева)</a:t>
            </a:r>
            <a:endParaRPr lang="ru-RU" sz="2400" dirty="0">
              <a:solidFill>
                <a:srgbClr val="31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08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338EC0B-EC07-49A3-96CE-DE2BAA8CB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5" t="22623" r="15917" b="9508"/>
          <a:stretch/>
        </p:blipFill>
        <p:spPr bwMode="auto">
          <a:xfrm>
            <a:off x="5741581" y="2084462"/>
            <a:ext cx="5858537" cy="41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70EF56-9216-4DB4-BF97-B9227D22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213"/>
            <a:ext cx="6923567" cy="26581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характера межличностных отношений в школе - один из главных факторов в обеспечении психологической безопасности образовательной среды школы.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2551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D5A72A-7FBC-4C12-AC48-C692C849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12"/>
            <a:ext cx="10515600" cy="58792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3235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«Инклюзивное образование»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данным термином описывают процесс получения образования детьми, которые имеют особые образовательные потребности, но при этом обучаются в рамках общеобразовательных организаций.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32356C"/>
                </a:solidFill>
                <a:latin typeface="Times New Roman" panose="02020603050405020304" pitchFamily="18" charset="0"/>
              </a:rPr>
              <a:t>Инклюзивная образовательная среда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вид образовательной среды, обеспечивающей всем субъектам образовательного процесса возможности для эффективного саморазвития. Предполагает решение проблемы образования детей с ограниченными возможностями за счет адаптации образовательного пространства к нуждам каждого ребенка, включая реформирование образовательного процесса, методическую гибкость и вариативность, благоприятный психологический климат, перепланировку учебных помещений так, чтобы они отвечали потребностям всех без исключения детей и обеспечивали, по возможности, полное участие детей в образовательном процессе.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5CBA4-F8CB-4C17-A999-01F2D7A4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02" y="737804"/>
            <a:ext cx="5721307" cy="469959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Безопасная образовательная среда </a:t>
            </a:r>
            <a:br>
              <a:rPr lang="ru-RU" dirty="0">
                <a:solidFill>
                  <a:srgbClr val="32356C"/>
                </a:solidFill>
              </a:rPr>
            </a:br>
            <a:r>
              <a:rPr lang="ru-RU" dirty="0">
                <a:solidFill>
                  <a:srgbClr val="32356C"/>
                </a:solidFill>
              </a:rPr>
              <a:t>в условиях инклюзии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xmlns="" id="{A5D160DF-8E9A-47D5-A957-22A35FA40F68}"/>
              </a:ext>
            </a:extLst>
          </p:cNvPr>
          <p:cNvGrpSpPr>
            <a:grpSpLocks/>
          </p:cNvGrpSpPr>
          <p:nvPr/>
        </p:nvGrpSpPr>
        <p:grpSpPr bwMode="auto">
          <a:xfrm>
            <a:off x="5879805" y="287078"/>
            <a:ext cx="6028660" cy="6262577"/>
            <a:chOff x="1488" y="960"/>
            <a:chExt cx="2928" cy="2880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xmlns="" id="{01C50A2C-9A82-4D33-A1B1-75ADD3B61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4" name="Group 5">
                <a:extLst>
                  <a:ext uri="{FF2B5EF4-FFF2-40B4-BE49-F238E27FC236}">
                    <a16:creationId xmlns:a16="http://schemas.microsoft.com/office/drawing/2014/main" xmlns="" id="{45A10469-813B-4D11-81DE-7C57B6376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6" name="AutoShape 6">
                  <a:extLst>
                    <a:ext uri="{FF2B5EF4-FFF2-40B4-BE49-F238E27FC236}">
                      <a16:creationId xmlns:a16="http://schemas.microsoft.com/office/drawing/2014/main" xmlns="" id="{999ECA89-9079-4660-B7E2-5BA952C86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7">
                  <a:extLst>
                    <a:ext uri="{FF2B5EF4-FFF2-40B4-BE49-F238E27FC236}">
                      <a16:creationId xmlns:a16="http://schemas.microsoft.com/office/drawing/2014/main" xmlns="" id="{C6277632-8C22-46BC-B12B-F352625FE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8">
                  <a:extLst>
                    <a:ext uri="{FF2B5EF4-FFF2-40B4-BE49-F238E27FC236}">
                      <a16:creationId xmlns:a16="http://schemas.microsoft.com/office/drawing/2014/main" xmlns="" id="{A0F694DE-5781-49A2-89D0-5AFE3DB19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Text Box 9">
                <a:extLst>
                  <a:ext uri="{FF2B5EF4-FFF2-40B4-BE49-F238E27FC236}">
                    <a16:creationId xmlns:a16="http://schemas.microsoft.com/office/drawing/2014/main" xmlns="" id="{4744F429-B12A-4E6D-A2B2-0619344315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505" y="1320"/>
                <a:ext cx="9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адаптивность</a:t>
                </a:r>
                <a:endParaRPr lang="en-US" sz="1600" dirty="0">
                  <a:solidFill>
                    <a:srgbClr val="CDF1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01E018E4-EF82-4C8A-B893-856D2344A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9" name="Group 11">
                <a:extLst>
                  <a:ext uri="{FF2B5EF4-FFF2-40B4-BE49-F238E27FC236}">
                    <a16:creationId xmlns:a16="http://schemas.microsoft.com/office/drawing/2014/main" xmlns="" id="{DF09D50F-05A2-4F73-8DFD-183ACD3E0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1" name="AutoShape 12">
                  <a:extLst>
                    <a:ext uri="{FF2B5EF4-FFF2-40B4-BE49-F238E27FC236}">
                      <a16:creationId xmlns:a16="http://schemas.microsoft.com/office/drawing/2014/main" xmlns="" id="{92897875-87E6-4368-8DD0-1982731D2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13">
                  <a:extLst>
                    <a:ext uri="{FF2B5EF4-FFF2-40B4-BE49-F238E27FC236}">
                      <a16:creationId xmlns:a16="http://schemas.microsoft.com/office/drawing/2014/main" xmlns="" id="{2E7CBB75-5FD6-4115-8746-3A983113D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14">
                  <a:extLst>
                    <a:ext uri="{FF2B5EF4-FFF2-40B4-BE49-F238E27FC236}">
                      <a16:creationId xmlns:a16="http://schemas.microsoft.com/office/drawing/2014/main" xmlns="" id="{8D79572B-2400-4574-9B88-99C8D7A16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Text Box 15">
                <a:extLst>
                  <a:ext uri="{FF2B5EF4-FFF2-40B4-BE49-F238E27FC236}">
                    <a16:creationId xmlns:a16="http://schemas.microsoft.com/office/drawing/2014/main" xmlns="" id="{DB837BA1-A69F-493F-9C61-1EE40921032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55" y="1722"/>
                <a:ext cx="77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природосообразность</a:t>
                </a:r>
                <a:endParaRPr lang="en-US" sz="1600" b="1" dirty="0">
                  <a:solidFill>
                    <a:srgbClr val="CDF1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xmlns="" id="{E5DBF1C8-E294-47C2-B254-955627C4B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34" name="Group 17">
                <a:extLst>
                  <a:ext uri="{FF2B5EF4-FFF2-40B4-BE49-F238E27FC236}">
                    <a16:creationId xmlns:a16="http://schemas.microsoft.com/office/drawing/2014/main" xmlns="" id="{6E7B6AF2-2816-47A4-A5DE-53C76D717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36" name="AutoShape 18">
                  <a:extLst>
                    <a:ext uri="{FF2B5EF4-FFF2-40B4-BE49-F238E27FC236}">
                      <a16:creationId xmlns:a16="http://schemas.microsoft.com/office/drawing/2014/main" xmlns="" id="{94DC7644-C890-4875-B255-143107295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19">
                  <a:extLst>
                    <a:ext uri="{FF2B5EF4-FFF2-40B4-BE49-F238E27FC236}">
                      <a16:creationId xmlns:a16="http://schemas.microsoft.com/office/drawing/2014/main" xmlns="" id="{637AE75B-02F2-4859-8CB9-EAC3638AE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20">
                  <a:extLst>
                    <a:ext uri="{FF2B5EF4-FFF2-40B4-BE49-F238E27FC236}">
                      <a16:creationId xmlns:a16="http://schemas.microsoft.com/office/drawing/2014/main" xmlns="" id="{121A510F-EF95-4534-8ECE-1343885C7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66CC">
                        <a:gamma/>
                        <a:shade val="46275"/>
                        <a:invGamma/>
                      </a:srgbClr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21">
                <a:extLst>
                  <a:ext uri="{FF2B5EF4-FFF2-40B4-BE49-F238E27FC236}">
                    <a16:creationId xmlns:a16="http://schemas.microsoft.com/office/drawing/2014/main" xmlns="" id="{057490B1-2DEE-418C-8C0E-EA997CE347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25" y="2191"/>
                <a:ext cx="108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инклюзивная эргономичность</a:t>
                </a:r>
                <a:endParaRPr lang="en-US" sz="1600" b="1" dirty="0">
                  <a:solidFill>
                    <a:srgbClr val="CDF1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xmlns="" id="{024BE430-E2B6-4B66-BDA3-B84F9A207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9" name="Group 23">
                <a:extLst>
                  <a:ext uri="{FF2B5EF4-FFF2-40B4-BE49-F238E27FC236}">
                    <a16:creationId xmlns:a16="http://schemas.microsoft.com/office/drawing/2014/main" xmlns="" id="{E550B1F0-8104-4B9A-AFB8-822FA681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1" name="AutoShape 24">
                  <a:extLst>
                    <a:ext uri="{FF2B5EF4-FFF2-40B4-BE49-F238E27FC236}">
                      <a16:creationId xmlns:a16="http://schemas.microsoft.com/office/drawing/2014/main" xmlns="" id="{BAC2677E-ACB8-4C8B-8B57-87B8B0115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25">
                  <a:extLst>
                    <a:ext uri="{FF2B5EF4-FFF2-40B4-BE49-F238E27FC236}">
                      <a16:creationId xmlns:a16="http://schemas.microsoft.com/office/drawing/2014/main" xmlns="" id="{F1A04217-4F3A-4EFD-AC02-4D9C58C2B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26">
                  <a:extLst>
                    <a:ext uri="{FF2B5EF4-FFF2-40B4-BE49-F238E27FC236}">
                      <a16:creationId xmlns:a16="http://schemas.microsoft.com/office/drawing/2014/main" xmlns="" id="{A1029BA1-3C41-4E94-805B-D82E8C570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Text Box 27">
                <a:extLst>
                  <a:ext uri="{FF2B5EF4-FFF2-40B4-BE49-F238E27FC236}">
                    <a16:creationId xmlns:a16="http://schemas.microsoft.com/office/drawing/2014/main" xmlns="" id="{0C2AAB73-2414-484F-9DEE-2A9A7E573A1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442" y="1792"/>
                <a:ext cx="80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открытость</a:t>
                </a:r>
                <a:endParaRPr lang="en-US" sz="1600" b="1" dirty="0">
                  <a:solidFill>
                    <a:srgbClr val="CDF1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28">
              <a:extLst>
                <a:ext uri="{FF2B5EF4-FFF2-40B4-BE49-F238E27FC236}">
                  <a16:creationId xmlns:a16="http://schemas.microsoft.com/office/drawing/2014/main" xmlns="" id="{7D104955-42D9-414D-B7FE-8ABDA6C09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4" name="Group 29">
                <a:extLst>
                  <a:ext uri="{FF2B5EF4-FFF2-40B4-BE49-F238E27FC236}">
                    <a16:creationId xmlns:a16="http://schemas.microsoft.com/office/drawing/2014/main" xmlns="" id="{E255B24E-8E2E-46BA-BE56-AD22979223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6" name="AutoShape 30">
                  <a:extLst>
                    <a:ext uri="{FF2B5EF4-FFF2-40B4-BE49-F238E27FC236}">
                      <a16:creationId xmlns:a16="http://schemas.microsoft.com/office/drawing/2014/main" xmlns="" id="{6715C2BA-3D6C-4491-950C-D5FF3615C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31">
                  <a:extLst>
                    <a:ext uri="{FF2B5EF4-FFF2-40B4-BE49-F238E27FC236}">
                      <a16:creationId xmlns:a16="http://schemas.microsoft.com/office/drawing/2014/main" xmlns="" id="{6F4DD5AD-9B4D-4F11-8958-06ABF574C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32">
                  <a:extLst>
                    <a:ext uri="{FF2B5EF4-FFF2-40B4-BE49-F238E27FC236}">
                      <a16:creationId xmlns:a16="http://schemas.microsoft.com/office/drawing/2014/main" xmlns="" id="{2DC146C9-0FCD-42D0-A72D-493481971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33">
                <a:extLst>
                  <a:ext uri="{FF2B5EF4-FFF2-40B4-BE49-F238E27FC236}">
                    <a16:creationId xmlns:a16="http://schemas.microsoft.com/office/drawing/2014/main" xmlns="" id="{7ECA6303-6FE5-45DF-B611-BDB58F8F24A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395" y="2744"/>
                <a:ext cx="8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1600" b="1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/>
                  <a:t>мобильность</a:t>
                </a:r>
                <a:endParaRPr lang="en-US" dirty="0"/>
              </a:p>
            </p:txBody>
          </p:sp>
        </p:grpSp>
        <p:grpSp>
          <p:nvGrpSpPr>
            <p:cNvPr id="12" name="Group 34">
              <a:extLst>
                <a:ext uri="{FF2B5EF4-FFF2-40B4-BE49-F238E27FC236}">
                  <a16:creationId xmlns:a16="http://schemas.microsoft.com/office/drawing/2014/main" xmlns="" id="{6334BF58-C72B-4E03-88C8-4D40CCB64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400"/>
              <a:ext cx="1200" cy="959"/>
              <a:chOff x="1488" y="2400"/>
              <a:chExt cx="1200" cy="959"/>
            </a:xfrm>
          </p:grpSpPr>
          <p:grpSp>
            <p:nvGrpSpPr>
              <p:cNvPr id="19" name="Group 35">
                <a:extLst>
                  <a:ext uri="{FF2B5EF4-FFF2-40B4-BE49-F238E27FC236}">
                    <a16:creationId xmlns:a16="http://schemas.microsoft.com/office/drawing/2014/main" xmlns="" id="{F19B050B-B73F-461B-8A8E-7FA245B667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1" name="AutoShape 36">
                  <a:extLst>
                    <a:ext uri="{FF2B5EF4-FFF2-40B4-BE49-F238E27FC236}">
                      <a16:creationId xmlns:a16="http://schemas.microsoft.com/office/drawing/2014/main" xmlns="" id="{D42B8282-EAA1-4DA5-85F3-B0F834659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utoShape 37">
                  <a:extLst>
                    <a:ext uri="{FF2B5EF4-FFF2-40B4-BE49-F238E27FC236}">
                      <a16:creationId xmlns:a16="http://schemas.microsoft.com/office/drawing/2014/main" xmlns="" id="{02E19415-209E-417B-82F5-664072596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38">
                  <a:extLst>
                    <a:ext uri="{FF2B5EF4-FFF2-40B4-BE49-F238E27FC236}">
                      <a16:creationId xmlns:a16="http://schemas.microsoft.com/office/drawing/2014/main" xmlns="" id="{A75F57D2-F485-40B7-AF95-DC2DA6CA2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39">
                <a:extLst>
                  <a:ext uri="{FF2B5EF4-FFF2-40B4-BE49-F238E27FC236}">
                    <a16:creationId xmlns:a16="http://schemas.microsoft.com/office/drawing/2014/main" xmlns="" id="{2D3E2632-E667-45D6-9261-71ACB948553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9" y="2641"/>
                <a:ext cx="1099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развивающая направленность</a:t>
                </a:r>
                <a:endParaRPr lang="en-US" sz="1600" b="1" dirty="0">
                  <a:solidFill>
                    <a:srgbClr val="CDF1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xmlns="" id="{BF7635C5-947C-4B48-B16B-6393DA1A4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4" name="Group 41">
                <a:extLst>
                  <a:ext uri="{FF2B5EF4-FFF2-40B4-BE49-F238E27FC236}">
                    <a16:creationId xmlns:a16="http://schemas.microsoft.com/office/drawing/2014/main" xmlns="" id="{1BDC4B9F-1A39-42B5-BAE4-A89D26D7E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6" name="AutoShape 42">
                  <a:extLst>
                    <a:ext uri="{FF2B5EF4-FFF2-40B4-BE49-F238E27FC236}">
                      <a16:creationId xmlns:a16="http://schemas.microsoft.com/office/drawing/2014/main" xmlns="" id="{4E60939E-EDDF-4D92-A262-47C1B6A55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43">
                  <a:extLst>
                    <a:ext uri="{FF2B5EF4-FFF2-40B4-BE49-F238E27FC236}">
                      <a16:creationId xmlns:a16="http://schemas.microsoft.com/office/drawing/2014/main" xmlns="" id="{8E8CC253-0152-4FE4-B05B-0BF6834EF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44">
                  <a:extLst>
                    <a:ext uri="{FF2B5EF4-FFF2-40B4-BE49-F238E27FC236}">
                      <a16:creationId xmlns:a16="http://schemas.microsoft.com/office/drawing/2014/main" xmlns="" id="{19DC8141-60DE-4668-AC5C-55E488C52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45">
                <a:extLst>
                  <a:ext uri="{FF2B5EF4-FFF2-40B4-BE49-F238E27FC236}">
                    <a16:creationId xmlns:a16="http://schemas.microsoft.com/office/drawing/2014/main" xmlns="" id="{AE74765C-DC23-42C1-B8F4-B10F55C8E55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55" y="3222"/>
                <a:ext cx="101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CDF1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нормативность</a:t>
                </a:r>
                <a:endParaRPr lang="en-US" sz="1600" b="1" dirty="0">
                  <a:solidFill>
                    <a:srgbClr val="CDF1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4805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AD438-D9E5-4E07-A0CD-3E16E4DD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939438"/>
          </a:xfrm>
        </p:spPr>
        <p:txBody>
          <a:bodyPr/>
          <a:lstStyle/>
          <a:p>
            <a:r>
              <a:rPr lang="ru-RU" dirty="0"/>
              <a:t>Принципы планирования БОС: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029A5AF-08D3-4505-97FA-18557785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007" y="3989179"/>
            <a:ext cx="3939293" cy="26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009EB4-761E-4892-8DB1-0C0CC981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82" y="1048512"/>
            <a:ext cx="10185990" cy="5128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психологической защиты личности каждого субъекта учебно-воспитательного процесса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опоры на развивающее образование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помощи в формировании социально-психологической умелости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нормализации, предполагающий равенство прав и возможностей всех членов общества независимо от их психических и (или) физических особенностей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активного включения в образовательный процесс всех его участников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609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B3C821-3B08-4014-8D25-175DA323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184C5C-8A46-4C64-8B03-94A537CD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Целенаправленное профессиональное влияние в условиях инклюзии каждого участника на формирование безопасной образовательной среды школы, на гуманизацию отношений самих участников образовательного процесса</a:t>
            </a:r>
            <a:endParaRPr lang="ru-RU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F1C5E55-D59F-4E30-8439-AD7E2D47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060" y="3558289"/>
            <a:ext cx="4401879" cy="29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23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623B3C-9CFF-4811-8595-5093F5FB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65288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</a:rPr>
              <a:t>Адресная помощь ребёнку в решении актуальных задач жизнедеятельности, социализация в условиях школы всех детей, в том числе детей-инвалидов и детей с ограниченными возможностями здоровья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845203-DA60-460B-BD95-0BB1223F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2356C"/>
                </a:solidFill>
              </a:rPr>
              <a:t>Условия организации безопасной инклюзивной образовательной среды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02DCCC05-5BD1-4682-A31A-6FF57A75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046" y="3513360"/>
            <a:ext cx="4463754" cy="29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739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443</Words>
  <Application>Microsoft Office PowerPoint</Application>
  <PresentationFormat>Произвольный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Безопасная образовательная среда в условиях инклюзии</vt:lpstr>
      <vt:lpstr>Слайд 2</vt:lpstr>
      <vt:lpstr>Структурная модель психологически безопасной образовательной среды (И. А. Баева)</vt:lpstr>
      <vt:lpstr>Исследование характера межличностных отношений в школе - один из главных факторов в обеспечении психологической безопасности образовательной среды школы.</vt:lpstr>
      <vt:lpstr>Слайд 5</vt:lpstr>
      <vt:lpstr>Безопасная образовательная среда  в условиях инклюзии</vt:lpstr>
      <vt:lpstr>Принципы планирования БОС: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Условия организации безопасной инклюзивной образовательной среды</vt:lpstr>
      <vt:lpstr>Слайд 16</vt:lpstr>
      <vt:lpstr>Безопасная образовательная среда в условиях инклюзии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Leha</cp:lastModifiedBy>
  <cp:revision>17</cp:revision>
  <dcterms:created xsi:type="dcterms:W3CDTF">2021-09-20T10:22:57Z</dcterms:created>
  <dcterms:modified xsi:type="dcterms:W3CDTF">2021-11-13T11:52:45Z</dcterms:modified>
</cp:coreProperties>
</file>